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30.jpg"/></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4" name="Shape 9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1" name="Shape 17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7" name="Shape 17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3" name="Shape 18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7" name="Shape 197"/>
          <p:cNvSpPr txBox="1"/>
          <p:nvPr>
            <p:ph idx="1" type="body"/>
          </p:nvPr>
        </p:nvSpPr>
        <p:spPr>
          <a:xfrm>
            <a:off x="609600" y="4267200"/>
            <a:ext cx="5486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9" name="Shape 209"/>
          <p:cNvSpPr txBox="1"/>
          <p:nvPr>
            <p:ph idx="1" type="body"/>
          </p:nvPr>
        </p:nvSpPr>
        <p:spPr>
          <a:xfrm>
            <a:off x="685800" y="4343400"/>
            <a:ext cx="5486400" cy="68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Cooper’s Hawk pictured here is an immature.  Adults have rust-colored barred underparts.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5" name="Shape 235"/>
          <p:cNvSpPr txBox="1"/>
          <p:nvPr>
            <p:ph idx="1" type="body"/>
          </p:nvPr>
        </p:nvSpPr>
        <p:spPr>
          <a:xfrm>
            <a:off x="685800" y="4343400"/>
            <a:ext cx="5486400" cy="3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Both of these birds are immatures.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6" name="Shape 256"/>
          <p:cNvSpPr txBox="1"/>
          <p:nvPr>
            <p:ph idx="1" type="body"/>
          </p:nvPr>
        </p:nvSpPr>
        <p:spPr>
          <a:xfrm>
            <a:off x="685800" y="4343400"/>
            <a:ext cx="5486400" cy="152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No clear pictures of adult Goshawks in flight could be found for this program.  Many of the donors of photographs as well as other contacts said, “They’re on us before we know it, and then it’s too late to catch them!”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This is a testament to the fact that Goshawks can cover a lot of distance with each powerful flap of wings.  As the late expert hawkwatcher Robert Smart once said, “Sharpies fly  ‘flippy flippy flippy ---- glide.  Coops fly ‘flappa flappa flappa ----gli-i-de.’  And Goshawks fly ‘FLOMpa FLOMpa FLOMpa gli-i-i-ide.’”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69" name="Shape 269"/>
          <p:cNvSpPr txBox="1"/>
          <p:nvPr>
            <p:ph idx="1" type="body"/>
          </p:nvPr>
        </p:nvSpPr>
        <p:spPr>
          <a:xfrm>
            <a:off x="685800" y="4343400"/>
            <a:ext cx="5486400" cy="99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No field marks visible on this “blown-up” shot of an overhead Gos, and yes, that shot does look fuzzy.  This is a good example of exactly how one might see this species in migration, and why knowledge/familiarity with shape and behavior is so important.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2" name="Shape 28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1" name="Shape 10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2" name="Shape 29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3" name="Shape 303"/>
          <p:cNvSpPr txBox="1"/>
          <p:nvPr>
            <p:ph idx="1" type="body"/>
          </p:nvPr>
        </p:nvSpPr>
        <p:spPr>
          <a:xfrm>
            <a:off x="685800" y="4343400"/>
            <a:ext cx="5486400" cy="167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“Belly band” is noted in this slide, but it is important to know that belly bands on Red-tailed Hawks can vary from very dark and dense to only a few barely discernable speckles.</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This sub-adult Red-tail shows some faint barring in the tail, which is beginning to show the rusty red of an adult.  Younger Red-tails exhibit faintly barred brownish tails.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0" name="Shape 32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6" name="Shape 32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5" name="Shape 33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8" name="Shape 34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59" name="Shape 35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68" name="Shape 3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69" name="Shape 36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76" name="Shape 3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77" name="Shape 377"/>
          <p:cNvSpPr txBox="1"/>
          <p:nvPr>
            <p:ph idx="1" type="body"/>
          </p:nvPr>
        </p:nvSpPr>
        <p:spPr>
          <a:xfrm>
            <a:off x="685800" y="4343400"/>
            <a:ext cx="5486400" cy="53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Red-tails epitomize the hawk referred to in the song “Oklahoma!”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386" name="Shape 3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87" name="Shape 38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2" name="Shape 112"/>
          <p:cNvSpPr txBox="1"/>
          <p:nvPr>
            <p:ph idx="1" type="body"/>
          </p:nvPr>
        </p:nvSpPr>
        <p:spPr>
          <a:xfrm>
            <a:off x="914400" y="4343400"/>
            <a:ext cx="5029200" cy="274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Most beginning hawkwatchers rely heavily on the standard field guides to bird identification.  However, field marks such as color and wing markings are not always viewable on hawks passing a watchsite.  This can be a result of many factors such as distance, bright sky, and backlighting.</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In this program field marks will be referred to from time to time, but our main intent is to familiarize the viewer with the more “gestalt” aspects of raptor identification.  The purpose of the field mark slides is to show any aspects of a bird that might be seen which would  add a degree of confidence to an identification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99" name="Shape 39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07" name="Shape 40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Red-shouldered Hawks seem “hyper” compared to other Buteos.  They can sometimes give an Accipiter-like impression because of this behavior and their longer tails.  When a Red-shoulder is soaring in an updraft it does indeed flap more and makes frequent wing-adjustments.</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tail appears longer compared to Red-tails.  This is because the Red-shoulder’s wings are narrower next to the body than are those of the Red-tail.  Seasoned watchers refer to tail-length in terms of its relation to the depth of the wing</a:t>
            </a:r>
            <a:endParaRPr/>
          </a:p>
        </p:txBody>
      </p:sp>
      <p:pic>
        <p:nvPicPr>
          <p:cNvPr descr="Coopsilhouette" id="408" name="Shape 408"/>
          <p:cNvPicPr preferRelativeResize="0"/>
          <p:nvPr/>
        </p:nvPicPr>
        <p:blipFill rotWithShape="1">
          <a:blip r:embed="rId2">
            <a:alphaModFix/>
          </a:blip>
          <a:srcRect b="0" l="0" r="0" t="0"/>
          <a:stretch/>
        </p:blipFill>
        <p:spPr>
          <a:xfrm>
            <a:off x="2362200" y="6096000"/>
            <a:ext cx="2133600" cy="1354138"/>
          </a:xfrm>
          <a:prstGeom prst="rect">
            <a:avLst/>
          </a:prstGeom>
          <a:noFill/>
          <a:ln>
            <a:noFill/>
          </a:ln>
        </p:spPr>
      </p:pic>
      <p:cxnSp>
        <p:nvCxnSpPr>
          <p:cNvPr id="409" name="Shape 409"/>
          <p:cNvCxnSpPr/>
          <p:nvPr/>
        </p:nvCxnSpPr>
        <p:spPr>
          <a:xfrm>
            <a:off x="2590800" y="6705600"/>
            <a:ext cx="1828800" cy="0"/>
          </a:xfrm>
          <a:prstGeom prst="straightConnector1">
            <a:avLst/>
          </a:prstGeom>
          <a:noFill/>
          <a:ln cap="flat" cmpd="sng" w="9525">
            <a:solidFill>
              <a:srgbClr val="FFFF00"/>
            </a:solidFill>
            <a:prstDash val="solid"/>
            <a:round/>
            <a:headEnd len="med" w="med" type="none"/>
            <a:tailEnd len="med" w="med" type="none"/>
          </a:ln>
        </p:spPr>
      </p:cxnSp>
      <p:cxnSp>
        <p:nvCxnSpPr>
          <p:cNvPr id="410" name="Shape 410"/>
          <p:cNvCxnSpPr/>
          <p:nvPr/>
        </p:nvCxnSpPr>
        <p:spPr>
          <a:xfrm>
            <a:off x="2514600" y="6324600"/>
            <a:ext cx="1905000" cy="0"/>
          </a:xfrm>
          <a:prstGeom prst="straightConnector1">
            <a:avLst/>
          </a:prstGeom>
          <a:noFill/>
          <a:ln cap="flat" cmpd="sng" w="9525">
            <a:solidFill>
              <a:srgbClr val="FFFF00"/>
            </a:solidFill>
            <a:prstDash val="solid"/>
            <a:round/>
            <a:headEnd len="med" w="med" type="none"/>
            <a:tailEnd len="med" w="med" type="none"/>
          </a:ln>
        </p:spPr>
      </p:cxnSp>
      <p:cxnSp>
        <p:nvCxnSpPr>
          <p:cNvPr id="411" name="Shape 411"/>
          <p:cNvCxnSpPr/>
          <p:nvPr/>
        </p:nvCxnSpPr>
        <p:spPr>
          <a:xfrm>
            <a:off x="3276600" y="6324600"/>
            <a:ext cx="0" cy="381000"/>
          </a:xfrm>
          <a:prstGeom prst="straightConnector1">
            <a:avLst/>
          </a:prstGeom>
          <a:noFill/>
          <a:ln cap="flat" cmpd="sng" w="9525">
            <a:solidFill>
              <a:srgbClr val="FFFF00"/>
            </a:solidFill>
            <a:prstDash val="dash"/>
            <a:round/>
            <a:headEnd len="med" w="med" type="none"/>
            <a:tailEnd len="med" w="med" type="none"/>
          </a:ln>
        </p:spPr>
      </p:cxnSp>
      <p:cxnSp>
        <p:nvCxnSpPr>
          <p:cNvPr id="412" name="Shape 412"/>
          <p:cNvCxnSpPr/>
          <p:nvPr/>
        </p:nvCxnSpPr>
        <p:spPr>
          <a:xfrm>
            <a:off x="2743200" y="7315200"/>
            <a:ext cx="1600200" cy="0"/>
          </a:xfrm>
          <a:prstGeom prst="straightConnector1">
            <a:avLst/>
          </a:prstGeom>
          <a:noFill/>
          <a:ln cap="flat" cmpd="sng" w="9525">
            <a:solidFill>
              <a:srgbClr val="FFFF00"/>
            </a:solidFill>
            <a:prstDash val="solid"/>
            <a:round/>
            <a:headEnd len="med" w="med" type="none"/>
            <a:tailEnd len="med" w="med" type="none"/>
          </a:ln>
        </p:spPr>
      </p:cxnSp>
      <p:cxnSp>
        <p:nvCxnSpPr>
          <p:cNvPr id="413" name="Shape 413"/>
          <p:cNvCxnSpPr/>
          <p:nvPr/>
        </p:nvCxnSpPr>
        <p:spPr>
          <a:xfrm>
            <a:off x="3581400" y="6705600"/>
            <a:ext cx="0" cy="609600"/>
          </a:xfrm>
          <a:prstGeom prst="straightConnector1">
            <a:avLst/>
          </a:prstGeom>
          <a:noFill/>
          <a:ln cap="flat" cmpd="sng" w="9525">
            <a:solidFill>
              <a:srgbClr val="FFFF00"/>
            </a:solidFill>
            <a:prstDash val="dash"/>
            <a:round/>
            <a:headEnd len="med" w="med" type="none"/>
            <a:tailEnd len="med" w="med" type="none"/>
          </a:ln>
        </p:spPr>
      </p:cxnSp>
      <p:sp>
        <p:nvSpPr>
          <p:cNvPr id="414" name="Shape 414"/>
          <p:cNvSpPr txBox="1"/>
          <p:nvPr/>
        </p:nvSpPr>
        <p:spPr>
          <a:xfrm>
            <a:off x="3435350" y="6356350"/>
            <a:ext cx="292100" cy="2746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83FD3F"/>
                </a:solidFill>
                <a:latin typeface="Verdana"/>
                <a:ea typeface="Verdana"/>
                <a:cs typeface="Verdana"/>
                <a:sym typeface="Verdana"/>
              </a:rPr>
              <a:t>1</a:t>
            </a:r>
            <a:endParaRPr/>
          </a:p>
        </p:txBody>
      </p:sp>
      <p:sp>
        <p:nvSpPr>
          <p:cNvPr id="415" name="Shape 415"/>
          <p:cNvSpPr txBox="1"/>
          <p:nvPr/>
        </p:nvSpPr>
        <p:spPr>
          <a:xfrm>
            <a:off x="3505200" y="6858000"/>
            <a:ext cx="455613" cy="2746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83FD3F"/>
                </a:solidFill>
                <a:latin typeface="Verdana"/>
                <a:ea typeface="Verdana"/>
                <a:cs typeface="Verdana"/>
                <a:sym typeface="Verdana"/>
              </a:rPr>
              <a:t>1.5</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33" name="Shape 43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end-view profile is shown as flat here, but Red-shoulders’ wings in a glide can also be slightly bowed.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Shape 44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448" name="Shape 4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49" name="Shape 44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66" name="Shape 46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74" name="Shape 47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486" name="Shape 4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87" name="Shape 48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02" name="Shape 50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Shape 51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14" name="Shape 5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15" name="Shape 51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29" name="Shape 5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30" name="Shape 53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1" name="Shape 121"/>
          <p:cNvSpPr txBox="1"/>
          <p:nvPr>
            <p:ph idx="1" type="body"/>
          </p:nvPr>
        </p:nvSpPr>
        <p:spPr>
          <a:xfrm>
            <a:off x="685800" y="4343400"/>
            <a:ext cx="54864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Pictured here is a mixed-species kettle photographed at Cardel, Veracruz, MX.</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In addition to the circled hawk, a number of Turkey Vultures are evident.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38" name="Shape 53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Shape 54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47" name="Shape 5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48" name="Shape 54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Shape 56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61" name="Shape 5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62" name="Shape 56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73" name="Shape 57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Shape 58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82" name="Shape 5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83" name="Shape 58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Shape 59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596" name="Shape 5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97" name="Shape 59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06" name="Shape 6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07" name="Shape 60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Shape 61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14" name="Shape 61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Shape 62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22" name="Shape 6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23" name="Shape 62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Shape 63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32" name="Shape 6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33" name="Shape 63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8" name="Shape 12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Shape 64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43" name="Shape 6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44" name="Shape 64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Shape 65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57" name="Shape 6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58" name="Shape 65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Shape 67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74" name="Shape 6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75" name="Shape 67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Shape 68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83" name="Shape 6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84" name="Shape 68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Shape 69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696" name="Shape 6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97" name="Shape 69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Shape 70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08" name="Shape 7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09" name="Shape 70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Shape 71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19" name="Shape 7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20" name="Shape 72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Shape 72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26" name="Shape 7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27" name="Shape 72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Shape 73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34" name="Shape 7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35" name="Shape 73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Shape 74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42" name="Shape 7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43" name="Shape 74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5" name="Shape 13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Shape 74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50" name="Shape 7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51" name="Shape 75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Shape 76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63" name="Shape 7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64" name="Shape 76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Shape 76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69" name="Shape 7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70" name="Shape 77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Soaring Ravens catch the eye of hawkwatchers time and again.  Knowing their silhouette and behavior can save a lot of time trying to figure out “what kind of hawk” it might be.  The sooner one realizes the bird in question is a Raven the sooner one can return to looking for actual raptors!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Shape 78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83" name="Shape 7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84" name="Shape 78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Shape 78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789" name="Shape 7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90" name="Shape 79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Shape 81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813" name="Shape 8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14" name="Shape 81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Shape 82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821" name="Shape 8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22" name="Shape 82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There actually is some overlap in the amount of “necklace” streaking.  However, birds with heavier streaking are usually females, and birds with none are males.  (Clark and Wheeler, 2001)</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Shape 83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839" name="Shape 8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40" name="Shape 84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4" name="Shape 854"/>
        <p:cNvGrpSpPr/>
        <p:nvPr/>
      </p:nvGrpSpPr>
      <p:grpSpPr>
        <a:xfrm>
          <a:off x="0" y="0"/>
          <a:ext cx="0" cy="0"/>
          <a:chOff x="0" y="0"/>
          <a:chExt cx="0" cy="0"/>
        </a:xfrm>
      </p:grpSpPr>
      <p:sp>
        <p:nvSpPr>
          <p:cNvPr id="855" name="Shape 85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856" name="Shape 8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57" name="Shape 85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Shape 87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872" name="Shape 8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73" name="Shape 873"/>
          <p:cNvSpPr txBox="1"/>
          <p:nvPr>
            <p:ph idx="1" type="body"/>
          </p:nvPr>
        </p:nvSpPr>
        <p:spPr>
          <a:xfrm>
            <a:off x="685800" y="4343400"/>
            <a:ext cx="54864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Female underparts are heavily streaked, whereas streaking on young birds is limited to upper breast and flanks.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1" name="Shape 14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Shape 88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884" name="Shape 8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85" name="Shape 88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Shape 89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894" name="Shape 8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95" name="Shape 895"/>
          <p:cNvSpPr txBox="1"/>
          <p:nvPr>
            <p:ph idx="1" type="body"/>
          </p:nvPr>
        </p:nvSpPr>
        <p:spPr>
          <a:xfrm>
            <a:off x="685800" y="4343400"/>
            <a:ext cx="5486400" cy="53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scientific name for Northern Harrier is </a:t>
            </a:r>
            <a:r>
              <a:rPr b="0" i="1" lang="en-US" sz="1200" u="none" cap="none" strike="noStrike">
                <a:solidFill>
                  <a:schemeClr val="dk1"/>
                </a:solidFill>
                <a:latin typeface="Arial"/>
                <a:ea typeface="Arial"/>
                <a:cs typeface="Arial"/>
                <a:sym typeface="Arial"/>
              </a:rPr>
              <a:t>Circus cyanus.</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5" name="Shape 905"/>
        <p:cNvGrpSpPr/>
        <p:nvPr/>
      </p:nvGrpSpPr>
      <p:grpSpPr>
        <a:xfrm>
          <a:off x="0" y="0"/>
          <a:ext cx="0" cy="0"/>
          <a:chOff x="0" y="0"/>
          <a:chExt cx="0" cy="0"/>
        </a:xfrm>
      </p:grpSpPr>
      <p:sp>
        <p:nvSpPr>
          <p:cNvPr id="906" name="Shape 90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07" name="Shape 9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08" name="Shape 90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4" name="Shape 914"/>
        <p:cNvGrpSpPr/>
        <p:nvPr/>
      </p:nvGrpSpPr>
      <p:grpSpPr>
        <a:xfrm>
          <a:off x="0" y="0"/>
          <a:ext cx="0" cy="0"/>
          <a:chOff x="0" y="0"/>
          <a:chExt cx="0" cy="0"/>
        </a:xfrm>
      </p:grpSpPr>
      <p:sp>
        <p:nvSpPr>
          <p:cNvPr id="915" name="Shape 91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16" name="Shape 9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17" name="Shape 91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Shape 92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25" name="Shape 9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26" name="Shape 92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6" name="Shape 936"/>
        <p:cNvGrpSpPr/>
        <p:nvPr/>
      </p:nvGrpSpPr>
      <p:grpSpPr>
        <a:xfrm>
          <a:off x="0" y="0"/>
          <a:ext cx="0" cy="0"/>
          <a:chOff x="0" y="0"/>
          <a:chExt cx="0" cy="0"/>
        </a:xfrm>
      </p:grpSpPr>
      <p:sp>
        <p:nvSpPr>
          <p:cNvPr id="937" name="Shape 93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38" name="Shape 9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39" name="Shape 93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Flight feathers = primaries and secondaries</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6" name="Shape 946"/>
        <p:cNvGrpSpPr/>
        <p:nvPr/>
      </p:nvGrpSpPr>
      <p:grpSpPr>
        <a:xfrm>
          <a:off x="0" y="0"/>
          <a:ext cx="0" cy="0"/>
          <a:chOff x="0" y="0"/>
          <a:chExt cx="0" cy="0"/>
        </a:xfrm>
      </p:grpSpPr>
      <p:sp>
        <p:nvSpPr>
          <p:cNvPr id="947" name="Shape 94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48" name="Shape 9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49" name="Shape 94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6" name="Shape 956"/>
        <p:cNvGrpSpPr/>
        <p:nvPr/>
      </p:nvGrpSpPr>
      <p:grpSpPr>
        <a:xfrm>
          <a:off x="0" y="0"/>
          <a:ext cx="0" cy="0"/>
          <a:chOff x="0" y="0"/>
          <a:chExt cx="0" cy="0"/>
        </a:xfrm>
      </p:grpSpPr>
      <p:sp>
        <p:nvSpPr>
          <p:cNvPr id="957" name="Shape 95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58" name="Shape 9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59" name="Shape 95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Shape 97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71" name="Shape 9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72" name="Shape 97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9" name="Shape 979"/>
        <p:cNvGrpSpPr/>
        <p:nvPr/>
      </p:nvGrpSpPr>
      <p:grpSpPr>
        <a:xfrm>
          <a:off x="0" y="0"/>
          <a:ext cx="0" cy="0"/>
          <a:chOff x="0" y="0"/>
          <a:chExt cx="0" cy="0"/>
        </a:xfrm>
      </p:grpSpPr>
      <p:sp>
        <p:nvSpPr>
          <p:cNvPr id="980" name="Shape 98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81" name="Shape 9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82" name="Shape 982"/>
          <p:cNvSpPr txBox="1"/>
          <p:nvPr>
            <p:ph idx="1" type="body"/>
          </p:nvPr>
        </p:nvSpPr>
        <p:spPr>
          <a:xfrm>
            <a:off x="685800" y="4343400"/>
            <a:ext cx="5486400" cy="53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Flight feathers = primaries and secondaries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5" name="Shape 15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3" name="Shape 993"/>
        <p:cNvGrpSpPr/>
        <p:nvPr/>
      </p:nvGrpSpPr>
      <p:grpSpPr>
        <a:xfrm>
          <a:off x="0" y="0"/>
          <a:ext cx="0" cy="0"/>
          <a:chOff x="0" y="0"/>
          <a:chExt cx="0" cy="0"/>
        </a:xfrm>
      </p:grpSpPr>
      <p:sp>
        <p:nvSpPr>
          <p:cNvPr id="994" name="Shape 99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995" name="Shape 9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96" name="Shape 99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4" name="Shape 1004"/>
        <p:cNvGrpSpPr/>
        <p:nvPr/>
      </p:nvGrpSpPr>
      <p:grpSpPr>
        <a:xfrm>
          <a:off x="0" y="0"/>
          <a:ext cx="0" cy="0"/>
          <a:chOff x="0" y="0"/>
          <a:chExt cx="0" cy="0"/>
        </a:xfrm>
      </p:grpSpPr>
      <p:sp>
        <p:nvSpPr>
          <p:cNvPr id="1005" name="Shape 100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06" name="Shape 10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07" name="Shape 100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8" name="Shape 1018"/>
        <p:cNvGrpSpPr/>
        <p:nvPr/>
      </p:nvGrpSpPr>
      <p:grpSpPr>
        <a:xfrm>
          <a:off x="0" y="0"/>
          <a:ext cx="0" cy="0"/>
          <a:chOff x="0" y="0"/>
          <a:chExt cx="0" cy="0"/>
        </a:xfrm>
      </p:grpSpPr>
      <p:sp>
        <p:nvSpPr>
          <p:cNvPr id="1019" name="Shape 101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20" name="Shape 10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21" name="Shape 102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8" name="Shape 1028"/>
        <p:cNvGrpSpPr/>
        <p:nvPr/>
      </p:nvGrpSpPr>
      <p:grpSpPr>
        <a:xfrm>
          <a:off x="0" y="0"/>
          <a:ext cx="0" cy="0"/>
          <a:chOff x="0" y="0"/>
          <a:chExt cx="0" cy="0"/>
        </a:xfrm>
      </p:grpSpPr>
      <p:sp>
        <p:nvSpPr>
          <p:cNvPr id="1029" name="Shape 102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30" name="Shape 10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31" name="Shape 103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8" name="Shape 1048"/>
        <p:cNvGrpSpPr/>
        <p:nvPr/>
      </p:nvGrpSpPr>
      <p:grpSpPr>
        <a:xfrm>
          <a:off x="0" y="0"/>
          <a:ext cx="0" cy="0"/>
          <a:chOff x="0" y="0"/>
          <a:chExt cx="0" cy="0"/>
        </a:xfrm>
      </p:grpSpPr>
      <p:sp>
        <p:nvSpPr>
          <p:cNvPr id="1049" name="Shape 104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50" name="Shape 10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51" name="Shape 105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9" name="Shape 1059"/>
        <p:cNvGrpSpPr/>
        <p:nvPr/>
      </p:nvGrpSpPr>
      <p:grpSpPr>
        <a:xfrm>
          <a:off x="0" y="0"/>
          <a:ext cx="0" cy="0"/>
          <a:chOff x="0" y="0"/>
          <a:chExt cx="0" cy="0"/>
        </a:xfrm>
      </p:grpSpPr>
      <p:sp>
        <p:nvSpPr>
          <p:cNvPr id="1060" name="Shape 106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61" name="Shape 10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62" name="Shape 106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9" name="Shape 1069"/>
        <p:cNvGrpSpPr/>
        <p:nvPr/>
      </p:nvGrpSpPr>
      <p:grpSpPr>
        <a:xfrm>
          <a:off x="0" y="0"/>
          <a:ext cx="0" cy="0"/>
          <a:chOff x="0" y="0"/>
          <a:chExt cx="0" cy="0"/>
        </a:xfrm>
      </p:grpSpPr>
      <p:sp>
        <p:nvSpPr>
          <p:cNvPr id="1070" name="Shape 107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71" name="Shape 10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72" name="Shape 107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1" name="Shape 1081"/>
        <p:cNvGrpSpPr/>
        <p:nvPr/>
      </p:nvGrpSpPr>
      <p:grpSpPr>
        <a:xfrm>
          <a:off x="0" y="0"/>
          <a:ext cx="0" cy="0"/>
          <a:chOff x="0" y="0"/>
          <a:chExt cx="0" cy="0"/>
        </a:xfrm>
      </p:grpSpPr>
      <p:sp>
        <p:nvSpPr>
          <p:cNvPr id="1082" name="Shape 108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83" name="Shape 10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84" name="Shape 108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9" name="Shape 1089"/>
        <p:cNvGrpSpPr/>
        <p:nvPr/>
      </p:nvGrpSpPr>
      <p:grpSpPr>
        <a:xfrm>
          <a:off x="0" y="0"/>
          <a:ext cx="0" cy="0"/>
          <a:chOff x="0" y="0"/>
          <a:chExt cx="0" cy="0"/>
        </a:xfrm>
      </p:grpSpPr>
      <p:sp>
        <p:nvSpPr>
          <p:cNvPr id="1090" name="Shape 109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091" name="Shape 10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92" name="Shape 109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4" name="Shape 1124"/>
        <p:cNvGrpSpPr/>
        <p:nvPr/>
      </p:nvGrpSpPr>
      <p:grpSpPr>
        <a:xfrm>
          <a:off x="0" y="0"/>
          <a:ext cx="0" cy="0"/>
          <a:chOff x="0" y="0"/>
          <a:chExt cx="0" cy="0"/>
        </a:xfrm>
      </p:grpSpPr>
      <p:sp>
        <p:nvSpPr>
          <p:cNvPr id="1125" name="Shape 1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26" name="Shape 1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5" name="Shape 16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0" name="Shape 1140"/>
        <p:cNvGrpSpPr/>
        <p:nvPr/>
      </p:nvGrpSpPr>
      <p:grpSpPr>
        <a:xfrm>
          <a:off x="0" y="0"/>
          <a:ext cx="0" cy="0"/>
          <a:chOff x="0" y="0"/>
          <a:chExt cx="0" cy="0"/>
        </a:xfrm>
      </p:grpSpPr>
      <p:sp>
        <p:nvSpPr>
          <p:cNvPr id="1141" name="Shape 1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42" name="Shape 1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8" name="Shape 1148"/>
        <p:cNvGrpSpPr/>
        <p:nvPr/>
      </p:nvGrpSpPr>
      <p:grpSpPr>
        <a:xfrm>
          <a:off x="0" y="0"/>
          <a:ext cx="0" cy="0"/>
          <a:chOff x="0" y="0"/>
          <a:chExt cx="0" cy="0"/>
        </a:xfrm>
      </p:grpSpPr>
      <p:sp>
        <p:nvSpPr>
          <p:cNvPr id="1149" name="Shape 1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50" name="Shape 1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5" name="Shape 1155"/>
        <p:cNvGrpSpPr/>
        <p:nvPr/>
      </p:nvGrpSpPr>
      <p:grpSpPr>
        <a:xfrm>
          <a:off x="0" y="0"/>
          <a:ext cx="0" cy="0"/>
          <a:chOff x="0" y="0"/>
          <a:chExt cx="0" cy="0"/>
        </a:xfrm>
      </p:grpSpPr>
      <p:sp>
        <p:nvSpPr>
          <p:cNvPr id="1156" name="Shape 1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57" name="Shape 1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2" name="Shape 1162"/>
        <p:cNvGrpSpPr/>
        <p:nvPr/>
      </p:nvGrpSpPr>
      <p:grpSpPr>
        <a:xfrm>
          <a:off x="0" y="0"/>
          <a:ext cx="0" cy="0"/>
          <a:chOff x="0" y="0"/>
          <a:chExt cx="0" cy="0"/>
        </a:xfrm>
      </p:grpSpPr>
      <p:sp>
        <p:nvSpPr>
          <p:cNvPr id="1163" name="Shape 1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64" name="Shape 1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0" name="Shape 1170"/>
        <p:cNvGrpSpPr/>
        <p:nvPr/>
      </p:nvGrpSpPr>
      <p:grpSpPr>
        <a:xfrm>
          <a:off x="0" y="0"/>
          <a:ext cx="0" cy="0"/>
          <a:chOff x="0" y="0"/>
          <a:chExt cx="0" cy="0"/>
        </a:xfrm>
      </p:grpSpPr>
      <p:sp>
        <p:nvSpPr>
          <p:cNvPr id="1171" name="Shape 1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72" name="Shape 1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7" name="Shape 1177"/>
        <p:cNvGrpSpPr/>
        <p:nvPr/>
      </p:nvGrpSpPr>
      <p:grpSpPr>
        <a:xfrm>
          <a:off x="0" y="0"/>
          <a:ext cx="0" cy="0"/>
          <a:chOff x="0" y="0"/>
          <a:chExt cx="0" cy="0"/>
        </a:xfrm>
      </p:grpSpPr>
      <p:sp>
        <p:nvSpPr>
          <p:cNvPr id="1178" name="Shape 1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79" name="Shape 1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4" name="Shape 1184"/>
        <p:cNvGrpSpPr/>
        <p:nvPr/>
      </p:nvGrpSpPr>
      <p:grpSpPr>
        <a:xfrm>
          <a:off x="0" y="0"/>
          <a:ext cx="0" cy="0"/>
          <a:chOff x="0" y="0"/>
          <a:chExt cx="0" cy="0"/>
        </a:xfrm>
      </p:grpSpPr>
      <p:sp>
        <p:nvSpPr>
          <p:cNvPr id="1185" name="Shape 1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86" name="Shape 1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3" name="Shape 1193"/>
        <p:cNvGrpSpPr/>
        <p:nvPr/>
      </p:nvGrpSpPr>
      <p:grpSpPr>
        <a:xfrm>
          <a:off x="0" y="0"/>
          <a:ext cx="0" cy="0"/>
          <a:chOff x="0" y="0"/>
          <a:chExt cx="0" cy="0"/>
        </a:xfrm>
      </p:grpSpPr>
      <p:sp>
        <p:nvSpPr>
          <p:cNvPr id="1194" name="Shape 1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195" name="Shape 1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2" name="Shape 1202"/>
        <p:cNvGrpSpPr/>
        <p:nvPr/>
      </p:nvGrpSpPr>
      <p:grpSpPr>
        <a:xfrm>
          <a:off x="0" y="0"/>
          <a:ext cx="0" cy="0"/>
          <a:chOff x="0" y="0"/>
          <a:chExt cx="0" cy="0"/>
        </a:xfrm>
      </p:grpSpPr>
      <p:sp>
        <p:nvSpPr>
          <p:cNvPr id="1203" name="Shape 1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204" name="Shape 1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17" name="Shape 17"/>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18" name="Shape 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2" name="Shape 72"/>
        <p:cNvGrpSpPr/>
        <p:nvPr/>
      </p:nvGrpSpPr>
      <p:grpSpPr>
        <a:xfrm>
          <a:off x="0" y="0"/>
          <a:ext cx="0" cy="0"/>
          <a:chOff x="0" y="0"/>
          <a:chExt cx="0" cy="0"/>
        </a:xfrm>
      </p:grpSpPr>
      <p:sp>
        <p:nvSpPr>
          <p:cNvPr id="73" name="Shape 73"/>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4" name="Shape 7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5" name="Shape 7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76" name="Shape 76"/>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77" name="Shape 77"/>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78" name="Shape 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9" name="Shape 79"/>
        <p:cNvGrpSpPr/>
        <p:nvPr/>
      </p:nvGrpSpPr>
      <p:grpSpPr>
        <a:xfrm>
          <a:off x="0" y="0"/>
          <a:ext cx="0" cy="0"/>
          <a:chOff x="0" y="0"/>
          <a:chExt cx="0" cy="0"/>
        </a:xfrm>
      </p:grpSpPr>
      <p:sp>
        <p:nvSpPr>
          <p:cNvPr id="80" name="Shape 8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1" name="Shape 8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83" name="Shape 8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84" name="Shape 8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Shape 86"/>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7" name="Shape 87"/>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Shape 88"/>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89" name="Shape 89"/>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90" name="Shape 9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Shape 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1" name="Shape 2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 name="Shape 2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23" name="Shape 2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24" name="Shape 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25" name="Shape 25"/>
        <p:cNvGrpSpPr/>
        <p:nvPr/>
      </p:nvGrpSpPr>
      <p:grpSpPr>
        <a:xfrm>
          <a:off x="0" y="0"/>
          <a:ext cx="0" cy="0"/>
          <a:chOff x="0" y="0"/>
          <a:chExt cx="0" cy="0"/>
        </a:xfrm>
      </p:grpSpPr>
      <p:sp>
        <p:nvSpPr>
          <p:cNvPr id="26" name="Shape 2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7" name="Shape 27"/>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Shape 28"/>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Shape 29"/>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30" name="Shape 30"/>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31" name="Shape 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 name="Shape 32"/>
        <p:cNvGrpSpPr/>
        <p:nvPr/>
      </p:nvGrpSpPr>
      <p:grpSpPr>
        <a:xfrm>
          <a:off x="0" y="0"/>
          <a:ext cx="0" cy="0"/>
          <a:chOff x="0" y="0"/>
          <a:chExt cx="0" cy="0"/>
        </a:xfrm>
      </p:grpSpPr>
      <p:sp>
        <p:nvSpPr>
          <p:cNvPr id="33" name="Shape 3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4" name="Shape 34"/>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Shape 3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Shape 36"/>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37" name="Shape 37"/>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38" name="Shape 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9" name="Shape 39"/>
        <p:cNvGrpSpPr/>
        <p:nvPr/>
      </p:nvGrpSpPr>
      <p:grpSpPr>
        <a:xfrm>
          <a:off x="0" y="0"/>
          <a:ext cx="0" cy="0"/>
          <a:chOff x="0" y="0"/>
          <a:chExt cx="0" cy="0"/>
        </a:xfrm>
      </p:grpSpPr>
      <p:sp>
        <p:nvSpPr>
          <p:cNvPr id="40" name="Shape 40"/>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1" name="Shape 41"/>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2" name="Shape 4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43" name="Shape 4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44" name="Shape 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5" name="Shape 45"/>
        <p:cNvGrpSpPr/>
        <p:nvPr/>
      </p:nvGrpSpPr>
      <p:grpSpPr>
        <a:xfrm>
          <a:off x="0" y="0"/>
          <a:ext cx="0" cy="0"/>
          <a:chOff x="0" y="0"/>
          <a:chExt cx="0" cy="0"/>
        </a:xfrm>
      </p:grpSpPr>
      <p:sp>
        <p:nvSpPr>
          <p:cNvPr id="46" name="Shape 46"/>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7" name="Shape 47"/>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48" name="Shape 48"/>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49" name="Shape 49"/>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50" name="Shape 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1" name="Shape 51"/>
        <p:cNvGrpSpPr/>
        <p:nvPr/>
      </p:nvGrpSpPr>
      <p:grpSpPr>
        <a:xfrm>
          <a:off x="0" y="0"/>
          <a:ext cx="0" cy="0"/>
          <a:chOff x="0" y="0"/>
          <a:chExt cx="0" cy="0"/>
        </a:xfrm>
      </p:grpSpPr>
      <p:sp>
        <p:nvSpPr>
          <p:cNvPr id="52" name="Shape 5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3" name="Shape 53"/>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54" name="Shape 54"/>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5" name="Shape 55"/>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56" name="Shape 5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7" name="Shape 57"/>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58" name="Shape 58"/>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59" name="Shape 5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Shape 6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2" name="Shape 6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63" name="Shape 6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64" name="Shape 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5" name="Shape 65"/>
        <p:cNvGrpSpPr/>
        <p:nvPr/>
      </p:nvGrpSpPr>
      <p:grpSpPr>
        <a:xfrm>
          <a:off x="0" y="0"/>
          <a:ext cx="0" cy="0"/>
          <a:chOff x="0" y="0"/>
          <a:chExt cx="0" cy="0"/>
        </a:xfrm>
      </p:grpSpPr>
      <p:sp>
        <p:nvSpPr>
          <p:cNvPr id="66" name="Shape 6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7" name="Shape 67"/>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 name="Shape 68"/>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69" name="Shape 69"/>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70" name="Shape 70"/>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sz="1400">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71" name="Shape 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47AEC"/>
            </a:gs>
            <a:gs pos="100000">
              <a:srgbClr val="265AAE"/>
            </a:gs>
          </a:gsLst>
          <a:lin ang="5400000" scaled="0"/>
        </a:gra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13" name="Shape 1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2pPr>
            <a:lvl3pPr lvl="2"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3pPr>
            <a:lvl4pPr lvl="3"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4pPr>
            <a:lvl5pPr lvl="4" marR="0" rtl="0" algn="ctr">
              <a:spcBef>
                <a:spcPts val="0"/>
              </a:spcBef>
              <a:spcAft>
                <a:spcPts val="0"/>
              </a:spcAft>
              <a:buSzPts val="1400"/>
              <a:buNone/>
              <a:defRPr b="1" i="0" sz="2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2400" u="none" cap="none" strike="noStrike">
                <a:solidFill>
                  <a:schemeClr val="dk1"/>
                </a:solidFill>
                <a:latin typeface="Verdana"/>
                <a:ea typeface="Verdana"/>
                <a:cs typeface="Verdana"/>
                <a:sym typeface="Verdana"/>
              </a:defRPr>
            </a:lvl9pPr>
          </a:lstStyle>
          <a:p/>
        </p:txBody>
      </p:sp>
      <p:sp>
        <p:nvSpPr>
          <p:cNvPr id="14" name="Shape 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jpg"/><Relationship Id="rId4" Type="http://schemas.openxmlformats.org/officeDocument/2006/relationships/image" Target="../media/image17.jpg"/><Relationship Id="rId5" Type="http://schemas.openxmlformats.org/officeDocument/2006/relationships/image" Target="../media/image16.jpg"/><Relationship Id="rId6"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20.png"/><Relationship Id="rId5" Type="http://schemas.openxmlformats.org/officeDocument/2006/relationships/image" Target="../media/image18.jpg"/><Relationship Id="rId6"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jp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4.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6.png"/><Relationship Id="rId4" Type="http://schemas.openxmlformats.org/officeDocument/2006/relationships/image" Target="../media/image31.png"/><Relationship Id="rId5" Type="http://schemas.openxmlformats.org/officeDocument/2006/relationships/image" Target="../media/image40.png"/><Relationship Id="rId6"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 Id="rId4" Type="http://schemas.openxmlformats.org/officeDocument/2006/relationships/image" Target="../media/image44.jpg"/><Relationship Id="rId5"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6.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8.jpg"/><Relationship Id="rId4" Type="http://schemas.openxmlformats.org/officeDocument/2006/relationships/image" Target="../media/image33.jpg"/><Relationship Id="rId5" Type="http://schemas.openxmlformats.org/officeDocument/2006/relationships/image" Target="../media/image35.jpg"/><Relationship Id="rId6" Type="http://schemas.openxmlformats.org/officeDocument/2006/relationships/image" Target="../media/image5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8.jpg"/><Relationship Id="rId4" Type="http://schemas.openxmlformats.org/officeDocument/2006/relationships/image" Target="../media/image35.jpg"/><Relationship Id="rId5" Type="http://schemas.openxmlformats.org/officeDocument/2006/relationships/image" Target="../media/image47.jpg"/><Relationship Id="rId6" Type="http://schemas.openxmlformats.org/officeDocument/2006/relationships/image" Target="../media/image4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jp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2.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1.png"/><Relationship Id="rId4" Type="http://schemas.openxmlformats.org/officeDocument/2006/relationships/image" Target="../media/image51.png"/><Relationship Id="rId5"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6.png"/><Relationship Id="rId4" Type="http://schemas.openxmlformats.org/officeDocument/2006/relationships/image" Target="../media/image5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3.jpg"/><Relationship Id="rId4" Type="http://schemas.openxmlformats.org/officeDocument/2006/relationships/image" Target="../media/image63.jpg"/><Relationship Id="rId5" Type="http://schemas.openxmlformats.org/officeDocument/2006/relationships/image" Target="../media/image6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8.jpg"/><Relationship Id="rId4" Type="http://schemas.openxmlformats.org/officeDocument/2006/relationships/image" Target="../media/image49.jpg"/><Relationship Id="rId5" Type="http://schemas.openxmlformats.org/officeDocument/2006/relationships/image" Target="../media/image6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9.jpg"/><Relationship Id="rId4" Type="http://schemas.openxmlformats.org/officeDocument/2006/relationships/image" Target="../media/image66.jpg"/><Relationship Id="rId5" Type="http://schemas.openxmlformats.org/officeDocument/2006/relationships/image" Target="../media/image6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7.jpg"/><Relationship Id="rId4" Type="http://schemas.openxmlformats.org/officeDocument/2006/relationships/image" Target="../media/image60.jpg"/><Relationship Id="rId5" Type="http://schemas.openxmlformats.org/officeDocument/2006/relationships/image" Target="../media/image7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76.jpg"/><Relationship Id="rId4" Type="http://schemas.openxmlformats.org/officeDocument/2006/relationships/image" Target="../media/image5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01.jpg"/><Relationship Id="rId4" Type="http://schemas.openxmlformats.org/officeDocument/2006/relationships/image" Target="../media/image6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01.jpg"/><Relationship Id="rId4" Type="http://schemas.openxmlformats.org/officeDocument/2006/relationships/image" Target="../media/image70.jpg"/><Relationship Id="rId5" Type="http://schemas.openxmlformats.org/officeDocument/2006/relationships/image" Target="../media/image7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74.jpg"/><Relationship Id="rId4" Type="http://schemas.openxmlformats.org/officeDocument/2006/relationships/image" Target="../media/image7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7.jpg"/><Relationship Id="rId4" Type="http://schemas.openxmlformats.org/officeDocument/2006/relationships/image" Target="../media/image7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90.jpg"/><Relationship Id="rId4" Type="http://schemas.openxmlformats.org/officeDocument/2006/relationships/image" Target="../media/image7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75.jpg"/><Relationship Id="rId4" Type="http://schemas.openxmlformats.org/officeDocument/2006/relationships/image" Target="../media/image67.jpg"/><Relationship Id="rId5" Type="http://schemas.openxmlformats.org/officeDocument/2006/relationships/image" Target="../media/image77.jpg"/><Relationship Id="rId6" Type="http://schemas.openxmlformats.org/officeDocument/2006/relationships/image" Target="../media/image78.jpg"/><Relationship Id="rId7" Type="http://schemas.openxmlformats.org/officeDocument/2006/relationships/image" Target="../media/image93.jpg"/><Relationship Id="rId8" Type="http://schemas.openxmlformats.org/officeDocument/2006/relationships/image" Target="../media/image5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8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79.jpg"/><Relationship Id="rId4" Type="http://schemas.openxmlformats.org/officeDocument/2006/relationships/image" Target="../media/image8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8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92.jpg"/><Relationship Id="rId4" Type="http://schemas.openxmlformats.org/officeDocument/2006/relationships/image" Target="../media/image82.jpg"/><Relationship Id="rId5" Type="http://schemas.openxmlformats.org/officeDocument/2006/relationships/image" Target="../media/image8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86.jpg"/><Relationship Id="rId4" Type="http://schemas.openxmlformats.org/officeDocument/2006/relationships/image" Target="../media/image8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83.jpg"/><Relationship Id="rId4" Type="http://schemas.openxmlformats.org/officeDocument/2006/relationships/image" Target="../media/image9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94.jpg"/><Relationship Id="rId4" Type="http://schemas.openxmlformats.org/officeDocument/2006/relationships/image" Target="../media/image91.jpg"/><Relationship Id="rId5" Type="http://schemas.openxmlformats.org/officeDocument/2006/relationships/image" Target="../media/image8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03.jpg"/><Relationship Id="rId4" Type="http://schemas.openxmlformats.org/officeDocument/2006/relationships/image" Target="../media/image8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94.jpg"/><Relationship Id="rId4" Type="http://schemas.openxmlformats.org/officeDocument/2006/relationships/image" Target="../media/image83.jpg"/><Relationship Id="rId9" Type="http://schemas.openxmlformats.org/officeDocument/2006/relationships/image" Target="../media/image87.jpg"/><Relationship Id="rId5" Type="http://schemas.openxmlformats.org/officeDocument/2006/relationships/image" Target="../media/image100.jpg"/><Relationship Id="rId6" Type="http://schemas.openxmlformats.org/officeDocument/2006/relationships/image" Target="../media/image98.jpg"/><Relationship Id="rId7" Type="http://schemas.openxmlformats.org/officeDocument/2006/relationships/image" Target="../media/image96.jpg"/><Relationship Id="rId8" Type="http://schemas.openxmlformats.org/officeDocument/2006/relationships/image" Target="../media/image9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0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07.jpg"/><Relationship Id="rId4" Type="http://schemas.openxmlformats.org/officeDocument/2006/relationships/image" Target="../media/image9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0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05.jpg"/><Relationship Id="rId4" Type="http://schemas.openxmlformats.org/officeDocument/2006/relationships/image" Target="../media/image107.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0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95.jpg"/><Relationship Id="rId4" Type="http://schemas.openxmlformats.org/officeDocument/2006/relationships/image" Target="../media/image11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11.jpg"/><Relationship Id="rId4" Type="http://schemas.openxmlformats.org/officeDocument/2006/relationships/image" Target="../media/image115.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04.jpg"/><Relationship Id="rId4" Type="http://schemas.openxmlformats.org/officeDocument/2006/relationships/image" Target="../media/image112.jpg"/><Relationship Id="rId5" Type="http://schemas.openxmlformats.org/officeDocument/2006/relationships/image" Target="../media/image1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0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42.jpg"/><Relationship Id="rId4" Type="http://schemas.openxmlformats.org/officeDocument/2006/relationships/image" Target="../media/image113.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33.jpg"/><Relationship Id="rId4" Type="http://schemas.openxmlformats.org/officeDocument/2006/relationships/image" Target="../media/image12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20.jpg"/><Relationship Id="rId4" Type="http://schemas.openxmlformats.org/officeDocument/2006/relationships/image" Target="../media/image117.jpg"/><Relationship Id="rId5" Type="http://schemas.openxmlformats.org/officeDocument/2006/relationships/image" Target="../media/image118.jpg"/><Relationship Id="rId6" Type="http://schemas.openxmlformats.org/officeDocument/2006/relationships/image" Target="../media/image12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49.jpg"/><Relationship Id="rId4" Type="http://schemas.openxmlformats.org/officeDocument/2006/relationships/image" Target="../media/image122.jpg"/><Relationship Id="rId5" Type="http://schemas.openxmlformats.org/officeDocument/2006/relationships/image" Target="../media/image12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9.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 Id="rId3" Type="http://schemas.openxmlformats.org/officeDocument/2006/relationships/image" Target="../media/image119.png"/><Relationship Id="rId4" Type="http://schemas.openxmlformats.org/officeDocument/2006/relationships/image" Target="../media/image127.jpg"/><Relationship Id="rId5" Type="http://schemas.openxmlformats.org/officeDocument/2006/relationships/image" Target="../media/image116.jpg"/><Relationship Id="rId6" Type="http://schemas.openxmlformats.org/officeDocument/2006/relationships/image" Target="../media/image133.png"/><Relationship Id="rId7" Type="http://schemas.openxmlformats.org/officeDocument/2006/relationships/image" Target="../media/image125.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20" Type="http://schemas.openxmlformats.org/officeDocument/2006/relationships/image" Target="../media/image145.jpg"/><Relationship Id="rId11" Type="http://schemas.openxmlformats.org/officeDocument/2006/relationships/image" Target="../media/image136.jpg"/><Relationship Id="rId10" Type="http://schemas.openxmlformats.org/officeDocument/2006/relationships/image" Target="../media/image135.jpg"/><Relationship Id="rId21" Type="http://schemas.openxmlformats.org/officeDocument/2006/relationships/image" Target="../media/image4.png"/><Relationship Id="rId13" Type="http://schemas.openxmlformats.org/officeDocument/2006/relationships/image" Target="../media/image139.jpg"/><Relationship Id="rId12" Type="http://schemas.openxmlformats.org/officeDocument/2006/relationships/image" Target="../media/image129.jpg"/><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24.jpg"/><Relationship Id="rId4" Type="http://schemas.openxmlformats.org/officeDocument/2006/relationships/image" Target="../media/image128.jpg"/><Relationship Id="rId9" Type="http://schemas.openxmlformats.org/officeDocument/2006/relationships/image" Target="../media/image132.jpg"/><Relationship Id="rId15" Type="http://schemas.openxmlformats.org/officeDocument/2006/relationships/image" Target="../media/image76.jpg"/><Relationship Id="rId14" Type="http://schemas.openxmlformats.org/officeDocument/2006/relationships/image" Target="../media/image138.jpg"/><Relationship Id="rId17" Type="http://schemas.openxmlformats.org/officeDocument/2006/relationships/image" Target="../media/image143.jpg"/><Relationship Id="rId16" Type="http://schemas.openxmlformats.org/officeDocument/2006/relationships/image" Target="../media/image45.jpg"/><Relationship Id="rId5" Type="http://schemas.openxmlformats.org/officeDocument/2006/relationships/image" Target="../media/image130.jpg"/><Relationship Id="rId19" Type="http://schemas.openxmlformats.org/officeDocument/2006/relationships/image" Target="../media/image131.jpg"/><Relationship Id="rId6" Type="http://schemas.openxmlformats.org/officeDocument/2006/relationships/image" Target="../media/image34.png"/><Relationship Id="rId18" Type="http://schemas.openxmlformats.org/officeDocument/2006/relationships/image" Target="../media/image50.jpg"/><Relationship Id="rId7" Type="http://schemas.openxmlformats.org/officeDocument/2006/relationships/image" Target="../media/image137.jpg"/><Relationship Id="rId8" Type="http://schemas.openxmlformats.org/officeDocument/2006/relationships/image" Target="../media/image134.jpg"/></Relationships>
</file>

<file path=ppt/slides/_rels/slide89.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50.jpg"/><Relationship Id="rId12" Type="http://schemas.openxmlformats.org/officeDocument/2006/relationships/image" Target="../media/image141.jpg"/><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28.jpg"/><Relationship Id="rId4" Type="http://schemas.openxmlformats.org/officeDocument/2006/relationships/image" Target="../media/image152.jpg"/><Relationship Id="rId9" Type="http://schemas.openxmlformats.org/officeDocument/2006/relationships/image" Target="../media/image129.jpg"/><Relationship Id="rId5" Type="http://schemas.openxmlformats.org/officeDocument/2006/relationships/image" Target="../media/image148.jpg"/><Relationship Id="rId6" Type="http://schemas.openxmlformats.org/officeDocument/2006/relationships/image" Target="../media/image147.jpg"/><Relationship Id="rId7" Type="http://schemas.openxmlformats.org/officeDocument/2006/relationships/image" Target="../media/image76.jpg"/><Relationship Id="rId8" Type="http://schemas.openxmlformats.org/officeDocument/2006/relationships/image" Target="../media/image5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46.png"/><Relationship Id="rId4" Type="http://schemas.openxmlformats.org/officeDocument/2006/relationships/image" Target="../media/image14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53.png"/><Relationship Id="rId4" Type="http://schemas.openxmlformats.org/officeDocument/2006/relationships/image" Target="../media/image14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54.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49.jpg"/><Relationship Id="rId4" Type="http://schemas.openxmlformats.org/officeDocument/2006/relationships/image" Target="../media/image155.jpg"/><Relationship Id="rId5" Type="http://schemas.openxmlformats.org/officeDocument/2006/relationships/image" Target="../media/image15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HMANA_LOGO-02_color (2)" id="96" name="Shape 96"/>
          <p:cNvPicPr preferRelativeResize="0"/>
          <p:nvPr/>
        </p:nvPicPr>
        <p:blipFill rotWithShape="1">
          <a:blip r:embed="rId3">
            <a:alphaModFix/>
          </a:blip>
          <a:srcRect b="0" l="0" r="0" t="0"/>
          <a:stretch/>
        </p:blipFill>
        <p:spPr>
          <a:xfrm>
            <a:off x="3124200" y="1895597"/>
            <a:ext cx="2557463" cy="3760788"/>
          </a:xfrm>
          <a:prstGeom prst="rect">
            <a:avLst/>
          </a:prstGeom>
          <a:noFill/>
          <a:ln>
            <a:noFill/>
          </a:ln>
        </p:spPr>
      </p:pic>
      <p:sp>
        <p:nvSpPr>
          <p:cNvPr id="97" name="Shape 97"/>
          <p:cNvSpPr txBox="1"/>
          <p:nvPr/>
        </p:nvSpPr>
        <p:spPr>
          <a:xfrm>
            <a:off x="1670216" y="533400"/>
            <a:ext cx="6186309"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The Hawk Migration Association of</a:t>
            </a:r>
            <a:endParaRPr/>
          </a:p>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North America</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2000"/>
                                        <p:tgtEl>
                                          <p:spTgt spid="97"/>
                                        </p:tgtEl>
                                      </p:cBhvr>
                                    </p:animEffect>
                                  </p:childTnLst>
                                </p:cTn>
                              </p:par>
                              <p:par>
                                <p:cTn fill="hold" nodeType="with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2000"/>
                                        <p:tgtEl>
                                          <p:spTgt spid="96"/>
                                        </p:tgtEl>
                                        <p:attrNameLst>
                                          <p:attrName>ppt_w</p:attrName>
                                        </p:attrNameLst>
                                      </p:cBhvr>
                                      <p:tavLst>
                                        <p:tav fmla="" tm="0">
                                          <p:val>
                                            <p:strVal val="0"/>
                                          </p:val>
                                        </p:tav>
                                        <p:tav fmla="" tm="100000">
                                          <p:val>
                                            <p:strVal val="#ppt_w"/>
                                          </p:val>
                                        </p:tav>
                                      </p:tavLst>
                                    </p:anim>
                                    <p:anim calcmode="lin" valueType="num">
                                      <p:cBhvr additive="base">
                                        <p:cTn dur="2000"/>
                                        <p:tgtEl>
                                          <p:spTgt spid="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nvSpPr>
        <p:spPr>
          <a:xfrm>
            <a:off x="457200" y="1676400"/>
            <a:ext cx="8305800" cy="3381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5400"/>
              <a:buFont typeface="Verdana"/>
              <a:buNone/>
            </a:pPr>
            <a:r>
              <a:rPr b="0" i="0" lang="en-US" sz="5400" u="none" cap="none" strike="noStrike">
                <a:solidFill>
                  <a:schemeClr val="dk1"/>
                </a:solidFill>
                <a:latin typeface="Verdana"/>
                <a:ea typeface="Verdana"/>
                <a:cs typeface="Verdana"/>
                <a:sym typeface="Verdana"/>
              </a:rPr>
              <a:t>“…flap</a:t>
            </a:r>
            <a:endParaRPr/>
          </a:p>
          <a:p>
            <a:pPr indent="0" lvl="0" marL="0" marR="0" rtl="0" algn="l">
              <a:spcBef>
                <a:spcPts val="0"/>
              </a:spcBef>
              <a:spcAft>
                <a:spcPts val="0"/>
              </a:spcAft>
              <a:buClr>
                <a:schemeClr val="dk1"/>
              </a:buClr>
              <a:buSzPts val="5400"/>
              <a:buFont typeface="Verdana"/>
              <a:buNone/>
            </a:pPr>
            <a:r>
              <a:rPr b="0" i="0" lang="en-US" sz="5400" u="none" cap="none" strike="noStrike">
                <a:solidFill>
                  <a:schemeClr val="dk1"/>
                </a:solidFill>
                <a:latin typeface="Verdana"/>
                <a:ea typeface="Verdana"/>
                <a:cs typeface="Verdana"/>
                <a:sym typeface="Verdana"/>
              </a:rPr>
              <a:t>           flap </a:t>
            </a:r>
            <a:endParaRPr/>
          </a:p>
          <a:p>
            <a:pPr indent="0" lvl="0" marL="0" marR="0" rtl="0" algn="l">
              <a:spcBef>
                <a:spcPts val="0"/>
              </a:spcBef>
              <a:spcAft>
                <a:spcPts val="0"/>
              </a:spcAft>
              <a:buClr>
                <a:schemeClr val="dk1"/>
              </a:buClr>
              <a:buSzPts val="5400"/>
              <a:buFont typeface="Verdana"/>
              <a:buNone/>
            </a:pPr>
            <a:r>
              <a:rPr b="0" i="0" lang="en-US" sz="5400" u="none" cap="none" strike="noStrike">
                <a:solidFill>
                  <a:schemeClr val="dk1"/>
                </a:solidFill>
                <a:latin typeface="Verdana"/>
                <a:ea typeface="Verdana"/>
                <a:cs typeface="Verdana"/>
                <a:sym typeface="Verdana"/>
              </a:rPr>
              <a:t>                 flap, </a:t>
            </a:r>
            <a:endParaRPr/>
          </a:p>
          <a:p>
            <a:pPr indent="0" lvl="0" marL="0" marR="0" rtl="0" algn="l">
              <a:spcBef>
                <a:spcPts val="0"/>
              </a:spcBef>
              <a:spcAft>
                <a:spcPts val="0"/>
              </a:spcAft>
              <a:buClr>
                <a:schemeClr val="dk1"/>
              </a:buClr>
              <a:buSzPts val="5400"/>
              <a:buFont typeface="Verdana"/>
              <a:buNone/>
            </a:pPr>
            <a:r>
              <a:rPr b="0" i="0" lang="en-US" sz="5400" u="none" cap="none" strike="noStrike">
                <a:solidFill>
                  <a:schemeClr val="dk1"/>
                </a:solidFill>
                <a:latin typeface="Verdana"/>
                <a:ea typeface="Verdana"/>
                <a:cs typeface="Verdana"/>
                <a:sym typeface="Verdana"/>
              </a:rPr>
              <a:t>         gli-i-i-i-i-i-ide”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50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par>
                          <p:cTn fill="hold">
                            <p:stCondLst>
                              <p:cond delay="501"/>
                            </p:stCondLst>
                            <p:childTnLst>
                              <p:par>
                                <p:cTn fill="hold" nodeType="afterEffect" presetClass="entr" presetID="10" presetSubtype="0">
                                  <p:stCondLst>
                                    <p:cond delay="50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par>
                          <p:cTn fill="hold">
                            <p:stCondLst>
                              <p:cond delay="1001"/>
                            </p:stCondLst>
                            <p:childTnLst>
                              <p:par>
                                <p:cTn fill="hold" nodeType="afterEffect" presetClass="entr" presetID="10" presetSubtype="0">
                                  <p:stCondLst>
                                    <p:cond delay="50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childTnLst>
                          </p:cTn>
                        </p:par>
                        <p:par>
                          <p:cTn fill="hold">
                            <p:stCondLst>
                              <p:cond delay="1501"/>
                            </p:stCondLst>
                            <p:childTnLst>
                              <p:par>
                                <p:cTn fill="hold" nodeType="afterEffect" presetClass="entr" presetID="10" presetSubtype="0">
                                  <p:stCondLst>
                                    <p:cond delay="50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500"/>
                                        <p:tgtEl>
                                          <p:spTgt spid="17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nvSpPr>
        <p:spPr>
          <a:xfrm>
            <a:off x="1066800" y="1447800"/>
            <a:ext cx="7027863" cy="43878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5400"/>
              <a:buFont typeface="Verdana"/>
              <a:buNone/>
            </a:pPr>
            <a:r>
              <a:rPr b="0" i="0" lang="en-US" sz="5400" u="none" cap="none" strike="noStrike">
                <a:solidFill>
                  <a:schemeClr val="dk1"/>
                </a:solidFill>
                <a:latin typeface="Verdana"/>
                <a:ea typeface="Verdana"/>
                <a:cs typeface="Verdana"/>
                <a:sym typeface="Verdana"/>
              </a:rPr>
              <a:t>There are </a:t>
            </a:r>
            <a:r>
              <a:rPr b="1" i="0" lang="en-US" sz="6000" u="none" cap="none" strike="noStrike">
                <a:solidFill>
                  <a:schemeClr val="dk1"/>
                </a:solidFill>
                <a:latin typeface="Verdana"/>
                <a:ea typeface="Verdana"/>
                <a:cs typeface="Verdana"/>
                <a:sym typeface="Verdana"/>
              </a:rPr>
              <a:t>3</a:t>
            </a:r>
            <a:r>
              <a:rPr b="0" i="0" lang="en-US" sz="5400" u="none" cap="none" strike="noStrike">
                <a:solidFill>
                  <a:schemeClr val="dk1"/>
                </a:solidFill>
                <a:latin typeface="Verdana"/>
                <a:ea typeface="Verdana"/>
                <a:cs typeface="Verdana"/>
                <a:sym typeface="Verdana"/>
              </a:rPr>
              <a:t> species</a:t>
            </a:r>
            <a:endParaRPr/>
          </a:p>
          <a:p>
            <a:pPr indent="0" lvl="0" marL="0" marR="0" rtl="0" algn="ctr">
              <a:spcBef>
                <a:spcPts val="0"/>
              </a:spcBef>
              <a:spcAft>
                <a:spcPts val="0"/>
              </a:spcAft>
              <a:buClr>
                <a:schemeClr val="dk1"/>
              </a:buClr>
              <a:buSzPts val="5400"/>
              <a:buFont typeface="Verdana"/>
              <a:buNone/>
            </a:pPr>
            <a:r>
              <a:rPr b="0" i="0" lang="en-US" sz="5400" u="none" cap="none" strike="noStrike">
                <a:solidFill>
                  <a:schemeClr val="dk1"/>
                </a:solidFill>
                <a:latin typeface="Verdana"/>
                <a:ea typeface="Verdana"/>
                <a:cs typeface="Verdana"/>
                <a:sym typeface="Verdana"/>
              </a:rPr>
              <a:t>of</a:t>
            </a:r>
            <a:endParaRPr/>
          </a:p>
          <a:p>
            <a:pPr indent="0" lvl="0" marL="0" marR="0" rtl="0" algn="ctr">
              <a:spcBef>
                <a:spcPts val="0"/>
              </a:spcBef>
              <a:spcAft>
                <a:spcPts val="0"/>
              </a:spcAft>
              <a:buClr>
                <a:schemeClr val="dk1"/>
              </a:buClr>
              <a:buSzPts val="5400"/>
              <a:buFont typeface="Verdana"/>
              <a:buNone/>
            </a:pPr>
            <a:r>
              <a:rPr b="0" i="0" lang="en-US" sz="5400" u="none" cap="none" strike="noStrike">
                <a:solidFill>
                  <a:schemeClr val="dk1"/>
                </a:solidFill>
                <a:latin typeface="Verdana"/>
                <a:ea typeface="Verdana"/>
                <a:cs typeface="Verdana"/>
                <a:sym typeface="Verdana"/>
              </a:rPr>
              <a:t>North American</a:t>
            </a:r>
            <a:endParaRPr/>
          </a:p>
          <a:p>
            <a:pPr indent="0" lvl="0" marL="0" marR="0" rtl="0" algn="ctr">
              <a:spcBef>
                <a:spcPts val="0"/>
              </a:spcBef>
              <a:spcAft>
                <a:spcPts val="0"/>
              </a:spcAft>
              <a:buClr>
                <a:schemeClr val="dk1"/>
              </a:buClr>
              <a:buSzPts val="6000"/>
              <a:buFont typeface="Verdana"/>
              <a:buNone/>
            </a:pPr>
            <a:r>
              <a:rPr b="0" i="0" lang="en-US" sz="6000" u="none" cap="none" strike="noStrike">
                <a:solidFill>
                  <a:schemeClr val="dk1"/>
                </a:solidFill>
                <a:latin typeface="Verdana"/>
                <a:ea typeface="Verdana"/>
                <a:cs typeface="Verdana"/>
                <a:sym typeface="Verdana"/>
              </a:rPr>
              <a:t>accipiters</a:t>
            </a:r>
            <a:endParaRPr b="0" i="0" sz="6000" u="none" cap="none" strike="noStrike">
              <a:solidFill>
                <a:schemeClr val="dk1"/>
              </a:solidFill>
              <a:latin typeface="Verdana"/>
              <a:ea typeface="Verdana"/>
              <a:cs typeface="Verdana"/>
              <a:sym typeface="Verdana"/>
            </a:endParaRPr>
          </a:p>
          <a:p>
            <a:pPr indent="0" lvl="0" marL="0" marR="0" rtl="0" algn="ctr">
              <a:spcBef>
                <a:spcPts val="0"/>
              </a:spcBef>
              <a:spcAft>
                <a:spcPts val="0"/>
              </a:spcAft>
              <a:buClr>
                <a:schemeClr val="dk1"/>
              </a:buClr>
              <a:buSzPts val="5400"/>
              <a:buFont typeface="Arial"/>
              <a:buNone/>
            </a:pPr>
            <a:r>
              <a:t/>
            </a:r>
            <a:endParaRPr b="0" i="0" sz="5400" u="none" cap="none" strike="noStrike">
              <a:solidFill>
                <a:schemeClr val="dk1"/>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_MG_7089d" id="185" name="Shape 185"/>
          <p:cNvPicPr preferRelativeResize="0"/>
          <p:nvPr/>
        </p:nvPicPr>
        <p:blipFill rotWithShape="1">
          <a:blip r:embed="rId3">
            <a:alphaModFix/>
          </a:blip>
          <a:srcRect b="0" l="0" r="0" t="0"/>
          <a:stretch/>
        </p:blipFill>
        <p:spPr>
          <a:xfrm>
            <a:off x="685800" y="533400"/>
            <a:ext cx="7696200" cy="5791200"/>
          </a:xfrm>
          <a:prstGeom prst="rect">
            <a:avLst/>
          </a:prstGeom>
          <a:noFill/>
          <a:ln>
            <a:noFill/>
          </a:ln>
        </p:spPr>
      </p:pic>
      <p:sp>
        <p:nvSpPr>
          <p:cNvPr id="186" name="Shape 186"/>
          <p:cNvSpPr/>
          <p:nvPr/>
        </p:nvSpPr>
        <p:spPr>
          <a:xfrm>
            <a:off x="1524000" y="1397000"/>
            <a:ext cx="6096000" cy="4064000"/>
          </a:xfrm>
          <a:prstGeom prst="rect">
            <a:avLst/>
          </a:prstGeom>
          <a:noFill/>
          <a:ln>
            <a:noFill/>
          </a:ln>
        </p:spPr>
      </p:sp>
      <p:sp>
        <p:nvSpPr>
          <p:cNvPr id="187" name="Shape 187"/>
          <p:cNvSpPr/>
          <p:nvPr/>
        </p:nvSpPr>
        <p:spPr>
          <a:xfrm>
            <a:off x="1524000" y="1397000"/>
            <a:ext cx="6096000" cy="4064000"/>
          </a:xfrm>
          <a:prstGeom prst="rect">
            <a:avLst/>
          </a:prstGeom>
          <a:noFill/>
          <a:ln>
            <a:noFill/>
          </a:ln>
        </p:spPr>
      </p:sp>
      <p:sp>
        <p:nvSpPr>
          <p:cNvPr id="188" name="Shape 188"/>
          <p:cNvSpPr txBox="1"/>
          <p:nvPr/>
        </p:nvSpPr>
        <p:spPr>
          <a:xfrm>
            <a:off x="685800" y="473075"/>
            <a:ext cx="6129338" cy="701675"/>
          </a:xfrm>
          <a:prstGeom prst="rect">
            <a:avLst/>
          </a:prstGeom>
          <a:solidFill>
            <a:srgbClr val="347AEC"/>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000"/>
              <a:buFont typeface="Verdana"/>
              <a:buNone/>
            </a:pPr>
            <a:r>
              <a:rPr b="1" i="0" lang="en-US" sz="4000" u="none" cap="none" strike="noStrike">
                <a:solidFill>
                  <a:srgbClr val="FFCC00"/>
                </a:solidFill>
                <a:latin typeface="Verdana"/>
                <a:ea typeface="Verdana"/>
                <a:cs typeface="Verdana"/>
                <a:sym typeface="Verdana"/>
              </a:rPr>
              <a:t>Sharp-shinned Hawk</a:t>
            </a:r>
            <a:endParaRPr/>
          </a:p>
        </p:txBody>
      </p:sp>
      <p:sp>
        <p:nvSpPr>
          <p:cNvPr id="189" name="Shape 189"/>
          <p:cNvSpPr txBox="1"/>
          <p:nvPr/>
        </p:nvSpPr>
        <p:spPr>
          <a:xfrm>
            <a:off x="2819400" y="1236663"/>
            <a:ext cx="4486275" cy="519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i="0" lang="en-US" sz="2800" u="none" cap="none" strike="noStrike">
                <a:solidFill>
                  <a:schemeClr val="dk1"/>
                </a:solidFill>
                <a:latin typeface="Verdana"/>
                <a:ea typeface="Verdana"/>
                <a:cs typeface="Verdana"/>
                <a:sym typeface="Verdana"/>
              </a:rPr>
              <a:t>the smallest accipiter</a:t>
            </a:r>
            <a:endParaRPr/>
          </a:p>
        </p:txBody>
      </p:sp>
      <p:pic>
        <p:nvPicPr>
          <p:cNvPr descr="ShawnCareyhawksSharpie 006 copy" id="190" name="Shape 190"/>
          <p:cNvPicPr preferRelativeResize="0"/>
          <p:nvPr/>
        </p:nvPicPr>
        <p:blipFill rotWithShape="1">
          <a:blip r:embed="rId4">
            <a:alphaModFix/>
          </a:blip>
          <a:srcRect b="0" l="0" r="0" t="0"/>
          <a:stretch/>
        </p:blipFill>
        <p:spPr>
          <a:xfrm rot="-136734">
            <a:off x="4800600" y="3505200"/>
            <a:ext cx="3281363" cy="2652713"/>
          </a:xfrm>
          <a:prstGeom prst="rect">
            <a:avLst/>
          </a:prstGeom>
          <a:noFill/>
          <a:ln>
            <a:noFill/>
          </a:ln>
        </p:spPr>
      </p:pic>
      <p:cxnSp>
        <p:nvCxnSpPr>
          <p:cNvPr id="191" name="Shape 191"/>
          <p:cNvCxnSpPr/>
          <p:nvPr/>
        </p:nvCxnSpPr>
        <p:spPr>
          <a:xfrm flipH="1" rot="10800000">
            <a:off x="3200400" y="4876800"/>
            <a:ext cx="4419600" cy="914400"/>
          </a:xfrm>
          <a:prstGeom prst="straightConnector1">
            <a:avLst/>
          </a:prstGeom>
          <a:noFill/>
          <a:ln cap="flat" cmpd="sng" w="38100">
            <a:solidFill>
              <a:srgbClr val="FFFF00"/>
            </a:solidFill>
            <a:prstDash val="solid"/>
            <a:round/>
            <a:headEnd len="med" w="med" type="none"/>
            <a:tailEnd len="med" w="med" type="triangle"/>
          </a:ln>
        </p:spPr>
      </p:cxnSp>
      <p:cxnSp>
        <p:nvCxnSpPr>
          <p:cNvPr id="192" name="Shape 192"/>
          <p:cNvCxnSpPr/>
          <p:nvPr/>
        </p:nvCxnSpPr>
        <p:spPr>
          <a:xfrm>
            <a:off x="3048000" y="2971800"/>
            <a:ext cx="1600200" cy="914400"/>
          </a:xfrm>
          <a:prstGeom prst="straightConnector1">
            <a:avLst/>
          </a:prstGeom>
          <a:noFill/>
          <a:ln cap="flat" cmpd="sng" w="38100">
            <a:solidFill>
              <a:srgbClr val="FFFF00"/>
            </a:solidFill>
            <a:prstDash val="solid"/>
            <a:round/>
            <a:headEnd len="med" w="med" type="none"/>
            <a:tailEnd len="med" w="med" type="triangle"/>
          </a:ln>
        </p:spPr>
      </p:cxnSp>
      <p:sp>
        <p:nvSpPr>
          <p:cNvPr id="193" name="Shape 193"/>
          <p:cNvSpPr txBox="1"/>
          <p:nvPr/>
        </p:nvSpPr>
        <p:spPr>
          <a:xfrm>
            <a:off x="228600" y="1981200"/>
            <a:ext cx="4953000" cy="3989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Char char="•"/>
            </a:pPr>
            <a:r>
              <a:rPr b="1" i="0" lang="en-US" sz="2800" u="none" cap="none" strike="noStrike">
                <a:solidFill>
                  <a:schemeClr val="dk1"/>
                </a:solidFill>
                <a:latin typeface="Verdana"/>
                <a:ea typeface="Verdana"/>
                <a:cs typeface="Verdana"/>
                <a:sym typeface="Verdana"/>
              </a:rPr>
              <a:t> </a:t>
            </a:r>
            <a:r>
              <a:rPr b="1" i="0" lang="en-US" sz="2400" u="none" cap="none" strike="noStrike">
                <a:solidFill>
                  <a:schemeClr val="dk1"/>
                </a:solidFill>
                <a:latin typeface="Verdana"/>
                <a:ea typeface="Verdana"/>
                <a:cs typeface="Verdana"/>
                <a:sym typeface="Verdana"/>
              </a:rPr>
              <a:t>Blue Jay sized</a:t>
            </a:r>
            <a:endParaRPr/>
          </a:p>
          <a:p>
            <a:pPr indent="0" lvl="0" marL="0" marR="0" rtl="0" algn="l">
              <a:spcBef>
                <a:spcPts val="0"/>
              </a:spcBef>
              <a:spcAft>
                <a:spcPts val="0"/>
              </a:spcAft>
              <a:buClr>
                <a:schemeClr val="dk1"/>
              </a:buClr>
              <a:buSzPts val="1800"/>
              <a:buFont typeface="Arial"/>
              <a:buNone/>
            </a:pPr>
            <a:r>
              <a:t/>
            </a:r>
            <a:endParaRPr b="1" i="0" sz="1800" u="none" cap="none" strike="noStrike">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Smallish head</a:t>
            </a:r>
            <a:endParaRPr/>
          </a:p>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doesn’t project beyond “wrists”</a:t>
            </a:r>
            <a:endParaRPr/>
          </a:p>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 </a:t>
            </a:r>
            <a:endParaRPr b="1" i="0" sz="1800" u="none" cap="none" strike="noStrike">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Short, rounded  wings</a:t>
            </a:r>
            <a:endParaRPr/>
          </a:p>
          <a:p>
            <a:pPr indent="0" lvl="0" marL="0" marR="0" rtl="0" algn="l">
              <a:spcBef>
                <a:spcPts val="0"/>
              </a:spcBef>
              <a:spcAft>
                <a:spcPts val="0"/>
              </a:spcAft>
              <a:buClr>
                <a:schemeClr val="dk1"/>
              </a:buClr>
              <a:buSzPts val="1800"/>
              <a:buFont typeface="Arial"/>
              <a:buNone/>
            </a:pPr>
            <a:r>
              <a:t/>
            </a:r>
            <a:endParaRPr b="1" i="0" sz="1800" u="none" cap="none" strike="noStrike">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Tail usually appears </a:t>
            </a:r>
            <a:endParaRPr/>
          </a:p>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       squarish, sometimes</a:t>
            </a:r>
            <a:endParaRPr/>
          </a:p>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       with a notch</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5" st="5"/>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6" st="6"/>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7" st="7"/>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8" st="8"/>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93">
                                            <p:txEl>
                                              <p:pRg end="9" st="9"/>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00"/>
                                        <p:tgtEl>
                                          <p:spTgt spid="192"/>
                                        </p:tgtEl>
                                      </p:cBhvr>
                                    </p:animEffect>
                                  </p:childTnLst>
                                </p:cTn>
                              </p:par>
                            </p:childTnLst>
                          </p:cTn>
                        </p:par>
                        <p:par>
                          <p:cTn fill="hold">
                            <p:stCondLst>
                              <p:cond delay="2001"/>
                            </p:stCondLst>
                            <p:childTnLst>
                              <p:par>
                                <p:cTn fill="hold" nodeType="afterEffect" presetClass="exit" presetID="10" presetSubtype="0">
                                  <p:stCondLst>
                                    <p:cond delay="0"/>
                                  </p:stCondLst>
                                  <p:childTnLst>
                                    <p:animEffect filter="fade" transition="out">
                                      <p:cBhvr>
                                        <p:cTn dur="5000"/>
                                        <p:tgtEl>
                                          <p:spTgt spid="192"/>
                                        </p:tgtEl>
                                      </p:cBhvr>
                                    </p:animEffect>
                                    <p:set>
                                      <p:cBhvr>
                                        <p:cTn dur="1" fill="hold">
                                          <p:stCondLst>
                                            <p:cond delay="5000"/>
                                          </p:stCondLst>
                                        </p:cTn>
                                        <p:tgtEl>
                                          <p:spTgt spid="192"/>
                                        </p:tgtEl>
                                        <p:attrNameLst>
                                          <p:attrName>style.visibility</p:attrName>
                                        </p:attrNameLst>
                                      </p:cBhvr>
                                      <p:to>
                                        <p:strVal val="hidden"/>
                                      </p:to>
                                    </p:set>
                                  </p:childTnLst>
                                </p:cTn>
                              </p:par>
                            </p:childTnLst>
                          </p:cTn>
                        </p:par>
                        <p:par>
                          <p:cTn fill="hold">
                            <p:stCondLst>
                              <p:cond delay="7001"/>
                            </p:stCondLst>
                            <p:childTnLst>
                              <p:par>
                                <p:cTn fill="hold" nodeType="afterEffect" presetClass="entr" presetID="10" presetSubtype="0">
                                  <p:stCondLst>
                                    <p:cond delay="500"/>
                                  </p:stCondLst>
                                  <p:childTnLst>
                                    <p:set>
                                      <p:cBhvr>
                                        <p:cTn dur="1" fill="hold">
                                          <p:stCondLst>
                                            <p:cond delay="0"/>
                                          </p:stCondLst>
                                        </p:cTn>
                                        <p:tgtEl>
                                          <p:spTgt spid="190"/>
                                        </p:tgtEl>
                                        <p:attrNameLst>
                                          <p:attrName>style.visibility</p:attrName>
                                        </p:attrNameLst>
                                      </p:cBhvr>
                                      <p:to>
                                        <p:strVal val="visible"/>
                                      </p:to>
                                    </p:set>
                                    <p:animEffect filter="fade" transition="in">
                                      <p:cBhvr>
                                        <p:cTn dur="2000"/>
                                        <p:tgtEl>
                                          <p:spTgt spid="190"/>
                                        </p:tgtEl>
                                      </p:cBhvr>
                                    </p:animEffect>
                                  </p:childTnLst>
                                </p:cTn>
                              </p:par>
                            </p:childTnLst>
                          </p:cTn>
                        </p:par>
                        <p:par>
                          <p:cTn fill="hold">
                            <p:stCondLst>
                              <p:cond delay="9001"/>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000"/>
                                        <p:tgtEl>
                                          <p:spTgt spid="191"/>
                                        </p:tgtEl>
                                      </p:cBhvr>
                                    </p:animEffect>
                                  </p:childTnLst>
                                </p:cTn>
                              </p:par>
                            </p:childTnLst>
                          </p:cTn>
                        </p:par>
                        <p:par>
                          <p:cTn fill="hold">
                            <p:stCondLst>
                              <p:cond delay="11001"/>
                            </p:stCondLst>
                            <p:childTnLst>
                              <p:par>
                                <p:cTn fill="hold" nodeType="afterEffect" presetClass="exit" presetID="10" presetSubtype="0">
                                  <p:stCondLst>
                                    <p:cond delay="2000"/>
                                  </p:stCondLst>
                                  <p:childTnLst>
                                    <p:animEffect filter="fade" transition="out">
                                      <p:cBhvr>
                                        <p:cTn dur="5000"/>
                                        <p:tgtEl>
                                          <p:spTgt spid="190"/>
                                        </p:tgtEl>
                                      </p:cBhvr>
                                    </p:animEffect>
                                    <p:set>
                                      <p:cBhvr>
                                        <p:cTn dur="1" fill="hold">
                                          <p:stCondLst>
                                            <p:cond delay="5000"/>
                                          </p:stCondLst>
                                        </p:cTn>
                                        <p:tgtEl>
                                          <p:spTgt spid="190"/>
                                        </p:tgtEl>
                                        <p:attrNameLst>
                                          <p:attrName>style.visibility</p:attrName>
                                        </p:attrNameLst>
                                      </p:cBhvr>
                                      <p:to>
                                        <p:strVal val="hidden"/>
                                      </p:to>
                                    </p:set>
                                  </p:childTnLst>
                                </p:cTn>
                              </p:par>
                              <p:par>
                                <p:cTn fill="hold" nodeType="withEffect" presetClass="exit" presetID="10" presetSubtype="0">
                                  <p:stCondLst>
                                    <p:cond delay="2000"/>
                                  </p:stCondLst>
                                  <p:childTnLst>
                                    <p:animEffect filter="fade" transition="out">
                                      <p:cBhvr>
                                        <p:cTn dur="5000"/>
                                        <p:tgtEl>
                                          <p:spTgt spid="191"/>
                                        </p:tgtEl>
                                      </p:cBhvr>
                                    </p:animEffect>
                                    <p:set>
                                      <p:cBhvr>
                                        <p:cTn dur="1" fill="hold">
                                          <p:stCondLst>
                                            <p:cond delay="5000"/>
                                          </p:stCondLst>
                                        </p:cTn>
                                        <p:tgtEl>
                                          <p:spTgt spid="1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silhouettesaccipiter" id="199" name="Shape 199"/>
          <p:cNvPicPr preferRelativeResize="0"/>
          <p:nvPr/>
        </p:nvPicPr>
        <p:blipFill rotWithShape="1">
          <a:blip r:embed="rId3">
            <a:alphaModFix/>
          </a:blip>
          <a:srcRect b="0" l="0" r="0" t="0"/>
          <a:stretch/>
        </p:blipFill>
        <p:spPr>
          <a:xfrm rot="-381580">
            <a:off x="2743200" y="2362200"/>
            <a:ext cx="4724400" cy="2897188"/>
          </a:xfrm>
          <a:prstGeom prst="rect">
            <a:avLst/>
          </a:prstGeom>
          <a:noFill/>
          <a:ln>
            <a:noFill/>
          </a:ln>
        </p:spPr>
      </p:pic>
      <p:pic>
        <p:nvPicPr>
          <p:cNvPr descr="DaveMcNhawks 019" id="200" name="Shape 200"/>
          <p:cNvPicPr preferRelativeResize="0"/>
          <p:nvPr/>
        </p:nvPicPr>
        <p:blipFill rotWithShape="1">
          <a:blip r:embed="rId4">
            <a:alphaModFix/>
          </a:blip>
          <a:srcRect b="0" l="0" r="0" t="0"/>
          <a:stretch/>
        </p:blipFill>
        <p:spPr>
          <a:xfrm>
            <a:off x="-304800" y="0"/>
            <a:ext cx="10687050" cy="7924800"/>
          </a:xfrm>
          <a:prstGeom prst="rect">
            <a:avLst/>
          </a:prstGeom>
          <a:noFill/>
          <a:ln>
            <a:noFill/>
          </a:ln>
        </p:spPr>
      </p:pic>
      <p:sp>
        <p:nvSpPr>
          <p:cNvPr id="201" name="Shape 201"/>
          <p:cNvSpPr/>
          <p:nvPr/>
        </p:nvSpPr>
        <p:spPr>
          <a:xfrm>
            <a:off x="381000" y="3886200"/>
            <a:ext cx="19431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Wingbeat:</a:t>
            </a:r>
            <a:endParaRPr/>
          </a:p>
        </p:txBody>
      </p:sp>
      <p:sp>
        <p:nvSpPr>
          <p:cNvPr id="202" name="Shape 202"/>
          <p:cNvSpPr/>
          <p:nvPr/>
        </p:nvSpPr>
        <p:spPr>
          <a:xfrm>
            <a:off x="1981200" y="4419600"/>
            <a:ext cx="1519238"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snappy,</a:t>
            </a:r>
            <a:endParaRPr/>
          </a:p>
        </p:txBody>
      </p:sp>
      <p:sp>
        <p:nvSpPr>
          <p:cNvPr id="203" name="Shape 203"/>
          <p:cNvSpPr/>
          <p:nvPr/>
        </p:nvSpPr>
        <p:spPr>
          <a:xfrm>
            <a:off x="3276600" y="4953000"/>
            <a:ext cx="1125538"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deep,</a:t>
            </a:r>
            <a:endParaRPr/>
          </a:p>
        </p:txBody>
      </p:sp>
      <p:sp>
        <p:nvSpPr>
          <p:cNvPr id="204" name="Shape 204"/>
          <p:cNvSpPr/>
          <p:nvPr/>
        </p:nvSpPr>
        <p:spPr>
          <a:xfrm>
            <a:off x="4114800" y="5410200"/>
            <a:ext cx="3806825"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rapid (hard to count)</a:t>
            </a:r>
            <a:endParaRPr/>
          </a:p>
        </p:txBody>
      </p:sp>
      <p:sp>
        <p:nvSpPr>
          <p:cNvPr id="205" name="Shape 205"/>
          <p:cNvSpPr txBox="1"/>
          <p:nvPr/>
        </p:nvSpPr>
        <p:spPr>
          <a:xfrm>
            <a:off x="1752600" y="6096000"/>
            <a:ext cx="573405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“flippity flippity flippity … glide”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3000"/>
                                        <p:tgtEl>
                                          <p:spTgt spid="199"/>
                                        </p:tgtEl>
                                        <p:attrNameLst>
                                          <p:attrName>ppt_w</p:attrName>
                                        </p:attrNameLst>
                                      </p:cBhvr>
                                      <p:tavLst>
                                        <p:tav fmla="" tm="0">
                                          <p:val>
                                            <p:strVal val="0"/>
                                          </p:val>
                                        </p:tav>
                                        <p:tav fmla="" tm="100000">
                                          <p:val>
                                            <p:strVal val="#ppt_w"/>
                                          </p:val>
                                        </p:tav>
                                      </p:tavLst>
                                    </p:anim>
                                    <p:anim calcmode="lin" valueType="num">
                                      <p:cBhvr additive="base">
                                        <p:cTn dur="3000"/>
                                        <p:tgtEl>
                                          <p:spTgt spid="199"/>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50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2000"/>
                                        <p:tgtEl>
                                          <p:spTgt spid="200"/>
                                        </p:tgtEl>
                                        <p:attrNameLst>
                                          <p:attrName>ppt_w</p:attrName>
                                        </p:attrNameLst>
                                      </p:cBhvr>
                                      <p:tavLst>
                                        <p:tav fmla="" tm="0">
                                          <p:val>
                                            <p:strVal val="0"/>
                                          </p:val>
                                        </p:tav>
                                        <p:tav fmla="" tm="100000">
                                          <p:val>
                                            <p:strVal val="#ppt_w"/>
                                          </p:val>
                                        </p:tav>
                                      </p:tavLst>
                                    </p:anim>
                                    <p:anim calcmode="lin" valueType="num">
                                      <p:cBhvr additive="base">
                                        <p:cTn dur="2000"/>
                                        <p:tgtEl>
                                          <p:spTgt spid="200"/>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xit" presetID="23" presetSubtype="32">
                                  <p:stCondLst>
                                    <p:cond delay="0"/>
                                  </p:stCondLst>
                                  <p:childTnLst>
                                    <p:anim calcmode="lin" valueType="num">
                                      <p:cBhvr additive="base">
                                        <p:cTn dur="2000"/>
                                        <p:tgtEl>
                                          <p:spTgt spid="199"/>
                                        </p:tgtEl>
                                        <p:attrNameLst>
                                          <p:attrName>ppt_w</p:attrName>
                                        </p:attrNameLst>
                                      </p:cBhvr>
                                      <p:tavLst>
                                        <p:tav fmla="" tm="0">
                                          <p:val>
                                            <p:strVal val="#ppt_w"/>
                                          </p:val>
                                        </p:tav>
                                        <p:tav fmla="" tm="100000">
                                          <p:val>
                                            <p:strVal val="0"/>
                                          </p:val>
                                        </p:tav>
                                      </p:tavLst>
                                    </p:anim>
                                    <p:anim calcmode="lin" valueType="num">
                                      <p:cBhvr additive="base">
                                        <p:cTn dur="2000"/>
                                        <p:tgtEl>
                                          <p:spTgt spid="199"/>
                                        </p:tgtEl>
                                        <p:attrNameLst>
                                          <p:attrName>ppt_h</p:attrName>
                                        </p:attrNameLst>
                                      </p:cBhvr>
                                      <p:tavLst>
                                        <p:tav fmla="" tm="0">
                                          <p:val>
                                            <p:strVal val="#ppt_h"/>
                                          </p:val>
                                        </p:tav>
                                        <p:tav fmla="" tm="100000">
                                          <p:val>
                                            <p:strVal val="0"/>
                                          </p:val>
                                        </p:tav>
                                      </p:tavLst>
                                    </p:anim>
                                    <p:set>
                                      <p:cBhvr>
                                        <p:cTn dur="1" fill="hold">
                                          <p:stCondLst>
                                            <p:cond delay="2000"/>
                                          </p:stCondLst>
                                        </p:cTn>
                                        <p:tgtEl>
                                          <p:spTgt spid="19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2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childTnLst>
                          </p:cTn>
                        </p:par>
                        <p:par>
                          <p:cTn fill="hold">
                            <p:stCondLst>
                              <p:cond delay="9500"/>
                            </p:stCondLst>
                            <p:childTnLst>
                              <p:par>
                                <p:cTn fill="hold" nodeType="afterEffect" presetClass="exit" presetID="23" presetSubtype="32">
                                  <p:stCondLst>
                                    <p:cond delay="3000"/>
                                  </p:stCondLst>
                                  <p:childTnLst>
                                    <p:anim calcmode="lin" valueType="num">
                                      <p:cBhvr additive="base">
                                        <p:cTn dur="2000"/>
                                        <p:tgtEl>
                                          <p:spTgt spid="200"/>
                                        </p:tgtEl>
                                        <p:attrNameLst>
                                          <p:attrName>ppt_w</p:attrName>
                                        </p:attrNameLst>
                                      </p:cBhvr>
                                      <p:tavLst>
                                        <p:tav fmla="" tm="0">
                                          <p:val>
                                            <p:strVal val="#ppt_w"/>
                                          </p:val>
                                        </p:tav>
                                        <p:tav fmla="" tm="100000">
                                          <p:val>
                                            <p:strVal val="0"/>
                                          </p:val>
                                        </p:tav>
                                      </p:tavLst>
                                    </p:anim>
                                    <p:anim calcmode="lin" valueType="num">
                                      <p:cBhvr additive="base">
                                        <p:cTn dur="2000"/>
                                        <p:tgtEl>
                                          <p:spTgt spid="200"/>
                                        </p:tgtEl>
                                        <p:attrNameLst>
                                          <p:attrName>ppt_h</p:attrName>
                                        </p:attrNameLst>
                                      </p:cBhvr>
                                      <p:tavLst>
                                        <p:tav fmla="" tm="0">
                                          <p:val>
                                            <p:strVal val="#ppt_h"/>
                                          </p:val>
                                        </p:tav>
                                        <p:tav fmla="" tm="100000">
                                          <p:val>
                                            <p:strVal val="0"/>
                                          </p:val>
                                        </p:tav>
                                      </p:tavLst>
                                    </p:anim>
                                    <p:set>
                                      <p:cBhvr>
                                        <p:cTn dur="1" fill="hold">
                                          <p:stCondLst>
                                            <p:cond delay="2000"/>
                                          </p:stCondLst>
                                        </p:cTn>
                                        <p:tgtEl>
                                          <p:spTgt spid="200"/>
                                        </p:tgtEl>
                                        <p:attrNameLst>
                                          <p:attrName>style.visibility</p:attrName>
                                        </p:attrNameLst>
                                      </p:cBhvr>
                                      <p:to>
                                        <p:strVal val="hidden"/>
                                      </p:to>
                                    </p:set>
                                  </p:childTnLst>
                                </p:cTn>
                              </p:par>
                            </p:childTnLst>
                          </p:cTn>
                        </p:par>
                        <p:par>
                          <p:cTn fill="hold">
                            <p:stCondLst>
                              <p:cond delay="11500"/>
                            </p:stCondLst>
                            <p:childTnLst>
                              <p:par>
                                <p:cTn fill="hold" nodeType="afterEffect" presetClass="exit" presetID="10" presetSubtype="0">
                                  <p:stCondLst>
                                    <p:cond delay="0"/>
                                  </p:stCondLst>
                                  <p:childTnLst>
                                    <p:animEffect filter="fade" transition="out">
                                      <p:cBhvr>
                                        <p:cTn dur="2000"/>
                                        <p:tgtEl>
                                          <p:spTgt spid="201"/>
                                        </p:tgtEl>
                                      </p:cBhvr>
                                    </p:animEffect>
                                    <p:set>
                                      <p:cBhvr>
                                        <p:cTn dur="1" fill="hold">
                                          <p:stCondLst>
                                            <p:cond delay="2000"/>
                                          </p:stCondLst>
                                        </p:cTn>
                                        <p:tgtEl>
                                          <p:spTgt spid="2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02"/>
                                        </p:tgtEl>
                                      </p:cBhvr>
                                    </p:animEffect>
                                    <p:set>
                                      <p:cBhvr>
                                        <p:cTn dur="1" fill="hold">
                                          <p:stCondLst>
                                            <p:cond delay="2000"/>
                                          </p:stCondLst>
                                        </p:cTn>
                                        <p:tgtEl>
                                          <p:spTgt spid="2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03"/>
                                        </p:tgtEl>
                                      </p:cBhvr>
                                    </p:animEffect>
                                    <p:set>
                                      <p:cBhvr>
                                        <p:cTn dur="1" fill="hold">
                                          <p:stCondLst>
                                            <p:cond delay="2000"/>
                                          </p:stCondLst>
                                        </p:cTn>
                                        <p:tgtEl>
                                          <p:spTgt spid="2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04"/>
                                        </p:tgtEl>
                                      </p:cBhvr>
                                    </p:animEffect>
                                    <p:set>
                                      <p:cBhvr>
                                        <p:cTn dur="1" fill="hold">
                                          <p:stCondLst>
                                            <p:cond delay="2000"/>
                                          </p:stCondLst>
                                        </p:cTn>
                                        <p:tgtEl>
                                          <p:spTgt spid="2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05">
                                            <p:txEl>
                                              <p:pRg end="0" st="0"/>
                                            </p:txEl>
                                          </p:spTgt>
                                        </p:tgtEl>
                                      </p:cBhvr>
                                    </p:animEffect>
                                    <p:set>
                                      <p:cBhvr>
                                        <p:cTn dur="1" fill="hold">
                                          <p:stCondLst>
                                            <p:cond delay="1000"/>
                                          </p:stCondLst>
                                        </p:cTn>
                                        <p:tgtEl>
                                          <p:spTgt spid="205">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Shape 211"/>
          <p:cNvPicPr preferRelativeResize="0"/>
          <p:nvPr/>
        </p:nvPicPr>
        <p:blipFill rotWithShape="1">
          <a:blip r:embed="rId3">
            <a:alphaModFix/>
          </a:blip>
          <a:srcRect b="0" l="0" r="0" t="0"/>
          <a:stretch/>
        </p:blipFill>
        <p:spPr>
          <a:xfrm>
            <a:off x="4876800" y="1447800"/>
            <a:ext cx="4098925" cy="4191000"/>
          </a:xfrm>
          <a:prstGeom prst="rect">
            <a:avLst/>
          </a:prstGeom>
          <a:noFill/>
          <a:ln>
            <a:noFill/>
          </a:ln>
        </p:spPr>
      </p:pic>
      <p:pic>
        <p:nvPicPr>
          <p:cNvPr id="212" name="Shape 212"/>
          <p:cNvPicPr preferRelativeResize="0"/>
          <p:nvPr/>
        </p:nvPicPr>
        <p:blipFill rotWithShape="1">
          <a:blip r:embed="rId4">
            <a:alphaModFix/>
          </a:blip>
          <a:srcRect b="0" l="0" r="0" t="0"/>
          <a:stretch/>
        </p:blipFill>
        <p:spPr>
          <a:xfrm>
            <a:off x="4267200" y="609600"/>
            <a:ext cx="5699125" cy="6051550"/>
          </a:xfrm>
          <a:prstGeom prst="rect">
            <a:avLst/>
          </a:prstGeom>
          <a:noFill/>
          <a:ln>
            <a:noFill/>
          </a:ln>
        </p:spPr>
      </p:pic>
      <p:sp>
        <p:nvSpPr>
          <p:cNvPr id="213" name="Shape 213"/>
          <p:cNvSpPr txBox="1"/>
          <p:nvPr/>
        </p:nvSpPr>
        <p:spPr>
          <a:xfrm>
            <a:off x="304800" y="0"/>
            <a:ext cx="18415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5400"/>
              <a:buFont typeface="Arial"/>
              <a:buNone/>
            </a:pPr>
            <a:r>
              <a:t/>
            </a:r>
            <a:endParaRPr b="0" i="0" sz="5400" u="none" cap="none" strike="noStrike">
              <a:solidFill>
                <a:schemeClr val="dk1"/>
              </a:solidFill>
              <a:latin typeface="Arial"/>
              <a:ea typeface="Arial"/>
              <a:cs typeface="Arial"/>
              <a:sym typeface="Arial"/>
            </a:endParaRPr>
          </a:p>
        </p:txBody>
      </p:sp>
      <p:sp>
        <p:nvSpPr>
          <p:cNvPr id="214" name="Shape 214"/>
          <p:cNvSpPr/>
          <p:nvPr/>
        </p:nvSpPr>
        <p:spPr>
          <a:xfrm>
            <a:off x="3733800" y="762000"/>
            <a:ext cx="54102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0" i="0" lang="en-US" sz="2800" u="none" cap="none" strike="noStrike">
                <a:solidFill>
                  <a:schemeClr val="dk1"/>
                </a:solidFill>
                <a:latin typeface="Verdana"/>
                <a:ea typeface="Verdana"/>
                <a:cs typeface="Verdana"/>
                <a:sym typeface="Verdana"/>
              </a:rPr>
              <a:t> </a:t>
            </a:r>
            <a:r>
              <a:rPr b="1" i="0" lang="en-US" sz="2800" u="none" cap="none" strike="noStrike">
                <a:solidFill>
                  <a:schemeClr val="dk1"/>
                </a:solidFill>
                <a:latin typeface="Verdana"/>
                <a:ea typeface="Verdana"/>
                <a:cs typeface="Verdana"/>
                <a:sym typeface="Verdana"/>
              </a:rPr>
              <a:t>medium-sized</a:t>
            </a:r>
            <a:r>
              <a:rPr b="1" i="0" lang="en-US" sz="5400" u="none" cap="none" strike="noStrike">
                <a:solidFill>
                  <a:schemeClr val="dk1"/>
                </a:solidFill>
                <a:latin typeface="Verdana"/>
                <a:ea typeface="Verdana"/>
                <a:cs typeface="Verdana"/>
                <a:sym typeface="Verdana"/>
              </a:rPr>
              <a:t> </a:t>
            </a:r>
            <a:r>
              <a:rPr b="1" i="0" lang="en-US" sz="2800" u="none" cap="none" strike="noStrike">
                <a:solidFill>
                  <a:schemeClr val="dk1"/>
                </a:solidFill>
                <a:latin typeface="Verdana"/>
                <a:ea typeface="Verdana"/>
                <a:cs typeface="Verdana"/>
                <a:sym typeface="Verdana"/>
              </a:rPr>
              <a:t>accipiter</a:t>
            </a:r>
            <a:endParaRPr/>
          </a:p>
        </p:txBody>
      </p:sp>
      <p:sp>
        <p:nvSpPr>
          <p:cNvPr id="215" name="Shape 215"/>
          <p:cNvSpPr/>
          <p:nvPr/>
        </p:nvSpPr>
        <p:spPr>
          <a:xfrm>
            <a:off x="0" y="2514600"/>
            <a:ext cx="6629400" cy="2647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0" i="0" lang="en-US" sz="2400" u="none" cap="none" strike="noStrike">
                <a:solidFill>
                  <a:schemeClr val="dk1"/>
                </a:solidFill>
                <a:latin typeface="Verdana"/>
                <a:ea typeface="Verdana"/>
                <a:cs typeface="Verdana"/>
                <a:sym typeface="Verdana"/>
              </a:rPr>
              <a:t> </a:t>
            </a:r>
            <a:r>
              <a:rPr b="1" i="0" lang="en-US" sz="2400" u="none" cap="none" strike="noStrike">
                <a:solidFill>
                  <a:schemeClr val="dk1"/>
                </a:solidFill>
                <a:latin typeface="Verdana"/>
                <a:ea typeface="Verdana"/>
                <a:cs typeface="Verdana"/>
                <a:sym typeface="Verdana"/>
              </a:rPr>
              <a:t>Short-ish, rounded wings</a:t>
            </a:r>
            <a:endParaRPr/>
          </a:p>
          <a:p>
            <a:pPr indent="152400" lvl="0" marL="0" marR="0" rtl="0" algn="l">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Straight leading edge of wing</a:t>
            </a:r>
            <a:endParaRPr/>
          </a:p>
          <a:p>
            <a:pPr indent="0" lvl="0" marL="0" marR="0" rtl="0" algn="l">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Protruding head</a:t>
            </a:r>
            <a:endParaRPr/>
          </a:p>
          <a:p>
            <a:pPr indent="152400" lvl="0" marL="0" marR="0" rtl="0" algn="l">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Long, usually rounded tail</a:t>
            </a:r>
            <a:endParaRPr/>
          </a:p>
        </p:txBody>
      </p:sp>
      <p:sp>
        <p:nvSpPr>
          <p:cNvPr id="216" name="Shape 216"/>
          <p:cNvSpPr txBox="1"/>
          <p:nvPr/>
        </p:nvSpPr>
        <p:spPr>
          <a:xfrm>
            <a:off x="228600" y="160338"/>
            <a:ext cx="444341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000"/>
              <a:buFont typeface="Verdana"/>
              <a:buNone/>
            </a:pPr>
            <a:r>
              <a:rPr b="1" i="0" lang="en-US" sz="4000" u="none" cap="none" strike="noStrike">
                <a:solidFill>
                  <a:srgbClr val="FFCC00"/>
                </a:solidFill>
                <a:latin typeface="Verdana"/>
                <a:ea typeface="Verdana"/>
                <a:cs typeface="Verdana"/>
                <a:sym typeface="Verdana"/>
              </a:rPr>
              <a:t>Cooper’s Hawk</a:t>
            </a:r>
            <a:endParaRPr/>
          </a:p>
        </p:txBody>
      </p:sp>
      <p:sp>
        <p:nvSpPr>
          <p:cNvPr id="217" name="Shape 217"/>
          <p:cNvSpPr txBox="1"/>
          <p:nvPr/>
        </p:nvSpPr>
        <p:spPr>
          <a:xfrm>
            <a:off x="3895725" y="5638800"/>
            <a:ext cx="18415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p:txBody>
      </p:sp>
      <p:pic>
        <p:nvPicPr>
          <p:cNvPr descr="Coopsilhouette" id="218" name="Shape 218"/>
          <p:cNvPicPr preferRelativeResize="0"/>
          <p:nvPr/>
        </p:nvPicPr>
        <p:blipFill rotWithShape="1">
          <a:blip r:embed="rId5">
            <a:alphaModFix/>
          </a:blip>
          <a:srcRect b="0" l="0" r="0" t="0"/>
          <a:stretch/>
        </p:blipFill>
        <p:spPr>
          <a:xfrm rot="-1348038">
            <a:off x="5718175" y="2238375"/>
            <a:ext cx="2027238" cy="27432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50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2000"/>
                                        <p:tgtEl>
                                          <p:spTgt spid="214"/>
                                        </p:tgtEl>
                                        <p:attrNameLst>
                                          <p:attrName>ppt_w</p:attrName>
                                        </p:attrNameLst>
                                      </p:cBhvr>
                                      <p:tavLst>
                                        <p:tav fmla="" tm="0">
                                          <p:val>
                                            <p:strVal val="0"/>
                                          </p:val>
                                        </p:tav>
                                        <p:tav fmla="" tm="100000">
                                          <p:val>
                                            <p:strVal val="#ppt_w"/>
                                          </p:val>
                                        </p:tav>
                                      </p:tavLst>
                                    </p:anim>
                                    <p:anim calcmode="lin" valueType="num">
                                      <p:cBhvr additive="base">
                                        <p:cTn dur="2000"/>
                                        <p:tgtEl>
                                          <p:spTgt spid="214"/>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1000"/>
                                  </p:stCondLst>
                                  <p:childTnLst>
                                    <p:set>
                                      <p:cBhvr>
                                        <p:cTn dur="1" fill="hold">
                                          <p:stCondLst>
                                            <p:cond delay="0"/>
                                          </p:stCondLst>
                                        </p:cTn>
                                        <p:tgtEl>
                                          <p:spTgt spid="215">
                                            <p:txEl>
                                              <p:pRg end="0" st="0"/>
                                            </p:txEl>
                                          </p:spTgt>
                                        </p:tgtEl>
                                        <p:attrNameLst>
                                          <p:attrName>style.visibility</p:attrName>
                                        </p:attrNameLst>
                                      </p:cBhvr>
                                      <p:to>
                                        <p:strVal val="visible"/>
                                      </p:to>
                                    </p:set>
                                    <p:anim calcmode="lin" valueType="num">
                                      <p:cBhvr additive="base">
                                        <p:cTn dur="2000"/>
                                        <p:tgtEl>
                                          <p:spTgt spid="215">
                                            <p:txEl>
                                              <p:pRg end="0" st="0"/>
                                            </p:txEl>
                                          </p:spTgt>
                                        </p:tgtEl>
                                        <p:attrNameLst>
                                          <p:attrName>ppt_w</p:attrName>
                                        </p:attrNameLst>
                                      </p:cBhvr>
                                      <p:tavLst>
                                        <p:tav fmla="" tm="0">
                                          <p:val>
                                            <p:strVal val="0"/>
                                          </p:val>
                                        </p:tav>
                                        <p:tav fmla="" tm="100000">
                                          <p:val>
                                            <p:strVal val="#ppt_w"/>
                                          </p:val>
                                        </p:tav>
                                      </p:tavLst>
                                    </p:anim>
                                    <p:anim calcmode="lin" valueType="num">
                                      <p:cBhvr additive="base">
                                        <p:cTn dur="2000"/>
                                        <p:tgtEl>
                                          <p:spTgt spid="215">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1000"/>
                                  </p:stCondLst>
                                  <p:childTnLst>
                                    <p:set>
                                      <p:cBhvr>
                                        <p:cTn dur="1" fill="hold">
                                          <p:stCondLst>
                                            <p:cond delay="0"/>
                                          </p:stCondLst>
                                        </p:cTn>
                                        <p:tgtEl>
                                          <p:spTgt spid="215">
                                            <p:txEl>
                                              <p:pRg end="1" st="1"/>
                                            </p:txEl>
                                          </p:spTgt>
                                        </p:tgtEl>
                                        <p:attrNameLst>
                                          <p:attrName>style.visibility</p:attrName>
                                        </p:attrNameLst>
                                      </p:cBhvr>
                                      <p:to>
                                        <p:strVal val="visible"/>
                                      </p:to>
                                    </p:set>
                                    <p:anim calcmode="lin" valueType="num">
                                      <p:cBhvr additive="base">
                                        <p:cTn dur="2000"/>
                                        <p:tgtEl>
                                          <p:spTgt spid="215">
                                            <p:txEl>
                                              <p:pRg end="1" st="1"/>
                                            </p:txEl>
                                          </p:spTgt>
                                        </p:tgtEl>
                                        <p:attrNameLst>
                                          <p:attrName>ppt_w</p:attrName>
                                        </p:attrNameLst>
                                      </p:cBhvr>
                                      <p:tavLst>
                                        <p:tav fmla="" tm="0">
                                          <p:val>
                                            <p:strVal val="0"/>
                                          </p:val>
                                        </p:tav>
                                        <p:tav fmla="" tm="100000">
                                          <p:val>
                                            <p:strVal val="#ppt_w"/>
                                          </p:val>
                                        </p:tav>
                                      </p:tavLst>
                                    </p:anim>
                                    <p:anim calcmode="lin" valueType="num">
                                      <p:cBhvr additive="base">
                                        <p:cTn dur="2000"/>
                                        <p:tgtEl>
                                          <p:spTgt spid="215">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1000"/>
                                  </p:stCondLst>
                                  <p:childTnLst>
                                    <p:set>
                                      <p:cBhvr>
                                        <p:cTn dur="1" fill="hold">
                                          <p:stCondLst>
                                            <p:cond delay="0"/>
                                          </p:stCondLst>
                                        </p:cTn>
                                        <p:tgtEl>
                                          <p:spTgt spid="215">
                                            <p:txEl>
                                              <p:pRg end="2" st="2"/>
                                            </p:txEl>
                                          </p:spTgt>
                                        </p:tgtEl>
                                        <p:attrNameLst>
                                          <p:attrName>style.visibility</p:attrName>
                                        </p:attrNameLst>
                                      </p:cBhvr>
                                      <p:to>
                                        <p:strVal val="visible"/>
                                      </p:to>
                                    </p:set>
                                    <p:anim calcmode="lin" valueType="num">
                                      <p:cBhvr additive="base">
                                        <p:cTn dur="2000"/>
                                        <p:tgtEl>
                                          <p:spTgt spid="215">
                                            <p:txEl>
                                              <p:pRg end="2" st="2"/>
                                            </p:txEl>
                                          </p:spTgt>
                                        </p:tgtEl>
                                        <p:attrNameLst>
                                          <p:attrName>ppt_w</p:attrName>
                                        </p:attrNameLst>
                                      </p:cBhvr>
                                      <p:tavLst>
                                        <p:tav fmla="" tm="0">
                                          <p:val>
                                            <p:strVal val="0"/>
                                          </p:val>
                                        </p:tav>
                                        <p:tav fmla="" tm="100000">
                                          <p:val>
                                            <p:strVal val="#ppt_w"/>
                                          </p:val>
                                        </p:tav>
                                      </p:tavLst>
                                    </p:anim>
                                    <p:anim calcmode="lin" valueType="num">
                                      <p:cBhvr additive="base">
                                        <p:cTn dur="2000"/>
                                        <p:tgtEl>
                                          <p:spTgt spid="215">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000"/>
                            </p:stCondLst>
                            <p:childTnLst>
                              <p:par>
                                <p:cTn fill="hold" nodeType="afterEffect" presetClass="entr" presetID="23" presetSubtype="16">
                                  <p:stCondLst>
                                    <p:cond delay="1000"/>
                                  </p:stCondLst>
                                  <p:childTnLst>
                                    <p:set>
                                      <p:cBhvr>
                                        <p:cTn dur="1" fill="hold">
                                          <p:stCondLst>
                                            <p:cond delay="0"/>
                                          </p:stCondLst>
                                        </p:cTn>
                                        <p:tgtEl>
                                          <p:spTgt spid="215">
                                            <p:txEl>
                                              <p:pRg end="3" st="3"/>
                                            </p:txEl>
                                          </p:spTgt>
                                        </p:tgtEl>
                                        <p:attrNameLst>
                                          <p:attrName>style.visibility</p:attrName>
                                        </p:attrNameLst>
                                      </p:cBhvr>
                                      <p:to>
                                        <p:strVal val="visible"/>
                                      </p:to>
                                    </p:set>
                                    <p:anim calcmode="lin" valueType="num">
                                      <p:cBhvr additive="base">
                                        <p:cTn dur="2000"/>
                                        <p:tgtEl>
                                          <p:spTgt spid="215">
                                            <p:txEl>
                                              <p:pRg end="3" st="3"/>
                                            </p:txEl>
                                          </p:spTgt>
                                        </p:tgtEl>
                                        <p:attrNameLst>
                                          <p:attrName>ppt_w</p:attrName>
                                        </p:attrNameLst>
                                      </p:cBhvr>
                                      <p:tavLst>
                                        <p:tav fmla="" tm="0">
                                          <p:val>
                                            <p:strVal val="0"/>
                                          </p:val>
                                        </p:tav>
                                        <p:tav fmla="" tm="100000">
                                          <p:val>
                                            <p:strVal val="#ppt_w"/>
                                          </p:val>
                                        </p:tav>
                                      </p:tavLst>
                                    </p:anim>
                                    <p:anim calcmode="lin" valueType="num">
                                      <p:cBhvr additive="base">
                                        <p:cTn dur="2000"/>
                                        <p:tgtEl>
                                          <p:spTgt spid="215">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0"/>
                            </p:stCondLst>
                            <p:childTnLst>
                              <p:par>
                                <p:cTn fill="hold" nodeType="afterEffect" presetClass="entr" presetID="23" presetSubtype="16">
                                  <p:stCondLst>
                                    <p:cond delay="1000"/>
                                  </p:stCondLst>
                                  <p:childTnLst>
                                    <p:set>
                                      <p:cBhvr>
                                        <p:cTn dur="1" fill="hold">
                                          <p:stCondLst>
                                            <p:cond delay="0"/>
                                          </p:stCondLst>
                                        </p:cTn>
                                        <p:tgtEl>
                                          <p:spTgt spid="215">
                                            <p:txEl>
                                              <p:pRg end="4" st="4"/>
                                            </p:txEl>
                                          </p:spTgt>
                                        </p:tgtEl>
                                        <p:attrNameLst>
                                          <p:attrName>style.visibility</p:attrName>
                                        </p:attrNameLst>
                                      </p:cBhvr>
                                      <p:to>
                                        <p:strVal val="visible"/>
                                      </p:to>
                                    </p:set>
                                    <p:anim calcmode="lin" valueType="num">
                                      <p:cBhvr additive="base">
                                        <p:cTn dur="2000"/>
                                        <p:tgtEl>
                                          <p:spTgt spid="215">
                                            <p:txEl>
                                              <p:pRg end="4" st="4"/>
                                            </p:txEl>
                                          </p:spTgt>
                                        </p:tgtEl>
                                        <p:attrNameLst>
                                          <p:attrName>ppt_w</p:attrName>
                                        </p:attrNameLst>
                                      </p:cBhvr>
                                      <p:tavLst>
                                        <p:tav fmla="" tm="0">
                                          <p:val>
                                            <p:strVal val="0"/>
                                          </p:val>
                                        </p:tav>
                                        <p:tav fmla="" tm="100000">
                                          <p:val>
                                            <p:strVal val="#ppt_w"/>
                                          </p:val>
                                        </p:tav>
                                      </p:tavLst>
                                    </p:anim>
                                    <p:anim calcmode="lin" valueType="num">
                                      <p:cBhvr additive="base">
                                        <p:cTn dur="2000"/>
                                        <p:tgtEl>
                                          <p:spTgt spid="215">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23" presetSubtype="16">
                                  <p:stCondLst>
                                    <p:cond delay="1000"/>
                                  </p:stCondLst>
                                  <p:childTnLst>
                                    <p:set>
                                      <p:cBhvr>
                                        <p:cTn dur="1" fill="hold">
                                          <p:stCondLst>
                                            <p:cond delay="0"/>
                                          </p:stCondLst>
                                        </p:cTn>
                                        <p:tgtEl>
                                          <p:spTgt spid="215">
                                            <p:txEl>
                                              <p:pRg end="5" st="5"/>
                                            </p:txEl>
                                          </p:spTgt>
                                        </p:tgtEl>
                                        <p:attrNameLst>
                                          <p:attrName>style.visibility</p:attrName>
                                        </p:attrNameLst>
                                      </p:cBhvr>
                                      <p:to>
                                        <p:strVal val="visible"/>
                                      </p:to>
                                    </p:set>
                                    <p:anim calcmode="lin" valueType="num">
                                      <p:cBhvr additive="base">
                                        <p:cTn dur="2000"/>
                                        <p:tgtEl>
                                          <p:spTgt spid="215">
                                            <p:txEl>
                                              <p:pRg end="5" st="5"/>
                                            </p:txEl>
                                          </p:spTgt>
                                        </p:tgtEl>
                                        <p:attrNameLst>
                                          <p:attrName>ppt_w</p:attrName>
                                        </p:attrNameLst>
                                      </p:cBhvr>
                                      <p:tavLst>
                                        <p:tav fmla="" tm="0">
                                          <p:val>
                                            <p:strVal val="0"/>
                                          </p:val>
                                        </p:tav>
                                        <p:tav fmla="" tm="100000">
                                          <p:val>
                                            <p:strVal val="#ppt_w"/>
                                          </p:val>
                                        </p:tav>
                                      </p:tavLst>
                                    </p:anim>
                                    <p:anim calcmode="lin" valueType="num">
                                      <p:cBhvr additive="base">
                                        <p:cTn dur="2000"/>
                                        <p:tgtEl>
                                          <p:spTgt spid="215">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4000"/>
                            </p:stCondLst>
                            <p:childTnLst>
                              <p:par>
                                <p:cTn fill="hold" nodeType="afterEffect" presetClass="entr" presetID="23" presetSubtype="16">
                                  <p:stCondLst>
                                    <p:cond delay="1000"/>
                                  </p:stCondLst>
                                  <p:childTnLst>
                                    <p:set>
                                      <p:cBhvr>
                                        <p:cTn dur="1" fill="hold">
                                          <p:stCondLst>
                                            <p:cond delay="0"/>
                                          </p:stCondLst>
                                        </p:cTn>
                                        <p:tgtEl>
                                          <p:spTgt spid="215">
                                            <p:txEl>
                                              <p:pRg end="6" st="6"/>
                                            </p:txEl>
                                          </p:spTgt>
                                        </p:tgtEl>
                                        <p:attrNameLst>
                                          <p:attrName>style.visibility</p:attrName>
                                        </p:attrNameLst>
                                      </p:cBhvr>
                                      <p:to>
                                        <p:strVal val="visible"/>
                                      </p:to>
                                    </p:set>
                                    <p:anim calcmode="lin" valueType="num">
                                      <p:cBhvr additive="base">
                                        <p:cTn dur="2000"/>
                                        <p:tgtEl>
                                          <p:spTgt spid="215">
                                            <p:txEl>
                                              <p:pRg end="6" st="6"/>
                                            </p:txEl>
                                          </p:spTgt>
                                        </p:tgtEl>
                                        <p:attrNameLst>
                                          <p:attrName>ppt_w</p:attrName>
                                        </p:attrNameLst>
                                      </p:cBhvr>
                                      <p:tavLst>
                                        <p:tav fmla="" tm="0">
                                          <p:val>
                                            <p:strVal val="0"/>
                                          </p:val>
                                        </p:tav>
                                        <p:tav fmla="" tm="100000">
                                          <p:val>
                                            <p:strVal val="#ppt_w"/>
                                          </p:val>
                                        </p:tav>
                                      </p:tavLst>
                                    </p:anim>
                                    <p:anim calcmode="lin" valueType="num">
                                      <p:cBhvr additive="base">
                                        <p:cTn dur="2000"/>
                                        <p:tgtEl>
                                          <p:spTgt spid="215">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000"/>
                            </p:stCondLst>
                            <p:childTnLst>
                              <p:par>
                                <p:cTn fill="hold" nodeType="afterEffect" presetClass="entr" presetID="23" presetSubtype="16">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2000"/>
                                        <p:tgtEl>
                                          <p:spTgt spid="218"/>
                                        </p:tgtEl>
                                        <p:attrNameLst>
                                          <p:attrName>ppt_w</p:attrName>
                                        </p:attrNameLst>
                                      </p:cBhvr>
                                      <p:tavLst>
                                        <p:tav fmla="" tm="0">
                                          <p:val>
                                            <p:strVal val="0"/>
                                          </p:val>
                                        </p:tav>
                                        <p:tav fmla="" tm="100000">
                                          <p:val>
                                            <p:strVal val="#ppt_w"/>
                                          </p:val>
                                        </p:tav>
                                      </p:tavLst>
                                    </p:anim>
                                    <p:anim calcmode="lin" valueType="num">
                                      <p:cBhvr additive="base">
                                        <p:cTn dur="2000"/>
                                        <p:tgtEl>
                                          <p:spTgt spid="218"/>
                                        </p:tgtEl>
                                        <p:attrNameLst>
                                          <p:attrName>ppt_h</p:attrName>
                                        </p:attrNameLst>
                                      </p:cBhvr>
                                      <p:tavLst>
                                        <p:tav fmla="" tm="0">
                                          <p:val>
                                            <p:strVal val="0"/>
                                          </p:val>
                                        </p:tav>
                                        <p:tav fmla="" tm="100000">
                                          <p:val>
                                            <p:strVal val="#ppt_h"/>
                                          </p:val>
                                        </p:tav>
                                      </p:tavLst>
                                    </p:anim>
                                  </p:childTnLst>
                                </p:cTn>
                              </p:par>
                            </p:childTnLst>
                          </p:cTn>
                        </p:par>
                        <p:par>
                          <p:cTn fill="hold">
                            <p:stCondLst>
                              <p:cond delay="18000"/>
                            </p:stCondLst>
                            <p:childTnLst>
                              <p:par>
                                <p:cTn fill="hold" nodeType="afterEffect" presetClass="exit" presetID="23" presetSubtype="32">
                                  <p:stCondLst>
                                    <p:cond delay="0"/>
                                  </p:stCondLst>
                                  <p:childTnLst>
                                    <p:anim calcmode="lin" valueType="num">
                                      <p:cBhvr additive="base">
                                        <p:cTn dur="3000"/>
                                        <p:tgtEl>
                                          <p:spTgt spid="218"/>
                                        </p:tgtEl>
                                        <p:attrNameLst>
                                          <p:attrName>ppt_w</p:attrName>
                                        </p:attrNameLst>
                                      </p:cBhvr>
                                      <p:tavLst>
                                        <p:tav fmla="" tm="0">
                                          <p:val>
                                            <p:strVal val="#ppt_w"/>
                                          </p:val>
                                        </p:tav>
                                        <p:tav fmla="" tm="100000">
                                          <p:val>
                                            <p:strVal val="0"/>
                                          </p:val>
                                        </p:tav>
                                      </p:tavLst>
                                    </p:anim>
                                    <p:anim calcmode="lin" valueType="num">
                                      <p:cBhvr additive="base">
                                        <p:cTn dur="3000"/>
                                        <p:tgtEl>
                                          <p:spTgt spid="218"/>
                                        </p:tgtEl>
                                        <p:attrNameLst>
                                          <p:attrName>ppt_h</p:attrName>
                                        </p:attrNameLst>
                                      </p:cBhvr>
                                      <p:tavLst>
                                        <p:tav fmla="" tm="0">
                                          <p:val>
                                            <p:strVal val="#ppt_h"/>
                                          </p:val>
                                        </p:tav>
                                        <p:tav fmla="" tm="100000">
                                          <p:val>
                                            <p:strVal val="0"/>
                                          </p:val>
                                        </p:tav>
                                      </p:tavLst>
                                    </p:anim>
                                    <p:set>
                                      <p:cBhvr>
                                        <p:cTn dur="1" fill="hold">
                                          <p:stCondLst>
                                            <p:cond delay="3000"/>
                                          </p:stCondLst>
                                        </p:cTn>
                                        <p:tgtEl>
                                          <p:spTgt spid="2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b="0" l="0" r="0" t="0"/>
          <a:stretch/>
        </p:blipFill>
        <p:spPr>
          <a:xfrm>
            <a:off x="1981200" y="228600"/>
            <a:ext cx="5411788" cy="5746750"/>
          </a:xfrm>
          <a:prstGeom prst="rect">
            <a:avLst/>
          </a:prstGeom>
          <a:noFill/>
          <a:ln>
            <a:noFill/>
          </a:ln>
        </p:spPr>
      </p:pic>
      <p:sp>
        <p:nvSpPr>
          <p:cNvPr id="224" name="Shape 224"/>
          <p:cNvSpPr/>
          <p:nvPr/>
        </p:nvSpPr>
        <p:spPr>
          <a:xfrm>
            <a:off x="2590800" y="4038600"/>
            <a:ext cx="1331913"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slower</a:t>
            </a:r>
            <a:endParaRPr/>
          </a:p>
        </p:txBody>
      </p:sp>
      <p:sp>
        <p:nvSpPr>
          <p:cNvPr id="225" name="Shape 225"/>
          <p:cNvSpPr/>
          <p:nvPr/>
        </p:nvSpPr>
        <p:spPr>
          <a:xfrm>
            <a:off x="2057400" y="3352800"/>
            <a:ext cx="16129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shallow,</a:t>
            </a:r>
            <a:endParaRPr/>
          </a:p>
        </p:txBody>
      </p:sp>
      <p:sp>
        <p:nvSpPr>
          <p:cNvPr id="226" name="Shape 226"/>
          <p:cNvSpPr/>
          <p:nvPr/>
        </p:nvSpPr>
        <p:spPr>
          <a:xfrm>
            <a:off x="1600200" y="2743200"/>
            <a:ext cx="974725"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stiff,</a:t>
            </a:r>
            <a:endParaRPr/>
          </a:p>
        </p:txBody>
      </p:sp>
      <p:sp>
        <p:nvSpPr>
          <p:cNvPr id="227" name="Shape 227"/>
          <p:cNvSpPr/>
          <p:nvPr/>
        </p:nvSpPr>
        <p:spPr>
          <a:xfrm>
            <a:off x="990600" y="2209800"/>
            <a:ext cx="19431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Wingbeat:</a:t>
            </a:r>
            <a:endParaRPr/>
          </a:p>
        </p:txBody>
      </p:sp>
      <p:sp>
        <p:nvSpPr>
          <p:cNvPr id="228" name="Shape 228"/>
          <p:cNvSpPr/>
          <p:nvPr/>
        </p:nvSpPr>
        <p:spPr>
          <a:xfrm>
            <a:off x="6553200" y="5257800"/>
            <a:ext cx="1201738"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glide”</a:t>
            </a:r>
            <a:endParaRPr/>
          </a:p>
        </p:txBody>
      </p:sp>
      <p:sp>
        <p:nvSpPr>
          <p:cNvPr id="229" name="Shape 229"/>
          <p:cNvSpPr/>
          <p:nvPr/>
        </p:nvSpPr>
        <p:spPr>
          <a:xfrm>
            <a:off x="4572000" y="5257800"/>
            <a:ext cx="1673225"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flappa …</a:t>
            </a:r>
            <a:endParaRPr/>
          </a:p>
        </p:txBody>
      </p:sp>
      <p:sp>
        <p:nvSpPr>
          <p:cNvPr id="230" name="Shape 230"/>
          <p:cNvSpPr/>
          <p:nvPr/>
        </p:nvSpPr>
        <p:spPr>
          <a:xfrm>
            <a:off x="3048000" y="5257800"/>
            <a:ext cx="1249363"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flappa</a:t>
            </a:r>
            <a:endParaRPr/>
          </a:p>
        </p:txBody>
      </p:sp>
      <p:sp>
        <p:nvSpPr>
          <p:cNvPr id="231" name="Shape 231"/>
          <p:cNvSpPr txBox="1"/>
          <p:nvPr/>
        </p:nvSpPr>
        <p:spPr>
          <a:xfrm>
            <a:off x="1524000" y="5257800"/>
            <a:ext cx="142875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“flappa</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750"/>
                                        <p:tgtEl>
                                          <p:spTgt spid="227">
                                            <p:txEl>
                                              <p:pRg end="0" st="0"/>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750"/>
                                        <p:tgtEl>
                                          <p:spTgt spid="2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750"/>
                                        <p:tgtEl>
                                          <p:spTgt spid="225"/>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750"/>
                                        <p:tgtEl>
                                          <p:spTgt spid="224"/>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750"/>
                                        <p:tgtEl>
                                          <p:spTgt spid="231"/>
                                        </p:tgtEl>
                                        <p:attrNameLst>
                                          <p:attrName>ppt_w</p:attrName>
                                        </p:attrNameLst>
                                      </p:cBhvr>
                                      <p:tavLst>
                                        <p:tav fmla="" tm="0">
                                          <p:val>
                                            <p:strVal val="0"/>
                                          </p:val>
                                        </p:tav>
                                        <p:tav fmla="" tm="100000">
                                          <p:val>
                                            <p:strVal val="#ppt_w"/>
                                          </p:val>
                                        </p:tav>
                                      </p:tavLst>
                                    </p:anim>
                                    <p:anim calcmode="lin" valueType="num">
                                      <p:cBhvr additive="base">
                                        <p:cTn dur="750"/>
                                        <p:tgtEl>
                                          <p:spTgt spid="231"/>
                                        </p:tgtEl>
                                        <p:attrNameLst>
                                          <p:attrName>ppt_h</p:attrName>
                                        </p:attrNameLst>
                                      </p:cBhvr>
                                      <p:tavLst>
                                        <p:tav fmla="" tm="0">
                                          <p:val>
                                            <p:strVal val="0"/>
                                          </p:val>
                                        </p:tav>
                                        <p:tav fmla="" tm="100000">
                                          <p:val>
                                            <p:strVal val="#ppt_h"/>
                                          </p:val>
                                        </p:tav>
                                      </p:tavLst>
                                    </p:anim>
                                  </p:childTnLst>
                                </p:cTn>
                              </p:par>
                            </p:childTnLst>
                          </p:cTn>
                        </p:par>
                        <p:par>
                          <p:cTn fill="hold">
                            <p:stCondLst>
                              <p:cond delay="3750"/>
                            </p:stCondLst>
                            <p:childTnLst>
                              <p:par>
                                <p:cTn fill="hold" nodeType="afterEffect" presetClass="entr" presetID="23" presetSubtype="16">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750"/>
                                        <p:tgtEl>
                                          <p:spTgt spid="230"/>
                                        </p:tgtEl>
                                        <p:attrNameLst>
                                          <p:attrName>ppt_w</p:attrName>
                                        </p:attrNameLst>
                                      </p:cBhvr>
                                      <p:tavLst>
                                        <p:tav fmla="" tm="0">
                                          <p:val>
                                            <p:strVal val="0"/>
                                          </p:val>
                                        </p:tav>
                                        <p:tav fmla="" tm="100000">
                                          <p:val>
                                            <p:strVal val="#ppt_w"/>
                                          </p:val>
                                        </p:tav>
                                      </p:tavLst>
                                    </p:anim>
                                    <p:anim calcmode="lin" valueType="num">
                                      <p:cBhvr additive="base">
                                        <p:cTn dur="750"/>
                                        <p:tgtEl>
                                          <p:spTgt spid="230"/>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750"/>
                                        <p:tgtEl>
                                          <p:spTgt spid="229"/>
                                        </p:tgtEl>
                                        <p:attrNameLst>
                                          <p:attrName>ppt_w</p:attrName>
                                        </p:attrNameLst>
                                      </p:cBhvr>
                                      <p:tavLst>
                                        <p:tav fmla="" tm="0">
                                          <p:val>
                                            <p:strVal val="0"/>
                                          </p:val>
                                        </p:tav>
                                        <p:tav fmla="" tm="100000">
                                          <p:val>
                                            <p:strVal val="#ppt_w"/>
                                          </p:val>
                                        </p:tav>
                                      </p:tavLst>
                                    </p:anim>
                                    <p:anim calcmode="lin" valueType="num">
                                      <p:cBhvr additive="base">
                                        <p:cTn dur="750"/>
                                        <p:tgtEl>
                                          <p:spTgt spid="229"/>
                                        </p:tgtEl>
                                        <p:attrNameLst>
                                          <p:attrName>ppt_h</p:attrName>
                                        </p:attrNameLst>
                                      </p:cBhvr>
                                      <p:tavLst>
                                        <p:tav fmla="" tm="0">
                                          <p:val>
                                            <p:strVal val="0"/>
                                          </p:val>
                                        </p:tav>
                                        <p:tav fmla="" tm="100000">
                                          <p:val>
                                            <p:strVal val="#ppt_h"/>
                                          </p:val>
                                        </p:tav>
                                      </p:tavLst>
                                    </p:anim>
                                  </p:childTnLst>
                                </p:cTn>
                              </p:par>
                            </p:childTnLst>
                          </p:cTn>
                        </p:par>
                        <p:par>
                          <p:cTn fill="hold">
                            <p:stCondLst>
                              <p:cond delay="5250"/>
                            </p:stCondLst>
                            <p:childTnLst>
                              <p:par>
                                <p:cTn fill="hold" nodeType="afterEffect" presetClass="entr" presetID="23" presetSubtype="16">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750"/>
                                        <p:tgtEl>
                                          <p:spTgt spid="228"/>
                                        </p:tgtEl>
                                        <p:attrNameLst>
                                          <p:attrName>ppt_w</p:attrName>
                                        </p:attrNameLst>
                                      </p:cBhvr>
                                      <p:tavLst>
                                        <p:tav fmla="" tm="0">
                                          <p:val>
                                            <p:strVal val="0"/>
                                          </p:val>
                                        </p:tav>
                                        <p:tav fmla="" tm="100000">
                                          <p:val>
                                            <p:strVal val="#ppt_w"/>
                                          </p:val>
                                        </p:tav>
                                      </p:tavLst>
                                    </p:anim>
                                    <p:anim calcmode="lin" valueType="num">
                                      <p:cBhvr additive="base">
                                        <p:cTn dur="750"/>
                                        <p:tgtEl>
                                          <p:spTgt spid="2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b="0" l="0" r="0" t="0"/>
          <a:stretch/>
        </p:blipFill>
        <p:spPr>
          <a:xfrm>
            <a:off x="4800600" y="479425"/>
            <a:ext cx="4264767" cy="5746750"/>
          </a:xfrm>
          <a:prstGeom prst="rect">
            <a:avLst/>
          </a:prstGeom>
          <a:noFill/>
          <a:ln>
            <a:noFill/>
          </a:ln>
        </p:spPr>
      </p:pic>
      <p:pic>
        <p:nvPicPr>
          <p:cNvPr descr="DaveMcNhawks 019" id="238" name="Shape 238"/>
          <p:cNvPicPr preferRelativeResize="0"/>
          <p:nvPr/>
        </p:nvPicPr>
        <p:blipFill rotWithShape="1">
          <a:blip r:embed="rId4">
            <a:alphaModFix/>
          </a:blip>
          <a:srcRect b="0" l="0" r="0" t="0"/>
          <a:stretch/>
        </p:blipFill>
        <p:spPr>
          <a:xfrm rot="7551">
            <a:off x="30825" y="228600"/>
            <a:ext cx="4914900" cy="6629400"/>
          </a:xfrm>
          <a:prstGeom prst="rect">
            <a:avLst/>
          </a:prstGeom>
          <a:noFill/>
          <a:ln>
            <a:noFill/>
          </a:ln>
        </p:spPr>
      </p:pic>
      <p:sp>
        <p:nvSpPr>
          <p:cNvPr id="239" name="Shape 239"/>
          <p:cNvSpPr/>
          <p:nvPr/>
        </p:nvSpPr>
        <p:spPr>
          <a:xfrm>
            <a:off x="1447800" y="228600"/>
            <a:ext cx="6705600" cy="946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i="0" lang="en-US" sz="2800" u="none" cap="none" strike="noStrike">
                <a:solidFill>
                  <a:schemeClr val="dk1"/>
                </a:solidFill>
                <a:latin typeface="Verdana"/>
                <a:ea typeface="Verdana"/>
                <a:cs typeface="Verdana"/>
                <a:sym typeface="Verdana"/>
              </a:rPr>
              <a:t> a longer-”feeling” appearance</a:t>
            </a:r>
            <a:endParaRPr/>
          </a:p>
          <a:p>
            <a:pPr indent="0" lvl="0" marL="0" marR="0" rtl="0" algn="l">
              <a:spcBef>
                <a:spcPts val="0"/>
              </a:spcBef>
              <a:spcAft>
                <a:spcPts val="0"/>
              </a:spcAft>
              <a:buClr>
                <a:schemeClr val="dk1"/>
              </a:buClr>
              <a:buSzPts val="2800"/>
              <a:buFont typeface="Verdana"/>
              <a:buNone/>
            </a:pPr>
            <a:r>
              <a:rPr b="1" i="0" lang="en-US" sz="2800" u="none" cap="none" strike="noStrike">
                <a:solidFill>
                  <a:schemeClr val="dk1"/>
                </a:solidFill>
                <a:latin typeface="Verdana"/>
                <a:ea typeface="Verdana"/>
                <a:cs typeface="Verdana"/>
                <a:sym typeface="Verdana"/>
              </a:rPr>
              <a:t>         than the Sharp-shinned</a:t>
            </a:r>
            <a:endParaRPr/>
          </a:p>
        </p:txBody>
      </p:sp>
      <p:sp>
        <p:nvSpPr>
          <p:cNvPr id="240" name="Shape 240"/>
          <p:cNvSpPr txBox="1"/>
          <p:nvPr/>
        </p:nvSpPr>
        <p:spPr>
          <a:xfrm>
            <a:off x="1219200" y="1295400"/>
            <a:ext cx="2684463"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2400"/>
              <a:buFont typeface="Verdana"/>
              <a:buNone/>
            </a:pPr>
            <a:r>
              <a:rPr b="1" i="0" lang="en-US" sz="2400" u="none" cap="none" strike="noStrike">
                <a:solidFill>
                  <a:srgbClr val="FFFF00"/>
                </a:solidFill>
                <a:latin typeface="Verdana"/>
                <a:ea typeface="Verdana"/>
                <a:cs typeface="Verdana"/>
                <a:sym typeface="Verdana"/>
              </a:rPr>
              <a:t>Sharp-shinned</a:t>
            </a:r>
            <a:endParaRPr/>
          </a:p>
        </p:txBody>
      </p:sp>
      <p:sp>
        <p:nvSpPr>
          <p:cNvPr id="241" name="Shape 241"/>
          <p:cNvSpPr txBox="1"/>
          <p:nvPr/>
        </p:nvSpPr>
        <p:spPr>
          <a:xfrm>
            <a:off x="6324600" y="1219200"/>
            <a:ext cx="1673225"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2400"/>
              <a:buFont typeface="Verdana"/>
              <a:buNone/>
            </a:pPr>
            <a:r>
              <a:rPr b="1" i="0" lang="en-US" sz="2400" u="none" cap="none" strike="noStrike">
                <a:solidFill>
                  <a:srgbClr val="FFFF00"/>
                </a:solidFill>
                <a:latin typeface="Verdana"/>
                <a:ea typeface="Verdana"/>
                <a:cs typeface="Verdana"/>
                <a:sym typeface="Verdana"/>
              </a:rPr>
              <a:t>Cooper’s</a:t>
            </a:r>
            <a:endParaRPr/>
          </a:p>
        </p:txBody>
      </p:sp>
      <p:sp>
        <p:nvSpPr>
          <p:cNvPr id="242" name="Shape 242"/>
          <p:cNvSpPr txBox="1"/>
          <p:nvPr/>
        </p:nvSpPr>
        <p:spPr>
          <a:xfrm>
            <a:off x="2797175" y="3975833"/>
            <a:ext cx="187583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squarish tail,</a:t>
            </a:r>
            <a:endParaRPr/>
          </a:p>
          <a:p>
            <a:pPr indent="0" lvl="0" marL="0" marR="0" rtl="0" algn="ctr">
              <a:spcBef>
                <a:spcPts val="0"/>
              </a:spcBef>
              <a:spcAft>
                <a:spcPts val="0"/>
              </a:spcAft>
              <a:buClr>
                <a:schemeClr val="dk1"/>
              </a:buClr>
              <a:buSzPts val="1200"/>
              <a:buFont typeface="Verdana"/>
              <a:buNone/>
            </a:pPr>
            <a:r>
              <a:rPr b="1" i="0" lang="en-US" sz="1200" u="none" cap="none" strike="noStrike">
                <a:solidFill>
                  <a:schemeClr val="dk1"/>
                </a:solidFill>
                <a:latin typeface="Verdana"/>
                <a:ea typeface="Verdana"/>
                <a:cs typeface="Verdana"/>
                <a:sym typeface="Verdana"/>
              </a:rPr>
              <a:t>sometimes notched</a:t>
            </a:r>
            <a:endParaRPr/>
          </a:p>
        </p:txBody>
      </p:sp>
      <p:sp>
        <p:nvSpPr>
          <p:cNvPr id="243" name="Shape 243"/>
          <p:cNvSpPr txBox="1"/>
          <p:nvPr/>
        </p:nvSpPr>
        <p:spPr>
          <a:xfrm>
            <a:off x="301991" y="2505648"/>
            <a:ext cx="112236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small head</a:t>
            </a:r>
            <a:endParaRPr/>
          </a:p>
        </p:txBody>
      </p:sp>
      <p:sp>
        <p:nvSpPr>
          <p:cNvPr id="244" name="Shape 244"/>
          <p:cNvSpPr txBox="1"/>
          <p:nvPr/>
        </p:nvSpPr>
        <p:spPr>
          <a:xfrm>
            <a:off x="7296367" y="3904079"/>
            <a:ext cx="120257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Rounded</a:t>
            </a:r>
            <a:endParaRPr/>
          </a:p>
          <a:p>
            <a:pPr indent="0" lvl="0" marL="0" marR="0" rtl="0" algn="ctr">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tail</a:t>
            </a:r>
            <a:endParaRPr/>
          </a:p>
        </p:txBody>
      </p:sp>
      <p:sp>
        <p:nvSpPr>
          <p:cNvPr id="245" name="Shape 245"/>
          <p:cNvSpPr txBox="1"/>
          <p:nvPr/>
        </p:nvSpPr>
        <p:spPr>
          <a:xfrm>
            <a:off x="4800600" y="2590800"/>
            <a:ext cx="126188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400"/>
              <a:buFont typeface="Verdana"/>
              <a:buNone/>
            </a:pPr>
            <a:r>
              <a:rPr b="1" i="0" lang="en-US" sz="1400" u="none" cap="none" strike="noStrike">
                <a:solidFill>
                  <a:schemeClr val="dk1"/>
                </a:solidFill>
                <a:latin typeface="Verdana"/>
                <a:ea typeface="Verdana"/>
                <a:cs typeface="Verdana"/>
                <a:sym typeface="Verdana"/>
              </a:rPr>
              <a:t>protruding</a:t>
            </a:r>
            <a:endParaRPr/>
          </a:p>
          <a:p>
            <a:pPr indent="0" lvl="0" marL="0" marR="0" rtl="0" algn="ctr">
              <a:spcBef>
                <a:spcPts val="0"/>
              </a:spcBef>
              <a:spcAft>
                <a:spcPts val="0"/>
              </a:spcAft>
              <a:buClr>
                <a:schemeClr val="dk1"/>
              </a:buClr>
              <a:buSzPts val="1400"/>
              <a:buFont typeface="Verdana"/>
              <a:buNone/>
            </a:pPr>
            <a:r>
              <a:rPr b="1" i="0" lang="en-US" sz="1400" u="none" cap="none" strike="noStrike">
                <a:solidFill>
                  <a:schemeClr val="dk1"/>
                </a:solidFill>
                <a:latin typeface="Verdana"/>
                <a:ea typeface="Verdana"/>
                <a:cs typeface="Verdana"/>
                <a:sym typeface="Verdana"/>
              </a:rPr>
              <a:t>head</a:t>
            </a:r>
            <a:endParaRPr/>
          </a:p>
        </p:txBody>
      </p:sp>
      <p:sp>
        <p:nvSpPr>
          <p:cNvPr id="246" name="Shape 246"/>
          <p:cNvSpPr txBox="1"/>
          <p:nvPr/>
        </p:nvSpPr>
        <p:spPr>
          <a:xfrm>
            <a:off x="925512" y="5216769"/>
            <a:ext cx="1806575" cy="396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Verdana"/>
              <a:buNone/>
            </a:pPr>
            <a:r>
              <a:rPr b="1" i="0" lang="en-US" sz="2000" u="none" cap="none" strike="noStrike">
                <a:solidFill>
                  <a:schemeClr val="dk1"/>
                </a:solidFill>
                <a:latin typeface="Verdana"/>
                <a:ea typeface="Verdana"/>
                <a:cs typeface="Verdana"/>
                <a:sym typeface="Verdana"/>
              </a:rPr>
              <a:t>a flying “T”</a:t>
            </a:r>
            <a:endParaRPr/>
          </a:p>
        </p:txBody>
      </p:sp>
      <p:sp>
        <p:nvSpPr>
          <p:cNvPr id="247" name="Shape 247"/>
          <p:cNvSpPr txBox="1"/>
          <p:nvPr/>
        </p:nvSpPr>
        <p:spPr>
          <a:xfrm>
            <a:off x="5202942" y="5516562"/>
            <a:ext cx="2087563" cy="396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Verdana"/>
              <a:buNone/>
            </a:pPr>
            <a:r>
              <a:rPr b="1" i="0" lang="en-US" sz="2000" u="none" cap="none" strike="noStrike">
                <a:solidFill>
                  <a:schemeClr val="dk1"/>
                </a:solidFill>
                <a:latin typeface="Verdana"/>
                <a:ea typeface="Verdana"/>
                <a:cs typeface="Verdana"/>
                <a:sym typeface="Verdana"/>
              </a:rPr>
              <a:t>a flying cross</a:t>
            </a:r>
            <a:endParaRPr/>
          </a:p>
        </p:txBody>
      </p:sp>
      <p:cxnSp>
        <p:nvCxnSpPr>
          <p:cNvPr id="248" name="Shape 248"/>
          <p:cNvCxnSpPr/>
          <p:nvPr/>
        </p:nvCxnSpPr>
        <p:spPr>
          <a:xfrm>
            <a:off x="1676401" y="3305908"/>
            <a:ext cx="1371600" cy="152400"/>
          </a:xfrm>
          <a:prstGeom prst="straightConnector1">
            <a:avLst/>
          </a:prstGeom>
          <a:noFill/>
          <a:ln cap="flat" cmpd="sng" w="57150">
            <a:solidFill>
              <a:srgbClr val="83FD3F"/>
            </a:solidFill>
            <a:prstDash val="solid"/>
            <a:round/>
            <a:headEnd len="med" w="med" type="none"/>
            <a:tailEnd len="med" w="med" type="none"/>
          </a:ln>
        </p:spPr>
      </p:cxnSp>
      <p:cxnSp>
        <p:nvCxnSpPr>
          <p:cNvPr id="249" name="Shape 249"/>
          <p:cNvCxnSpPr/>
          <p:nvPr/>
        </p:nvCxnSpPr>
        <p:spPr>
          <a:xfrm>
            <a:off x="2971800" y="2819400"/>
            <a:ext cx="0" cy="0"/>
          </a:xfrm>
          <a:prstGeom prst="straightConnector1">
            <a:avLst/>
          </a:prstGeom>
          <a:noFill/>
          <a:ln cap="flat" cmpd="sng" w="9525">
            <a:solidFill>
              <a:schemeClr val="dk1"/>
            </a:solidFill>
            <a:prstDash val="solid"/>
            <a:round/>
            <a:headEnd len="med" w="med" type="none"/>
            <a:tailEnd len="med" w="med" type="none"/>
          </a:ln>
        </p:spPr>
      </p:cxnSp>
      <p:cxnSp>
        <p:nvCxnSpPr>
          <p:cNvPr id="250" name="Shape 250"/>
          <p:cNvCxnSpPr/>
          <p:nvPr/>
        </p:nvCxnSpPr>
        <p:spPr>
          <a:xfrm>
            <a:off x="1676400" y="2438400"/>
            <a:ext cx="0" cy="2133600"/>
          </a:xfrm>
          <a:prstGeom prst="straightConnector1">
            <a:avLst/>
          </a:prstGeom>
          <a:noFill/>
          <a:ln cap="flat" cmpd="sng" w="38100">
            <a:solidFill>
              <a:srgbClr val="83FD3F"/>
            </a:solidFill>
            <a:prstDash val="solid"/>
            <a:round/>
            <a:headEnd len="med" w="med" type="none"/>
            <a:tailEnd len="med" w="med" type="none"/>
          </a:ln>
        </p:spPr>
      </p:cxnSp>
      <p:cxnSp>
        <p:nvCxnSpPr>
          <p:cNvPr id="251" name="Shape 251"/>
          <p:cNvCxnSpPr/>
          <p:nvPr/>
        </p:nvCxnSpPr>
        <p:spPr>
          <a:xfrm>
            <a:off x="6094412" y="3455377"/>
            <a:ext cx="2133600" cy="76200"/>
          </a:xfrm>
          <a:prstGeom prst="straightConnector1">
            <a:avLst/>
          </a:prstGeom>
          <a:noFill/>
          <a:ln cap="flat" cmpd="sng" w="57150">
            <a:solidFill>
              <a:srgbClr val="83FD3F"/>
            </a:solidFill>
            <a:prstDash val="solid"/>
            <a:round/>
            <a:headEnd len="med" w="med" type="none"/>
            <a:tailEnd len="med" w="med" type="none"/>
          </a:ln>
        </p:spPr>
      </p:cxnSp>
      <p:cxnSp>
        <p:nvCxnSpPr>
          <p:cNvPr id="252" name="Shape 252"/>
          <p:cNvCxnSpPr/>
          <p:nvPr/>
        </p:nvCxnSpPr>
        <p:spPr>
          <a:xfrm>
            <a:off x="6477000" y="1711569"/>
            <a:ext cx="0" cy="3505200"/>
          </a:xfrm>
          <a:prstGeom prst="straightConnector1">
            <a:avLst/>
          </a:prstGeom>
          <a:noFill/>
          <a:ln cap="flat" cmpd="sng" w="38100">
            <a:solidFill>
              <a:srgbClr val="83FD3F"/>
            </a:solidFill>
            <a:prstDash val="solid"/>
            <a:round/>
            <a:headEnd len="med" w="med" type="none"/>
            <a:tailEnd len="med" w="med" type="non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000"/>
                                        <p:tgtEl>
                                          <p:spTgt spid="241"/>
                                        </p:tgtEl>
                                      </p:cBhvr>
                                    </p:animEffect>
                                  </p:childTnLst>
                                </p:cTn>
                              </p:par>
                            </p:childTnLst>
                          </p:cTn>
                        </p:par>
                        <p:par>
                          <p:cTn fill="hold">
                            <p:stCondLst>
                              <p:cond delay="2000"/>
                            </p:stCondLst>
                            <p:childTnLst>
                              <p:par>
                                <p:cTn fill="hold" nodeType="afterEffect" presetClass="entr" presetID="23" presetSubtype="16">
                                  <p:stCondLst>
                                    <p:cond delay="100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0"/>
                                        <p:tgtEl>
                                          <p:spTgt spid="238"/>
                                        </p:tgtEl>
                                        <p:attrNameLst>
                                          <p:attrName>ppt_w</p:attrName>
                                        </p:attrNameLst>
                                      </p:cBhvr>
                                      <p:tavLst>
                                        <p:tav fmla="" tm="0">
                                          <p:val>
                                            <p:strVal val="0"/>
                                          </p:val>
                                        </p:tav>
                                        <p:tav fmla="" tm="100000">
                                          <p:val>
                                            <p:strVal val="#ppt_w"/>
                                          </p:val>
                                        </p:tav>
                                      </p:tavLst>
                                    </p:anim>
                                    <p:anim calcmode="lin" valueType="num">
                                      <p:cBhvr additive="base">
                                        <p:cTn dur="5000"/>
                                        <p:tgtEl>
                                          <p:spTgt spid="23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000"/>
                                  </p:stCondLst>
                                  <p:childTnLst>
                                    <p:set>
                                      <p:cBhvr>
                                        <p:cTn dur="1" fill="hold">
                                          <p:stCondLst>
                                            <p:cond delay="0"/>
                                          </p:stCondLst>
                                        </p:cTn>
                                        <p:tgtEl>
                                          <p:spTgt spid="240"/>
                                        </p:tgtEl>
                                        <p:attrNameLst>
                                          <p:attrName>style.visibility</p:attrName>
                                        </p:attrNameLst>
                                      </p:cBhvr>
                                      <p:to>
                                        <p:strVal val="visible"/>
                                      </p:to>
                                    </p:set>
                                    <p:animEffect filter="fade" transition="in">
                                      <p:cBhvr>
                                        <p:cTn dur="2000"/>
                                        <p:tgtEl>
                                          <p:spTgt spid="24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000"/>
                                        <p:tgtEl>
                                          <p:spTgt spid="242"/>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2000"/>
                                        <p:tgtEl>
                                          <p:spTgt spid="244"/>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2000"/>
                                        <p:tgtEl>
                                          <p:spTgt spid="243"/>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2000"/>
                                        <p:tgtEl>
                                          <p:spTgt spid="245"/>
                                        </p:tgtEl>
                                      </p:cBhvr>
                                    </p:animEffect>
                                  </p:childTnLst>
                                </p:cTn>
                              </p:par>
                              <p:par>
                                <p:cTn fill="hold" nodeType="withEffect" presetClass="exit" presetID="10" presetSubtype="0">
                                  <p:stCondLst>
                                    <p:cond delay="0"/>
                                  </p:stCondLst>
                                  <p:childTnLst>
                                    <p:animEffect filter="fade" transition="out">
                                      <p:cBhvr>
                                        <p:cTn dur="3000"/>
                                        <p:tgtEl>
                                          <p:spTgt spid="239"/>
                                        </p:tgtEl>
                                      </p:cBhvr>
                                    </p:animEffect>
                                    <p:set>
                                      <p:cBhvr>
                                        <p:cTn dur="1" fill="hold">
                                          <p:stCondLst>
                                            <p:cond delay="3000"/>
                                          </p:stCondLst>
                                        </p:cTn>
                                        <p:tgtEl>
                                          <p:spTgt spid="239"/>
                                        </p:tgtEl>
                                        <p:attrNameLst>
                                          <p:attrName>style.visibility</p:attrName>
                                        </p:attrNameLst>
                                      </p:cBhvr>
                                      <p:to>
                                        <p:strVal val="hidden"/>
                                      </p:to>
                                    </p:set>
                                  </p:childTnLst>
                                </p:cTn>
                              </p:par>
                            </p:childTnLst>
                          </p:cTn>
                        </p:par>
                        <p:par>
                          <p:cTn fill="hold">
                            <p:stCondLst>
                              <p:cond delay="16000"/>
                            </p:stCondLst>
                            <p:childTnLst>
                              <p:par>
                                <p:cTn fill="hold" nodeType="afterEffect" presetClass="entr" presetID="23" presetSubtype="16">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2000"/>
                                        <p:tgtEl>
                                          <p:spTgt spid="246"/>
                                        </p:tgtEl>
                                        <p:attrNameLst>
                                          <p:attrName>ppt_w</p:attrName>
                                        </p:attrNameLst>
                                      </p:cBhvr>
                                      <p:tavLst>
                                        <p:tav fmla="" tm="0">
                                          <p:val>
                                            <p:strVal val="0"/>
                                          </p:val>
                                        </p:tav>
                                        <p:tav fmla="" tm="100000">
                                          <p:val>
                                            <p:strVal val="#ppt_w"/>
                                          </p:val>
                                        </p:tav>
                                      </p:tavLst>
                                    </p:anim>
                                    <p:anim calcmode="lin" valueType="num">
                                      <p:cBhvr additive="base">
                                        <p:cTn dur="2000"/>
                                        <p:tgtEl>
                                          <p:spTgt spid="246"/>
                                        </p:tgtEl>
                                        <p:attrNameLst>
                                          <p:attrName>ppt_h</p:attrName>
                                        </p:attrNameLst>
                                      </p:cBhvr>
                                      <p:tavLst>
                                        <p:tav fmla="" tm="0">
                                          <p:val>
                                            <p:strVal val="0"/>
                                          </p:val>
                                        </p:tav>
                                        <p:tav fmla="" tm="100000">
                                          <p:val>
                                            <p:strVal val="#ppt_h"/>
                                          </p:val>
                                        </p:tav>
                                      </p:tavLst>
                                    </p:anim>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2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2000"/>
                                        <p:tgtEl>
                                          <p:spTgt spid="250"/>
                                        </p:tgtEl>
                                      </p:cBhvr>
                                    </p:animEffect>
                                  </p:childTnLst>
                                </p:cTn>
                              </p:par>
                            </p:childTnLst>
                          </p:cTn>
                        </p:par>
                        <p:par>
                          <p:cTn fill="hold">
                            <p:stCondLst>
                              <p:cond delay="20000"/>
                            </p:stCondLst>
                            <p:childTnLst>
                              <p:par>
                                <p:cTn fill="hold" nodeType="after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2000"/>
                                        <p:tgtEl>
                                          <p:spTgt spid="247"/>
                                        </p:tgtEl>
                                        <p:attrNameLst>
                                          <p:attrName>ppt_w</p:attrName>
                                        </p:attrNameLst>
                                      </p:cBhvr>
                                      <p:tavLst>
                                        <p:tav fmla="" tm="0">
                                          <p:val>
                                            <p:strVal val="0"/>
                                          </p:val>
                                        </p:tav>
                                        <p:tav fmla="" tm="100000">
                                          <p:val>
                                            <p:strVal val="#ppt_w"/>
                                          </p:val>
                                        </p:tav>
                                      </p:tavLst>
                                    </p:anim>
                                    <p:anim calcmode="lin" valueType="num">
                                      <p:cBhvr additive="base">
                                        <p:cTn dur="2000"/>
                                        <p:tgtEl>
                                          <p:spTgt spid="247"/>
                                        </p:tgtEl>
                                        <p:attrNameLst>
                                          <p:attrName>ppt_h</p:attrName>
                                        </p:attrNameLst>
                                      </p:cBhvr>
                                      <p:tavLst>
                                        <p:tav fmla="" tm="0">
                                          <p:val>
                                            <p:strVal val="0"/>
                                          </p:val>
                                        </p:tav>
                                        <p:tav fmla="" tm="100000">
                                          <p:val>
                                            <p:strVal val="#ppt_h"/>
                                          </p:val>
                                        </p:tav>
                                      </p:tavLst>
                                    </p:anim>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2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Shape 258"/>
          <p:cNvPicPr preferRelativeResize="0"/>
          <p:nvPr/>
        </p:nvPicPr>
        <p:blipFill rotWithShape="1">
          <a:blip r:embed="rId3">
            <a:alphaModFix/>
          </a:blip>
          <a:srcRect b="0" l="0" r="0" t="0"/>
          <a:stretch/>
        </p:blipFill>
        <p:spPr>
          <a:xfrm>
            <a:off x="3408363" y="990600"/>
            <a:ext cx="5735637" cy="5867400"/>
          </a:xfrm>
          <a:prstGeom prst="rect">
            <a:avLst/>
          </a:prstGeom>
          <a:noFill/>
          <a:ln>
            <a:noFill/>
          </a:ln>
        </p:spPr>
      </p:pic>
      <p:sp>
        <p:nvSpPr>
          <p:cNvPr id="259" name="Shape 259"/>
          <p:cNvSpPr txBox="1"/>
          <p:nvPr/>
        </p:nvSpPr>
        <p:spPr>
          <a:xfrm>
            <a:off x="381000" y="4191000"/>
            <a:ext cx="499903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“Chunky”  cylindrical body</a:t>
            </a:r>
            <a:endParaRPr/>
          </a:p>
        </p:txBody>
      </p:sp>
      <p:sp>
        <p:nvSpPr>
          <p:cNvPr id="260" name="Shape 260"/>
          <p:cNvSpPr/>
          <p:nvPr/>
        </p:nvSpPr>
        <p:spPr>
          <a:xfrm>
            <a:off x="381000" y="2819400"/>
            <a:ext cx="76581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Short-ish (comparatively), rounded wings</a:t>
            </a:r>
            <a:endParaRPr/>
          </a:p>
        </p:txBody>
      </p:sp>
      <p:sp>
        <p:nvSpPr>
          <p:cNvPr id="261" name="Shape 261"/>
          <p:cNvSpPr/>
          <p:nvPr/>
        </p:nvSpPr>
        <p:spPr>
          <a:xfrm>
            <a:off x="381000" y="3581400"/>
            <a:ext cx="458946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Long, heavy-looking tail</a:t>
            </a:r>
            <a:endParaRPr/>
          </a:p>
        </p:txBody>
      </p:sp>
      <p:sp>
        <p:nvSpPr>
          <p:cNvPr id="262" name="Shape 262"/>
          <p:cNvSpPr txBox="1"/>
          <p:nvPr/>
        </p:nvSpPr>
        <p:spPr>
          <a:xfrm>
            <a:off x="381000" y="4876800"/>
            <a:ext cx="42608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0" i="0" lang="en-US" sz="2400" u="none" cap="none" strike="noStrike">
                <a:solidFill>
                  <a:schemeClr val="dk1"/>
                </a:solidFill>
                <a:latin typeface="Verdana"/>
                <a:ea typeface="Verdana"/>
                <a:cs typeface="Verdana"/>
                <a:sym typeface="Verdana"/>
              </a:rPr>
              <a:t> </a:t>
            </a:r>
            <a:r>
              <a:rPr b="1" i="0" lang="en-US" sz="2400" u="none" cap="none" strike="noStrike">
                <a:solidFill>
                  <a:schemeClr val="dk1"/>
                </a:solidFill>
                <a:latin typeface="Verdana"/>
                <a:ea typeface="Verdana"/>
                <a:cs typeface="Verdana"/>
                <a:sym typeface="Verdana"/>
              </a:rPr>
              <a:t>Deep, heavy wingbeat</a:t>
            </a:r>
            <a:endParaRPr b="0" i="0" sz="2400" u="none" cap="none" strike="noStrike">
              <a:solidFill>
                <a:schemeClr val="dk1"/>
              </a:solidFill>
              <a:latin typeface="Verdana"/>
              <a:ea typeface="Verdana"/>
              <a:cs typeface="Verdana"/>
              <a:sym typeface="Verdana"/>
            </a:endParaRPr>
          </a:p>
        </p:txBody>
      </p:sp>
      <p:sp>
        <p:nvSpPr>
          <p:cNvPr id="263" name="Shape 263"/>
          <p:cNvSpPr txBox="1"/>
          <p:nvPr/>
        </p:nvSpPr>
        <p:spPr>
          <a:xfrm>
            <a:off x="228600" y="388938"/>
            <a:ext cx="55387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000"/>
              <a:buFont typeface="Verdana"/>
              <a:buNone/>
            </a:pPr>
            <a:r>
              <a:rPr b="1" i="0" lang="en-US" sz="4000" u="none" cap="none" strike="noStrike">
                <a:solidFill>
                  <a:srgbClr val="FFCC00"/>
                </a:solidFill>
                <a:latin typeface="Verdana"/>
                <a:ea typeface="Verdana"/>
                <a:cs typeface="Verdana"/>
                <a:sym typeface="Verdana"/>
              </a:rPr>
              <a:t>Northern Goshawk</a:t>
            </a:r>
            <a:endParaRPr/>
          </a:p>
        </p:txBody>
      </p:sp>
      <p:sp>
        <p:nvSpPr>
          <p:cNvPr id="264" name="Shape 264"/>
          <p:cNvSpPr/>
          <p:nvPr/>
        </p:nvSpPr>
        <p:spPr>
          <a:xfrm>
            <a:off x="4038600" y="1066800"/>
            <a:ext cx="4876800"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1" i="0" lang="en-US" sz="3200" u="none" cap="none" strike="noStrike">
                <a:solidFill>
                  <a:schemeClr val="dk1"/>
                </a:solidFill>
                <a:latin typeface="Verdana"/>
                <a:ea typeface="Verdana"/>
                <a:cs typeface="Verdana"/>
                <a:sym typeface="Verdana"/>
              </a:rPr>
              <a:t> </a:t>
            </a:r>
            <a:r>
              <a:rPr b="1" i="0" lang="en-US" sz="2800" u="none" cap="none" strike="noStrike">
                <a:solidFill>
                  <a:schemeClr val="dk1"/>
                </a:solidFill>
                <a:latin typeface="Verdana"/>
                <a:ea typeface="Verdana"/>
                <a:cs typeface="Verdana"/>
                <a:sym typeface="Verdana"/>
              </a:rPr>
              <a:t>largest accipiter</a:t>
            </a:r>
            <a:endParaRPr/>
          </a:p>
        </p:txBody>
      </p:sp>
      <p:pic>
        <p:nvPicPr>
          <p:cNvPr descr="Gossilhouette" id="265" name="Shape 265"/>
          <p:cNvPicPr preferRelativeResize="0"/>
          <p:nvPr/>
        </p:nvPicPr>
        <p:blipFill rotWithShape="1">
          <a:blip r:embed="rId4">
            <a:alphaModFix/>
          </a:blip>
          <a:srcRect b="0" l="0" r="0" t="0"/>
          <a:stretch/>
        </p:blipFill>
        <p:spPr>
          <a:xfrm rot="-2082537">
            <a:off x="5026602" y="2288137"/>
            <a:ext cx="2273231" cy="357848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23" presetSubtype="16">
                                  <p:stCondLst>
                                    <p:cond delay="150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2000"/>
                                        <p:tgtEl>
                                          <p:spTgt spid="265"/>
                                        </p:tgtEl>
                                        <p:attrNameLst>
                                          <p:attrName>ppt_w</p:attrName>
                                        </p:attrNameLst>
                                      </p:cBhvr>
                                      <p:tavLst>
                                        <p:tav fmla="" tm="0">
                                          <p:val>
                                            <p:strVal val="0"/>
                                          </p:val>
                                        </p:tav>
                                        <p:tav fmla="" tm="100000">
                                          <p:val>
                                            <p:strVal val="#ppt_w"/>
                                          </p:val>
                                        </p:tav>
                                      </p:tavLst>
                                    </p:anim>
                                    <p:anim calcmode="lin" valueType="num">
                                      <p:cBhvr additive="base">
                                        <p:cTn dur="2000"/>
                                        <p:tgtEl>
                                          <p:spTgt spid="265"/>
                                        </p:tgtEl>
                                        <p:attrNameLst>
                                          <p:attrName>ppt_h</p:attrName>
                                        </p:attrNameLst>
                                      </p:cBhvr>
                                      <p:tavLst>
                                        <p:tav fmla="" tm="0">
                                          <p:val>
                                            <p:strVal val="0"/>
                                          </p:val>
                                        </p:tav>
                                        <p:tav fmla="" tm="100000">
                                          <p:val>
                                            <p:strVal val="#ppt_h"/>
                                          </p:val>
                                        </p:tav>
                                      </p:tavLst>
                                    </p:anim>
                                  </p:childTnLst>
                                </p:cTn>
                              </p:par>
                            </p:childTnLst>
                          </p:cTn>
                        </p:par>
                        <p:par>
                          <p:cTn fill="hold">
                            <p:stCondLst>
                              <p:cond delay="2001"/>
                            </p:stCondLst>
                            <p:childTnLst>
                              <p:par>
                                <p:cTn fill="hold" nodeType="afterEffect" presetClass="entr" presetID="23" presetSubtype="16">
                                  <p:stCondLst>
                                    <p:cond delay="50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ppt_w</p:attrName>
                                        </p:attrNameLst>
                                      </p:cBhvr>
                                      <p:tavLst>
                                        <p:tav fmla="" tm="0">
                                          <p:val>
                                            <p:strVal val="0"/>
                                          </p:val>
                                        </p:tav>
                                        <p:tav fmla="" tm="100000">
                                          <p:val>
                                            <p:strVal val="#ppt_w"/>
                                          </p:val>
                                        </p:tav>
                                      </p:tavLst>
                                    </p:anim>
                                    <p:anim calcmode="lin" valueType="num">
                                      <p:cBhvr additive="base">
                                        <p:cTn dur="500"/>
                                        <p:tgtEl>
                                          <p:spTgt spid="264"/>
                                        </p:tgtEl>
                                        <p:attrNameLst>
                                          <p:attrName>ppt_h</p:attrName>
                                        </p:attrNameLst>
                                      </p:cBhvr>
                                      <p:tavLst>
                                        <p:tav fmla="" tm="0">
                                          <p:val>
                                            <p:strVal val="0"/>
                                          </p:val>
                                        </p:tav>
                                        <p:tav fmla="" tm="100000">
                                          <p:val>
                                            <p:strVal val="#ppt_h"/>
                                          </p:val>
                                        </p:tav>
                                      </p:tavLst>
                                    </p:anim>
                                  </p:childTnLst>
                                </p:cTn>
                              </p:par>
                            </p:childTnLst>
                          </p:cTn>
                        </p:par>
                        <p:par>
                          <p:cTn fill="hold">
                            <p:stCondLst>
                              <p:cond delay="2501"/>
                            </p:stCondLst>
                            <p:childTnLst>
                              <p:par>
                                <p:cTn fill="hold" nodeType="after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childTnLst>
                          </p:cTn>
                        </p:par>
                        <p:par>
                          <p:cTn fill="hold">
                            <p:stCondLst>
                              <p:cond delay="3001"/>
                            </p:stCondLst>
                            <p:childTnLst>
                              <p:par>
                                <p:cTn fill="hold" nodeType="afterEffect" presetClass="exit" presetID="23" presetSubtype="32">
                                  <p:stCondLst>
                                    <p:cond delay="0"/>
                                  </p:stCondLst>
                                  <p:childTnLst>
                                    <p:anim calcmode="lin" valueType="num">
                                      <p:cBhvr additive="base">
                                        <p:cTn dur="2300"/>
                                        <p:tgtEl>
                                          <p:spTgt spid="265"/>
                                        </p:tgtEl>
                                        <p:attrNameLst>
                                          <p:attrName>ppt_w</p:attrName>
                                        </p:attrNameLst>
                                      </p:cBhvr>
                                      <p:tavLst>
                                        <p:tav fmla="" tm="0">
                                          <p:val>
                                            <p:strVal val="#ppt_w"/>
                                          </p:val>
                                        </p:tav>
                                        <p:tav fmla="" tm="100000">
                                          <p:val>
                                            <p:strVal val="0"/>
                                          </p:val>
                                        </p:tav>
                                      </p:tavLst>
                                    </p:anim>
                                    <p:anim calcmode="lin" valueType="num">
                                      <p:cBhvr additive="base">
                                        <p:cTn dur="2300"/>
                                        <p:tgtEl>
                                          <p:spTgt spid="265"/>
                                        </p:tgtEl>
                                        <p:attrNameLst>
                                          <p:attrName>ppt_h</p:attrName>
                                        </p:attrNameLst>
                                      </p:cBhvr>
                                      <p:tavLst>
                                        <p:tav fmla="" tm="0">
                                          <p:val>
                                            <p:strVal val="#ppt_h"/>
                                          </p:val>
                                        </p:tav>
                                        <p:tav fmla="" tm="100000">
                                          <p:val>
                                            <p:strVal val="0"/>
                                          </p:val>
                                        </p:tav>
                                      </p:tavLst>
                                    </p:anim>
                                    <p:set>
                                      <p:cBhvr>
                                        <p:cTn dur="1" fill="hold">
                                          <p:stCondLst>
                                            <p:cond delay="2300"/>
                                          </p:stCondLst>
                                        </p:cTn>
                                        <p:tgtEl>
                                          <p:spTgt spid="265"/>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ppt_w</p:attrName>
                                        </p:attrNameLst>
                                      </p:cBhvr>
                                      <p:tavLst>
                                        <p:tav fmla="" tm="0">
                                          <p:val>
                                            <p:strVal val="0"/>
                                          </p:val>
                                        </p:tav>
                                        <p:tav fmla="" tm="100000">
                                          <p:val>
                                            <p:strVal val="#ppt_w"/>
                                          </p:val>
                                        </p:tav>
                                      </p:tavLst>
                                    </p:anim>
                                    <p:anim calcmode="lin" valueType="num">
                                      <p:cBhvr additive="base">
                                        <p:cTn dur="500"/>
                                        <p:tgtEl>
                                          <p:spTgt spid="2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childTnLst>
                          </p:cTn>
                        </p:par>
                        <p:par>
                          <p:cTn fill="hold">
                            <p:stCondLst>
                              <p:cond delay="5301"/>
                            </p:stCondLst>
                            <p:childTnLst>
                              <p:par>
                                <p:cTn fill="hold" nodeType="afterEffect" presetClass="entr" presetID="23" presetSubtype="16">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ppt_w</p:attrName>
                                        </p:attrNameLst>
                                      </p:cBhvr>
                                      <p:tavLst>
                                        <p:tav fmla="" tm="0">
                                          <p:val>
                                            <p:strVal val="0"/>
                                          </p:val>
                                        </p:tav>
                                        <p:tav fmla="" tm="100000">
                                          <p:val>
                                            <p:strVal val="#ppt_w"/>
                                          </p:val>
                                        </p:tav>
                                      </p:tavLst>
                                    </p:anim>
                                    <p:anim calcmode="lin" valueType="num">
                                      <p:cBhvr additive="base">
                                        <p:cTn dur="500"/>
                                        <p:tgtEl>
                                          <p:spTgt spid="2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descr="nogoperched doctored(2)" id="271" name="Shape 271"/>
          <p:cNvPicPr preferRelativeResize="0"/>
          <p:nvPr/>
        </p:nvPicPr>
        <p:blipFill rotWithShape="1">
          <a:blip r:embed="rId3">
            <a:alphaModFix/>
          </a:blip>
          <a:srcRect b="0" l="0" r="0" t="0"/>
          <a:stretch/>
        </p:blipFill>
        <p:spPr>
          <a:xfrm>
            <a:off x="4267200" y="228600"/>
            <a:ext cx="4076700" cy="5972175"/>
          </a:xfrm>
          <a:prstGeom prst="rect">
            <a:avLst/>
          </a:prstGeom>
          <a:noFill/>
          <a:ln>
            <a:noFill/>
          </a:ln>
        </p:spPr>
      </p:pic>
      <p:pic>
        <p:nvPicPr>
          <p:cNvPr descr="goshawkoct71 (2) copy" id="272" name="Shape 272"/>
          <p:cNvPicPr preferRelativeResize="0"/>
          <p:nvPr/>
        </p:nvPicPr>
        <p:blipFill rotWithShape="1">
          <a:blip r:embed="rId4">
            <a:alphaModFix/>
          </a:blip>
          <a:srcRect b="0" l="0" r="0" t="0"/>
          <a:stretch/>
        </p:blipFill>
        <p:spPr>
          <a:xfrm>
            <a:off x="457200" y="0"/>
            <a:ext cx="3176588" cy="3733800"/>
          </a:xfrm>
          <a:prstGeom prst="rect">
            <a:avLst/>
          </a:prstGeom>
          <a:noFill/>
          <a:ln>
            <a:noFill/>
          </a:ln>
        </p:spPr>
      </p:pic>
      <p:pic>
        <p:nvPicPr>
          <p:cNvPr descr="nogo_2 (2)" id="273" name="Shape 273"/>
          <p:cNvPicPr preferRelativeResize="0"/>
          <p:nvPr/>
        </p:nvPicPr>
        <p:blipFill rotWithShape="1">
          <a:blip r:embed="rId5">
            <a:alphaModFix/>
          </a:blip>
          <a:srcRect b="0" l="0" r="0" t="0"/>
          <a:stretch/>
        </p:blipFill>
        <p:spPr>
          <a:xfrm>
            <a:off x="1752600" y="609600"/>
            <a:ext cx="4953000" cy="4951413"/>
          </a:xfrm>
          <a:prstGeom prst="rect">
            <a:avLst/>
          </a:prstGeom>
          <a:noFill/>
          <a:ln>
            <a:noFill/>
          </a:ln>
        </p:spPr>
      </p:pic>
      <p:cxnSp>
        <p:nvCxnSpPr>
          <p:cNvPr id="274" name="Shape 274"/>
          <p:cNvCxnSpPr/>
          <p:nvPr/>
        </p:nvCxnSpPr>
        <p:spPr>
          <a:xfrm rot="10800000">
            <a:off x="2598738" y="2133600"/>
            <a:ext cx="754062" cy="2590800"/>
          </a:xfrm>
          <a:prstGeom prst="straightConnector1">
            <a:avLst/>
          </a:prstGeom>
          <a:noFill/>
          <a:ln cap="flat" cmpd="sng" w="38100">
            <a:solidFill>
              <a:srgbClr val="FFFF00"/>
            </a:solidFill>
            <a:prstDash val="solid"/>
            <a:round/>
            <a:headEnd len="med" w="med" type="none"/>
            <a:tailEnd len="med" w="med" type="triangle"/>
          </a:ln>
        </p:spPr>
      </p:cxnSp>
      <p:cxnSp>
        <p:nvCxnSpPr>
          <p:cNvPr id="275" name="Shape 275"/>
          <p:cNvCxnSpPr/>
          <p:nvPr/>
        </p:nvCxnSpPr>
        <p:spPr>
          <a:xfrm rot="10800000">
            <a:off x="6019800" y="1524000"/>
            <a:ext cx="457200" cy="3505200"/>
          </a:xfrm>
          <a:prstGeom prst="straightConnector1">
            <a:avLst/>
          </a:prstGeom>
          <a:noFill/>
          <a:ln cap="flat" cmpd="sng" w="38100">
            <a:solidFill>
              <a:srgbClr val="FFFF00"/>
            </a:solidFill>
            <a:prstDash val="solid"/>
            <a:round/>
            <a:headEnd len="med" w="med" type="none"/>
            <a:tailEnd len="med" w="med" type="triangle"/>
          </a:ln>
        </p:spPr>
      </p:cxnSp>
      <p:sp>
        <p:nvSpPr>
          <p:cNvPr id="276" name="Shape 276"/>
          <p:cNvSpPr txBox="1"/>
          <p:nvPr/>
        </p:nvSpPr>
        <p:spPr>
          <a:xfrm>
            <a:off x="2506663" y="5365750"/>
            <a:ext cx="18415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p:txBody>
      </p:sp>
      <p:pic>
        <p:nvPicPr>
          <p:cNvPr descr="NG ad in flight (underside) copy" id="277" name="Shape 277"/>
          <p:cNvPicPr preferRelativeResize="0"/>
          <p:nvPr/>
        </p:nvPicPr>
        <p:blipFill rotWithShape="1">
          <a:blip r:embed="rId6">
            <a:alphaModFix/>
          </a:blip>
          <a:srcRect b="0" l="0" r="0" t="0"/>
          <a:stretch/>
        </p:blipFill>
        <p:spPr>
          <a:xfrm rot="-2125421">
            <a:off x="2779786" y="343454"/>
            <a:ext cx="4108367" cy="6171093"/>
          </a:xfrm>
          <a:prstGeom prst="rect">
            <a:avLst/>
          </a:prstGeom>
          <a:noFill/>
          <a:ln>
            <a:noFill/>
          </a:ln>
        </p:spPr>
      </p:pic>
      <p:sp>
        <p:nvSpPr>
          <p:cNvPr id="278" name="Shape 278"/>
          <p:cNvSpPr txBox="1"/>
          <p:nvPr/>
        </p:nvSpPr>
        <p:spPr>
          <a:xfrm>
            <a:off x="1600200" y="4038600"/>
            <a:ext cx="6705600" cy="234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Sometimes the distinctive </a:t>
            </a:r>
            <a:endParaRPr/>
          </a:p>
          <a:p>
            <a:pPr indent="0" lvl="0" marL="0" marR="0" rtl="0" algn="ctr">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dark eye-stripe and </a:t>
            </a:r>
            <a:endParaRPr/>
          </a:p>
          <a:p>
            <a:pPr indent="0" lvl="0" marL="0" marR="0" rtl="0" algn="ctr">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white “eyebrow” </a:t>
            </a:r>
            <a:r>
              <a:rPr b="1" i="0" lang="en-US" sz="2000" u="none" cap="none" strike="noStrike">
                <a:solidFill>
                  <a:srgbClr val="83FD3F"/>
                </a:solidFill>
                <a:latin typeface="Verdana"/>
                <a:ea typeface="Verdana"/>
                <a:cs typeface="Verdana"/>
                <a:sym typeface="Verdana"/>
              </a:rPr>
              <a:t>(superciliary line)   </a:t>
            </a:r>
            <a:r>
              <a:rPr b="1" i="0" lang="en-US" sz="3600" u="none" cap="none" strike="noStrike">
                <a:solidFill>
                  <a:srgbClr val="83FD3F"/>
                </a:solidFill>
                <a:latin typeface="Verdana"/>
                <a:ea typeface="Verdana"/>
                <a:cs typeface="Verdana"/>
                <a:sym typeface="Verdana"/>
              </a:rPr>
              <a:t> </a:t>
            </a:r>
            <a:endParaRPr/>
          </a:p>
          <a:p>
            <a:pPr indent="0" lvl="0" marL="0" marR="0" rtl="0" algn="ctr">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can be seen </a:t>
            </a:r>
            <a:endParaRPr/>
          </a:p>
          <a:p>
            <a:pPr indent="0" lvl="0" marL="0" marR="0" rtl="0" algn="ctr">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if the bird is close enough</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700"/>
                                        <p:tgtEl>
                                          <p:spTgt spid="272"/>
                                        </p:tgtEl>
                                      </p:cBhvr>
                                    </p:animEffect>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1200"/>
                                        <p:tgtEl>
                                          <p:spTgt spid="278">
                                            <p:txEl>
                                              <p:pRg end="0" st="0"/>
                                            </p:txEl>
                                          </p:spTgt>
                                        </p:tgtEl>
                                      </p:cBhvr>
                                    </p:animEffect>
                                  </p:childTnLst>
                                </p:cTn>
                              </p:par>
                            </p:childTnLst>
                          </p:cTn>
                        </p:par>
                        <p:par>
                          <p:cTn fill="hold">
                            <p:stCondLst>
                              <p:cond delay="2900"/>
                            </p:stCondLst>
                            <p:childTnLst>
                              <p:par>
                                <p:cTn fill="hold" nodeType="after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1200"/>
                                        <p:tgtEl>
                                          <p:spTgt spid="278">
                                            <p:txEl>
                                              <p:pRg end="1" st="1"/>
                                            </p:txEl>
                                          </p:spTgt>
                                        </p:tgtEl>
                                      </p:cBhvr>
                                    </p:animEffect>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1200"/>
                                        <p:tgtEl>
                                          <p:spTgt spid="278">
                                            <p:txEl>
                                              <p:pRg end="2" st="2"/>
                                            </p:txEl>
                                          </p:spTgt>
                                        </p:tgtEl>
                                      </p:cBhvr>
                                    </p:animEffect>
                                  </p:childTnLst>
                                </p:cTn>
                              </p:par>
                            </p:childTnLst>
                          </p:cTn>
                        </p:par>
                        <p:par>
                          <p:cTn fill="hold">
                            <p:stCondLst>
                              <p:cond delay="5300"/>
                            </p:stCondLst>
                            <p:childTnLst>
                              <p:par>
                                <p:cTn fill="hold" nodeType="afterEffect" presetClass="entr" presetID="10"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Effect filter="fade" transition="in">
                                      <p:cBhvr>
                                        <p:cTn dur="1200"/>
                                        <p:tgtEl>
                                          <p:spTgt spid="278">
                                            <p:txEl>
                                              <p:pRg end="3" st="3"/>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278">
                                            <p:txEl>
                                              <p:pRg end="4" st="4"/>
                                            </p:txEl>
                                          </p:spTgt>
                                        </p:tgtEl>
                                        <p:attrNameLst>
                                          <p:attrName>style.visibility</p:attrName>
                                        </p:attrNameLst>
                                      </p:cBhvr>
                                      <p:to>
                                        <p:strVal val="visible"/>
                                      </p:to>
                                    </p:set>
                                    <p:animEffect filter="fade" transition="in">
                                      <p:cBhvr>
                                        <p:cTn dur="1200"/>
                                        <p:tgtEl>
                                          <p:spTgt spid="278">
                                            <p:txEl>
                                              <p:pRg end="4" st="4"/>
                                            </p:txEl>
                                          </p:spTgt>
                                        </p:tgtEl>
                                      </p:cBhvr>
                                    </p:animEffect>
                                  </p:childTnLst>
                                </p:cTn>
                              </p:par>
                            </p:childTnLst>
                          </p:cTn>
                        </p:par>
                        <p:par>
                          <p:cTn fill="hold">
                            <p:stCondLst>
                              <p:cond delay="7700"/>
                            </p:stCondLst>
                            <p:childTnLst>
                              <p:par>
                                <p:cTn fill="hold" nodeType="afterEffect" presetClass="entr" presetID="10" presetSubtype="0">
                                  <p:stCondLst>
                                    <p:cond delay="490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par>
                                <p:cTn fill="hold" nodeType="withEffect" presetClass="entr" presetID="23" presetSubtype="16">
                                  <p:stCondLst>
                                    <p:cond delay="100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3000"/>
                                        <p:tgtEl>
                                          <p:spTgt spid="271"/>
                                        </p:tgtEl>
                                        <p:attrNameLst>
                                          <p:attrName>ppt_w</p:attrName>
                                        </p:attrNameLst>
                                      </p:cBhvr>
                                      <p:tavLst>
                                        <p:tav fmla="" tm="0">
                                          <p:val>
                                            <p:strVal val="0"/>
                                          </p:val>
                                        </p:tav>
                                        <p:tav fmla="" tm="100000">
                                          <p:val>
                                            <p:strVal val="#ppt_w"/>
                                          </p:val>
                                        </p:tav>
                                      </p:tavLst>
                                    </p:anim>
                                    <p:anim calcmode="lin" valueType="num">
                                      <p:cBhvr additive="base">
                                        <p:cTn dur="3000"/>
                                        <p:tgtEl>
                                          <p:spTgt spid="271"/>
                                        </p:tgtEl>
                                        <p:attrNameLst>
                                          <p:attrName>ppt_h</p:attrName>
                                        </p:attrNameLst>
                                      </p:cBhvr>
                                      <p:tavLst>
                                        <p:tav fmla="" tm="0">
                                          <p:val>
                                            <p:strVal val="0"/>
                                          </p:val>
                                        </p:tav>
                                        <p:tav fmla="" tm="100000">
                                          <p:val>
                                            <p:strVal val="#ppt_h"/>
                                          </p:val>
                                        </p:tav>
                                      </p:tavLst>
                                    </p:anim>
                                  </p:childTnLst>
                                </p:cTn>
                              </p:par>
                            </p:childTnLst>
                          </p:cTn>
                        </p:par>
                        <p:par>
                          <p:cTn fill="hold">
                            <p:stCondLst>
                              <p:cond delay="107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2000"/>
                                        <p:tgtEl>
                                          <p:spTgt spid="275"/>
                                        </p:tgtEl>
                                      </p:cBhvr>
                                    </p:animEffect>
                                  </p:childTnLst>
                                </p:cTn>
                              </p:par>
                            </p:childTnLst>
                          </p:cTn>
                        </p:par>
                        <p:par>
                          <p:cTn fill="hold">
                            <p:stCondLst>
                              <p:cond delay="12700"/>
                            </p:stCondLst>
                            <p:childTnLst>
                              <p:par>
                                <p:cTn fill="hold" nodeType="afterEffect" presetClass="exit" presetID="10" presetSubtype="0">
                                  <p:stCondLst>
                                    <p:cond delay="1000"/>
                                  </p:stCondLst>
                                  <p:childTnLst>
                                    <p:animEffect filter="fade" transition="out">
                                      <p:cBhvr>
                                        <p:cTn dur="3000"/>
                                        <p:tgtEl>
                                          <p:spTgt spid="272"/>
                                        </p:tgtEl>
                                      </p:cBhvr>
                                    </p:animEffect>
                                    <p:set>
                                      <p:cBhvr>
                                        <p:cTn dur="1" fill="hold">
                                          <p:stCondLst>
                                            <p:cond delay="3000"/>
                                          </p:stCondLst>
                                        </p:cTn>
                                        <p:tgtEl>
                                          <p:spTgt spid="272"/>
                                        </p:tgtEl>
                                        <p:attrNameLst>
                                          <p:attrName>style.visibility</p:attrName>
                                        </p:attrNameLst>
                                      </p:cBhvr>
                                      <p:to>
                                        <p:strVal val="hidden"/>
                                      </p:to>
                                    </p:set>
                                  </p:childTnLst>
                                </p:cTn>
                              </p:par>
                              <p:par>
                                <p:cTn fill="hold" nodeType="withEffect" presetClass="exit" presetID="10" presetSubtype="0">
                                  <p:stCondLst>
                                    <p:cond delay="1000"/>
                                  </p:stCondLst>
                                  <p:childTnLst>
                                    <p:animEffect filter="fade" transition="out">
                                      <p:cBhvr>
                                        <p:cTn dur="3000"/>
                                        <p:tgtEl>
                                          <p:spTgt spid="271"/>
                                        </p:tgtEl>
                                      </p:cBhvr>
                                    </p:animEffect>
                                    <p:set>
                                      <p:cBhvr>
                                        <p:cTn dur="1" fill="hold">
                                          <p:stCondLst>
                                            <p:cond delay="3000"/>
                                          </p:stCondLst>
                                        </p:cTn>
                                        <p:tgtEl>
                                          <p:spTgt spid="2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000"/>
                                        <p:tgtEl>
                                          <p:spTgt spid="274"/>
                                        </p:tgtEl>
                                      </p:cBhvr>
                                    </p:animEffect>
                                    <p:set>
                                      <p:cBhvr>
                                        <p:cTn dur="1" fill="hold">
                                          <p:stCondLst>
                                            <p:cond delay="3000"/>
                                          </p:stCondLst>
                                        </p:cTn>
                                        <p:tgtEl>
                                          <p:spTgt spid="2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000"/>
                                        <p:tgtEl>
                                          <p:spTgt spid="275"/>
                                        </p:tgtEl>
                                      </p:cBhvr>
                                    </p:animEffect>
                                    <p:set>
                                      <p:cBhvr>
                                        <p:cTn dur="1" fill="hold">
                                          <p:stCondLst>
                                            <p:cond delay="3000"/>
                                          </p:stCondLst>
                                        </p:cTn>
                                        <p:tgtEl>
                                          <p:spTgt spid="275"/>
                                        </p:tgtEl>
                                        <p:attrNameLst>
                                          <p:attrName>style.visibility</p:attrName>
                                        </p:attrNameLst>
                                      </p:cBhvr>
                                      <p:to>
                                        <p:strVal val="hidden"/>
                                      </p:to>
                                    </p:set>
                                  </p:childTnLst>
                                </p:cTn>
                              </p:par>
                            </p:childTnLst>
                          </p:cTn>
                        </p:par>
                        <p:par>
                          <p:cTn fill="hold">
                            <p:stCondLst>
                              <p:cond delay="15700"/>
                            </p:stCondLst>
                            <p:childTnLst>
                              <p:par>
                                <p:cTn fill="hold" nodeType="afterEffect" presetClass="entr" presetID="23" presetSubtype="16">
                                  <p:stCondLst>
                                    <p:cond delay="100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2000"/>
                                        <p:tgtEl>
                                          <p:spTgt spid="273"/>
                                        </p:tgtEl>
                                        <p:attrNameLst>
                                          <p:attrName>ppt_w</p:attrName>
                                        </p:attrNameLst>
                                      </p:cBhvr>
                                      <p:tavLst>
                                        <p:tav fmla="" tm="0">
                                          <p:val>
                                            <p:strVal val="0"/>
                                          </p:val>
                                        </p:tav>
                                        <p:tav fmla="" tm="100000">
                                          <p:val>
                                            <p:strVal val="#ppt_w"/>
                                          </p:val>
                                        </p:tav>
                                      </p:tavLst>
                                    </p:anim>
                                    <p:anim calcmode="lin" valueType="num">
                                      <p:cBhvr additive="base">
                                        <p:cTn dur="2000"/>
                                        <p:tgtEl>
                                          <p:spTgt spid="273"/>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2000"/>
                                        <p:tgtEl>
                                          <p:spTgt spid="278">
                                            <p:txEl>
                                              <p:pRg end="0" st="0"/>
                                            </p:txEl>
                                          </p:spTgt>
                                        </p:tgtEl>
                                      </p:cBhvr>
                                    </p:animEffect>
                                    <p:set>
                                      <p:cBhvr>
                                        <p:cTn dur="1" fill="hold">
                                          <p:stCondLst>
                                            <p:cond delay="2000"/>
                                          </p:stCondLst>
                                        </p:cTn>
                                        <p:tgtEl>
                                          <p:spTgt spid="278">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78">
                                            <p:txEl>
                                              <p:pRg end="1" st="1"/>
                                            </p:txEl>
                                          </p:spTgt>
                                        </p:tgtEl>
                                      </p:cBhvr>
                                    </p:animEffect>
                                    <p:set>
                                      <p:cBhvr>
                                        <p:cTn dur="1" fill="hold">
                                          <p:stCondLst>
                                            <p:cond delay="2000"/>
                                          </p:stCondLst>
                                        </p:cTn>
                                        <p:tgtEl>
                                          <p:spTgt spid="278">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78">
                                            <p:txEl>
                                              <p:pRg end="2" st="2"/>
                                            </p:txEl>
                                          </p:spTgt>
                                        </p:tgtEl>
                                      </p:cBhvr>
                                    </p:animEffect>
                                    <p:set>
                                      <p:cBhvr>
                                        <p:cTn dur="1" fill="hold">
                                          <p:stCondLst>
                                            <p:cond delay="2000"/>
                                          </p:stCondLst>
                                        </p:cTn>
                                        <p:tgtEl>
                                          <p:spTgt spid="278">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78">
                                            <p:txEl>
                                              <p:pRg end="3" st="3"/>
                                            </p:txEl>
                                          </p:spTgt>
                                        </p:tgtEl>
                                      </p:cBhvr>
                                    </p:animEffect>
                                    <p:set>
                                      <p:cBhvr>
                                        <p:cTn dur="1" fill="hold">
                                          <p:stCondLst>
                                            <p:cond delay="2000"/>
                                          </p:stCondLst>
                                        </p:cTn>
                                        <p:tgtEl>
                                          <p:spTgt spid="278">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78">
                                            <p:txEl>
                                              <p:pRg end="4" st="4"/>
                                            </p:txEl>
                                          </p:spTgt>
                                        </p:tgtEl>
                                      </p:cBhvr>
                                    </p:animEffect>
                                    <p:set>
                                      <p:cBhvr>
                                        <p:cTn dur="1" fill="hold">
                                          <p:stCondLst>
                                            <p:cond delay="2000"/>
                                          </p:stCondLst>
                                        </p:cTn>
                                        <p:tgtEl>
                                          <p:spTgt spid="278">
                                            <p:txEl>
                                              <p:pRg end="4" st="4"/>
                                            </p:txEl>
                                          </p:spTgt>
                                        </p:tgtEl>
                                        <p:attrNameLst>
                                          <p:attrName>style.visibility</p:attrName>
                                        </p:attrNameLst>
                                      </p:cBhvr>
                                      <p:to>
                                        <p:strVal val="hidden"/>
                                      </p:to>
                                    </p:set>
                                  </p:childTnLst>
                                </p:cTn>
                              </p:par>
                            </p:childTnLst>
                          </p:cTn>
                        </p:par>
                        <p:par>
                          <p:cTn fill="hold">
                            <p:stCondLst>
                              <p:cond delay="17700"/>
                            </p:stCondLst>
                            <p:childTnLst>
                              <p:par>
                                <p:cTn fill="hold" nodeType="afterEffect" presetClass="exit" presetID="10" presetSubtype="0">
                                  <p:stCondLst>
                                    <p:cond delay="1000"/>
                                  </p:stCondLst>
                                  <p:childTnLst>
                                    <p:animEffect filter="fade" transition="out">
                                      <p:cBhvr>
                                        <p:cTn dur="5000"/>
                                        <p:tgtEl>
                                          <p:spTgt spid="273"/>
                                        </p:tgtEl>
                                      </p:cBhvr>
                                    </p:animEffect>
                                    <p:set>
                                      <p:cBhvr>
                                        <p:cTn dur="1" fill="hold">
                                          <p:stCondLst>
                                            <p:cond delay="5000"/>
                                          </p:stCondLst>
                                        </p:cTn>
                                        <p:tgtEl>
                                          <p:spTgt spid="273"/>
                                        </p:tgtEl>
                                        <p:attrNameLst>
                                          <p:attrName>style.visibility</p:attrName>
                                        </p:attrNameLst>
                                      </p:cBhvr>
                                      <p:to>
                                        <p:strVal val="hidden"/>
                                      </p:to>
                                    </p:set>
                                  </p:childTnLst>
                                </p:cTn>
                              </p:par>
                              <p:par>
                                <p:cTn fill="hold" nodeType="withEffect" presetClass="entr" presetID="23" presetSubtype="16">
                                  <p:stCondLst>
                                    <p:cond delay="100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3000"/>
                                        <p:tgtEl>
                                          <p:spTgt spid="277"/>
                                        </p:tgtEl>
                                        <p:attrNameLst>
                                          <p:attrName>ppt_w</p:attrName>
                                        </p:attrNameLst>
                                      </p:cBhvr>
                                      <p:tavLst>
                                        <p:tav fmla="" tm="0">
                                          <p:val>
                                            <p:strVal val="0"/>
                                          </p:val>
                                        </p:tav>
                                        <p:tav fmla="" tm="100000">
                                          <p:val>
                                            <p:strVal val="#ppt_w"/>
                                          </p:val>
                                        </p:tav>
                                      </p:tavLst>
                                    </p:anim>
                                    <p:anim calcmode="lin" valueType="num">
                                      <p:cBhvr additive="base">
                                        <p:cTn dur="3000"/>
                                        <p:tgtEl>
                                          <p:spTgt spid="2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nvSpPr>
        <p:spPr>
          <a:xfrm>
            <a:off x="990600" y="838200"/>
            <a:ext cx="2590800" cy="823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800"/>
              <a:buFont typeface="Verdana"/>
              <a:buNone/>
            </a:pPr>
            <a:r>
              <a:rPr b="1" i="0" lang="en-US" sz="4800" u="none" cap="none" strike="noStrike">
                <a:solidFill>
                  <a:srgbClr val="FFCC00"/>
                </a:solidFill>
                <a:latin typeface="Verdana"/>
                <a:ea typeface="Verdana"/>
                <a:cs typeface="Verdana"/>
                <a:sym typeface="Verdana"/>
              </a:rPr>
              <a:t>Buteos</a:t>
            </a:r>
            <a:endParaRPr/>
          </a:p>
        </p:txBody>
      </p:sp>
      <p:sp>
        <p:nvSpPr>
          <p:cNvPr id="285" name="Shape 285"/>
          <p:cNvSpPr txBox="1"/>
          <p:nvPr/>
        </p:nvSpPr>
        <p:spPr>
          <a:xfrm>
            <a:off x="1279525" y="1879600"/>
            <a:ext cx="18415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5400"/>
              <a:buFont typeface="Arial"/>
              <a:buNone/>
            </a:pPr>
            <a:r>
              <a:t/>
            </a:r>
            <a:endParaRPr b="0" i="0" sz="5400" u="none" cap="none" strike="noStrike">
              <a:solidFill>
                <a:srgbClr val="99FF33"/>
              </a:solidFill>
              <a:latin typeface="Arial"/>
              <a:ea typeface="Arial"/>
              <a:cs typeface="Arial"/>
              <a:sym typeface="Arial"/>
            </a:endParaRPr>
          </a:p>
        </p:txBody>
      </p:sp>
      <p:pic>
        <p:nvPicPr>
          <p:cNvPr descr="buteosilhouette" id="286" name="Shape 286"/>
          <p:cNvPicPr preferRelativeResize="0"/>
          <p:nvPr/>
        </p:nvPicPr>
        <p:blipFill rotWithShape="1">
          <a:blip r:embed="rId3">
            <a:alphaModFix/>
          </a:blip>
          <a:srcRect b="0" l="0" r="0" t="0"/>
          <a:stretch/>
        </p:blipFill>
        <p:spPr>
          <a:xfrm rot="-2667735">
            <a:off x="2057400" y="1600200"/>
            <a:ext cx="6096000" cy="3424238"/>
          </a:xfrm>
          <a:prstGeom prst="rect">
            <a:avLst/>
          </a:prstGeom>
          <a:solidFill>
            <a:srgbClr val="5454F0"/>
          </a:solidFill>
          <a:ln>
            <a:noFill/>
          </a:ln>
        </p:spPr>
      </p:pic>
      <p:sp>
        <p:nvSpPr>
          <p:cNvPr id="287" name="Shape 287"/>
          <p:cNvSpPr txBox="1"/>
          <p:nvPr/>
        </p:nvSpPr>
        <p:spPr>
          <a:xfrm>
            <a:off x="4191000" y="990600"/>
            <a:ext cx="4386263"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1" i="0" lang="en-US" sz="3200" u="none" cap="none" strike="noStrike">
                <a:solidFill>
                  <a:schemeClr val="dk1"/>
                </a:solidFill>
                <a:latin typeface="Verdana"/>
                <a:ea typeface="Verdana"/>
                <a:cs typeface="Verdana"/>
                <a:sym typeface="Verdana"/>
              </a:rPr>
              <a:t>are soaring hawks</a:t>
            </a:r>
            <a:endParaRPr/>
          </a:p>
        </p:txBody>
      </p:sp>
      <p:sp>
        <p:nvSpPr>
          <p:cNvPr id="288" name="Shape 288"/>
          <p:cNvSpPr txBox="1"/>
          <p:nvPr/>
        </p:nvSpPr>
        <p:spPr>
          <a:xfrm>
            <a:off x="304800" y="2514600"/>
            <a:ext cx="8686800" cy="38472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FF33"/>
              </a:buClr>
              <a:buSzPts val="2800"/>
              <a:buFont typeface="Arial"/>
              <a:buChar char="•"/>
            </a:pPr>
            <a:r>
              <a:rPr b="1" i="0" lang="en-US" sz="2800" u="none" cap="none" strike="noStrike">
                <a:solidFill>
                  <a:srgbClr val="99FF33"/>
                </a:solidFill>
                <a:latin typeface="Arial"/>
                <a:ea typeface="Arial"/>
                <a:cs typeface="Arial"/>
                <a:sym typeface="Arial"/>
              </a:rPr>
              <a:t> Designed to use </a:t>
            </a:r>
            <a:r>
              <a:rPr b="1" i="0" lang="en-US" sz="2400" u="none" cap="none" strike="noStrike">
                <a:solidFill>
                  <a:srgbClr val="83FD3F"/>
                </a:solidFill>
                <a:latin typeface="Verdana"/>
                <a:ea typeface="Verdana"/>
                <a:cs typeface="Verdana"/>
                <a:sym typeface="Verdana"/>
              </a:rPr>
              <a:t>air currents </a:t>
            </a:r>
            <a:endParaRPr/>
          </a:p>
          <a:p>
            <a:pPr indent="0" lvl="0" marL="0" marR="0" rtl="0" algn="l">
              <a:spcBef>
                <a:spcPts val="0"/>
              </a:spcBef>
              <a:spcAft>
                <a:spcPts val="0"/>
              </a:spcAft>
              <a:buClr>
                <a:srgbClr val="83FD3F"/>
              </a:buClr>
              <a:buSzPts val="2400"/>
              <a:buFont typeface="Verdana"/>
              <a:buNone/>
            </a:pPr>
            <a:r>
              <a:rPr b="1" i="0" lang="en-US" sz="2400" u="none" cap="none" strike="noStrike">
                <a:solidFill>
                  <a:srgbClr val="83FD3F"/>
                </a:solidFill>
                <a:latin typeface="Verdana"/>
                <a:ea typeface="Verdana"/>
                <a:cs typeface="Verdana"/>
                <a:sym typeface="Verdana"/>
              </a:rPr>
              <a:t>                         to minimize flapping</a:t>
            </a:r>
            <a:endParaRPr/>
          </a:p>
          <a:p>
            <a:pPr indent="0" lvl="0" marL="0" marR="0" rtl="0" algn="l">
              <a:spcBef>
                <a:spcPts val="0"/>
              </a:spcBef>
              <a:spcAft>
                <a:spcPts val="0"/>
              </a:spcAft>
              <a:buClr>
                <a:schemeClr val="dk1"/>
              </a:buClr>
              <a:buSzPts val="2400"/>
              <a:buFont typeface="Arial"/>
              <a:buNone/>
            </a:pPr>
            <a:r>
              <a:t/>
            </a:r>
            <a:endParaRPr b="1" i="0" sz="2400" u="none" cap="none" strike="noStrike">
              <a:solidFill>
                <a:srgbClr val="83FD3F"/>
              </a:solidFill>
              <a:latin typeface="Verdana"/>
              <a:ea typeface="Verdana"/>
              <a:cs typeface="Verdana"/>
              <a:sym typeface="Verdana"/>
            </a:endParaRPr>
          </a:p>
          <a:p>
            <a:pPr indent="0" lvl="0" marL="0" marR="0" rtl="0" algn="l">
              <a:spcBef>
                <a:spcPts val="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 Generally found in more open areas</a:t>
            </a:r>
            <a:endParaRPr/>
          </a:p>
          <a:p>
            <a:pPr indent="0" lvl="0" marL="0" marR="0" rtl="0" algn="l">
              <a:spcBef>
                <a:spcPts val="0"/>
              </a:spcBef>
              <a:spcAft>
                <a:spcPts val="0"/>
              </a:spcAft>
              <a:buClr>
                <a:srgbClr val="83FD3F"/>
              </a:buClr>
              <a:buSzPts val="2400"/>
              <a:buFont typeface="Verdana"/>
              <a:buNone/>
            </a:pPr>
            <a:r>
              <a:rPr b="1" i="0" lang="en-US" sz="2400" u="none" cap="none" strike="noStrike">
                <a:solidFill>
                  <a:srgbClr val="83FD3F"/>
                </a:solidFill>
                <a:latin typeface="Verdana"/>
                <a:ea typeface="Verdana"/>
                <a:cs typeface="Verdana"/>
                <a:sym typeface="Verdana"/>
              </a:rPr>
              <a:t>    </a:t>
            </a:r>
            <a:endParaRPr/>
          </a:p>
          <a:p>
            <a:pPr indent="0" lvl="0" marL="0" marR="0" rtl="0" algn="l">
              <a:spcBef>
                <a:spcPts val="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 Characterized by long, wide wings and                                 relatively short broad tail </a:t>
            </a:r>
            <a:endParaRPr/>
          </a:p>
          <a:p>
            <a:pPr indent="152400" lvl="0" marL="0" marR="0" rtl="0" algn="l">
              <a:spcBef>
                <a:spcPts val="0"/>
              </a:spcBef>
              <a:spcAft>
                <a:spcPts val="0"/>
              </a:spcAft>
              <a:buClr>
                <a:schemeClr val="dk1"/>
              </a:buClr>
              <a:buSzPts val="2400"/>
              <a:buFont typeface="Arial"/>
              <a:buNone/>
            </a:pPr>
            <a:r>
              <a:t/>
            </a:r>
            <a:endParaRPr b="1" i="0" sz="2400" u="none" cap="none" strike="noStrike">
              <a:solidFill>
                <a:srgbClr val="83FD3F"/>
              </a:solidFill>
              <a:latin typeface="Verdana"/>
              <a:ea typeface="Verdana"/>
              <a:cs typeface="Verdana"/>
              <a:sym typeface="Verdana"/>
            </a:endParaRPr>
          </a:p>
          <a:p>
            <a:pPr indent="0" lvl="0" marL="0" marR="0" rtl="0" algn="l">
              <a:spcBef>
                <a:spcPts val="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 Perfect form for using updrafts and thermals</a:t>
            </a:r>
            <a:endParaRPr/>
          </a:p>
          <a:p>
            <a:pPr indent="0" lvl="0" marL="0" marR="0" rtl="0" algn="l">
              <a:spcBef>
                <a:spcPts val="0"/>
              </a:spcBef>
              <a:spcAft>
                <a:spcPts val="0"/>
              </a:spcAft>
              <a:buClr>
                <a:schemeClr val="dk1"/>
              </a:buClr>
              <a:buSzPts val="2400"/>
              <a:buFont typeface="Arial"/>
              <a:buNone/>
            </a:pPr>
            <a:r>
              <a:t/>
            </a:r>
            <a:endParaRPr b="1" i="0" sz="2400" u="none" cap="none" strike="noStrike">
              <a:solidFill>
                <a:srgbClr val="83FD3F"/>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 calcmode="lin" valueType="num">
                                      <p:cBhvr additive="base">
                                        <p:cTn dur="500"/>
                                        <p:tgtEl>
                                          <p:spTgt spid="28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 calcmode="lin" valueType="num">
                                      <p:cBhvr additive="base">
                                        <p:cTn dur="500"/>
                                        <p:tgtEl>
                                          <p:spTgt spid="28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 calcmode="lin" valueType="num">
                                      <p:cBhvr additive="base">
                                        <p:cTn dur="500"/>
                                        <p:tgtEl>
                                          <p:spTgt spid="28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anim calcmode="lin" valueType="num">
                                      <p:cBhvr additive="base">
                                        <p:cTn dur="500"/>
                                        <p:tgtEl>
                                          <p:spTgt spid="28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88">
                                            <p:txEl>
                                              <p:pRg end="4" st="4"/>
                                            </p:txEl>
                                          </p:spTgt>
                                        </p:tgtEl>
                                        <p:attrNameLst>
                                          <p:attrName>style.visibility</p:attrName>
                                        </p:attrNameLst>
                                      </p:cBhvr>
                                      <p:to>
                                        <p:strVal val="visible"/>
                                      </p:to>
                                    </p:set>
                                    <p:anim calcmode="lin" valueType="num">
                                      <p:cBhvr additive="base">
                                        <p:cTn dur="500"/>
                                        <p:tgtEl>
                                          <p:spTgt spid="28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88">
                                            <p:txEl>
                                              <p:pRg end="5" st="5"/>
                                            </p:txEl>
                                          </p:spTgt>
                                        </p:tgtEl>
                                        <p:attrNameLst>
                                          <p:attrName>style.visibility</p:attrName>
                                        </p:attrNameLst>
                                      </p:cBhvr>
                                      <p:to>
                                        <p:strVal val="visible"/>
                                      </p:to>
                                    </p:set>
                                    <p:anim calcmode="lin" valueType="num">
                                      <p:cBhvr additive="base">
                                        <p:cTn dur="500"/>
                                        <p:tgtEl>
                                          <p:spTgt spid="28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88">
                                            <p:txEl>
                                              <p:pRg end="6" st="6"/>
                                            </p:txEl>
                                          </p:spTgt>
                                        </p:tgtEl>
                                        <p:attrNameLst>
                                          <p:attrName>style.visibility</p:attrName>
                                        </p:attrNameLst>
                                      </p:cBhvr>
                                      <p:to>
                                        <p:strVal val="visible"/>
                                      </p:to>
                                    </p:set>
                                    <p:anim calcmode="lin" valueType="num">
                                      <p:cBhvr additive="base">
                                        <p:cTn dur="500"/>
                                        <p:tgtEl>
                                          <p:spTgt spid="28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288">
                                            <p:txEl>
                                              <p:pRg end="7" st="7"/>
                                            </p:txEl>
                                          </p:spTgt>
                                        </p:tgtEl>
                                        <p:attrNameLst>
                                          <p:attrName>style.visibility</p:attrName>
                                        </p:attrNameLst>
                                      </p:cBhvr>
                                      <p:to>
                                        <p:strVal val="visible"/>
                                      </p:to>
                                    </p:set>
                                    <p:anim calcmode="lin" valueType="num">
                                      <p:cBhvr additive="base">
                                        <p:cTn dur="500"/>
                                        <p:tgtEl>
                                          <p:spTgt spid="28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88">
                                            <p:txEl>
                                              <p:pRg end="8" st="8"/>
                                            </p:txEl>
                                          </p:spTgt>
                                        </p:tgtEl>
                                        <p:attrNameLst>
                                          <p:attrName>style.visibility</p:attrName>
                                        </p:attrNameLst>
                                      </p:cBhvr>
                                      <p:to>
                                        <p:strVal val="visible"/>
                                      </p:to>
                                    </p:set>
                                    <p:anim calcmode="lin" valueType="num">
                                      <p:cBhvr additive="base">
                                        <p:cTn dur="500"/>
                                        <p:tgtEl>
                                          <p:spTgt spid="28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88">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5000"/>
                                        <p:tgtEl>
                                          <p:spTgt spid="286"/>
                                        </p:tgtEl>
                                      </p:cBhvr>
                                    </p:animEffect>
                                    <p:set>
                                      <p:cBhvr>
                                        <p:cTn dur="1" fill="hold">
                                          <p:stCondLst>
                                            <p:cond delay="5000"/>
                                          </p:stCondLst>
                                        </p:cTn>
                                        <p:tgtEl>
                                          <p:spTgt spid="2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descr="35880010" id="103" name="Shape 103"/>
          <p:cNvPicPr preferRelativeResize="0"/>
          <p:nvPr/>
        </p:nvPicPr>
        <p:blipFill rotWithShape="1">
          <a:blip r:embed="rId3">
            <a:alphaModFix/>
          </a:blip>
          <a:srcRect b="0" l="0" r="0" t="0"/>
          <a:stretch/>
        </p:blipFill>
        <p:spPr>
          <a:xfrm>
            <a:off x="-2971800" y="-1143000"/>
            <a:ext cx="14706600" cy="9753600"/>
          </a:xfrm>
          <a:prstGeom prst="rect">
            <a:avLst/>
          </a:prstGeom>
          <a:noFill/>
          <a:ln>
            <a:noFill/>
          </a:ln>
        </p:spPr>
      </p:pic>
      <p:pic>
        <p:nvPicPr>
          <p:cNvPr descr="HMANA_LOGO-02_color (2)" id="104" name="Shape 104"/>
          <p:cNvPicPr preferRelativeResize="0"/>
          <p:nvPr/>
        </p:nvPicPr>
        <p:blipFill rotWithShape="1">
          <a:blip r:embed="rId4">
            <a:alphaModFix/>
          </a:blip>
          <a:srcRect b="0" l="0" r="0" t="0"/>
          <a:stretch/>
        </p:blipFill>
        <p:spPr>
          <a:xfrm>
            <a:off x="3048000" y="1143000"/>
            <a:ext cx="2557463" cy="3760788"/>
          </a:xfrm>
          <a:prstGeom prst="rect">
            <a:avLst/>
          </a:prstGeom>
          <a:noFill/>
          <a:ln>
            <a:noFill/>
          </a:ln>
        </p:spPr>
      </p:pic>
      <p:sp>
        <p:nvSpPr>
          <p:cNvPr id="105" name="Shape 105"/>
          <p:cNvSpPr txBox="1"/>
          <p:nvPr/>
        </p:nvSpPr>
        <p:spPr>
          <a:xfrm>
            <a:off x="1752600" y="0"/>
            <a:ext cx="5514975" cy="1189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7200"/>
              <a:buFont typeface="Verdana"/>
              <a:buNone/>
            </a:pPr>
            <a:r>
              <a:rPr b="1" i="0" lang="en-US" sz="7200" u="none" cap="none" strike="noStrike">
                <a:solidFill>
                  <a:schemeClr val="dk1"/>
                </a:solidFill>
                <a:latin typeface="Verdana"/>
                <a:ea typeface="Verdana"/>
                <a:cs typeface="Verdana"/>
                <a:sym typeface="Verdana"/>
              </a:rPr>
              <a:t>PRESENTS</a:t>
            </a:r>
            <a:endParaRPr/>
          </a:p>
        </p:txBody>
      </p:sp>
      <p:sp>
        <p:nvSpPr>
          <p:cNvPr id="106" name="Shape 106"/>
          <p:cNvSpPr/>
          <p:nvPr/>
        </p:nvSpPr>
        <p:spPr>
          <a:xfrm>
            <a:off x="0" y="3124200"/>
            <a:ext cx="10668000" cy="1189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7200"/>
              <a:buFont typeface="Verdana"/>
              <a:buNone/>
            </a:pPr>
            <a:r>
              <a:rPr b="1" i="0" lang="en-US" sz="7200" u="none" cap="none" strike="noStrike">
                <a:solidFill>
                  <a:schemeClr val="dk1"/>
                </a:solidFill>
                <a:latin typeface="Verdana"/>
                <a:ea typeface="Verdana"/>
                <a:cs typeface="Verdana"/>
                <a:sym typeface="Verdana"/>
              </a:rPr>
              <a:t>IDENTIFICATION</a:t>
            </a:r>
            <a:endParaRPr/>
          </a:p>
        </p:txBody>
      </p:sp>
      <p:sp>
        <p:nvSpPr>
          <p:cNvPr id="107" name="Shape 107"/>
          <p:cNvSpPr txBox="1"/>
          <p:nvPr/>
        </p:nvSpPr>
        <p:spPr>
          <a:xfrm>
            <a:off x="1143000" y="4495800"/>
            <a:ext cx="6380163"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0" i="0" lang="en-US" sz="3200" u="none" cap="none" strike="noStrike">
                <a:solidFill>
                  <a:schemeClr val="dk1"/>
                </a:solidFill>
                <a:latin typeface="Verdana"/>
                <a:ea typeface="Verdana"/>
                <a:cs typeface="Verdana"/>
                <a:sym typeface="Verdana"/>
              </a:rPr>
              <a:t>of </a:t>
            </a:r>
            <a:r>
              <a:rPr b="1" i="0" lang="en-US" sz="3200" u="none" cap="none" strike="noStrike">
                <a:solidFill>
                  <a:schemeClr val="dk1"/>
                </a:solidFill>
                <a:latin typeface="Verdana"/>
                <a:ea typeface="Verdana"/>
                <a:cs typeface="Verdana"/>
                <a:sym typeface="Verdana"/>
              </a:rPr>
              <a:t>Raptors of the Northeast</a:t>
            </a:r>
            <a:endParaRPr/>
          </a:p>
        </p:txBody>
      </p:sp>
      <p:sp>
        <p:nvSpPr>
          <p:cNvPr id="108" name="Shape 108"/>
          <p:cNvSpPr/>
          <p:nvPr/>
        </p:nvSpPr>
        <p:spPr>
          <a:xfrm>
            <a:off x="6629400" y="5257800"/>
            <a:ext cx="2209800" cy="1069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Verdana"/>
              <a:buNone/>
            </a:pPr>
            <a:r>
              <a:rPr b="0" i="1" lang="en-US" sz="1600" u="none" cap="none" strike="noStrike">
                <a:solidFill>
                  <a:schemeClr val="dk1"/>
                </a:solidFill>
                <a:latin typeface="Verdana"/>
                <a:ea typeface="Verdana"/>
                <a:cs typeface="Verdana"/>
                <a:sym typeface="Verdana"/>
              </a:rPr>
              <a:t>For HMANA</a:t>
            </a:r>
            <a:endParaRPr/>
          </a:p>
          <a:p>
            <a:pPr indent="0" lvl="0" marL="0" marR="0" rtl="0" algn="l">
              <a:spcBef>
                <a:spcPts val="0"/>
              </a:spcBef>
              <a:spcAft>
                <a:spcPts val="0"/>
              </a:spcAft>
              <a:buClr>
                <a:schemeClr val="dk1"/>
              </a:buClr>
              <a:buSzPts val="1200"/>
              <a:buFont typeface="Verdana"/>
              <a:buNone/>
            </a:pPr>
            <a:r>
              <a:rPr b="0" i="0" lang="en-US" sz="1200" u="none" cap="none" strike="noStrike">
                <a:solidFill>
                  <a:schemeClr val="dk1"/>
                </a:solidFill>
                <a:latin typeface="Verdana"/>
                <a:ea typeface="Verdana"/>
                <a:cs typeface="Verdana"/>
                <a:sym typeface="Verdana"/>
              </a:rPr>
              <a:t>©</a:t>
            </a:r>
            <a:r>
              <a:rPr b="0" i="1" lang="en-US" sz="1600" u="none" cap="none" strike="noStrike">
                <a:solidFill>
                  <a:schemeClr val="dk1"/>
                </a:solidFill>
                <a:latin typeface="Verdana"/>
                <a:ea typeface="Verdana"/>
                <a:cs typeface="Verdana"/>
                <a:sym typeface="Verdana"/>
              </a:rPr>
              <a:t>Susan Fogleman, producer</a:t>
            </a:r>
            <a:endParaRPr/>
          </a:p>
          <a:p>
            <a:pPr indent="0" lvl="0" marL="0" marR="0" rtl="0" algn="l">
              <a:spcBef>
                <a:spcPts val="0"/>
              </a:spcBef>
              <a:spcAft>
                <a:spcPts val="0"/>
              </a:spcAft>
              <a:buClr>
                <a:schemeClr val="dk1"/>
              </a:buClr>
              <a:buSzPts val="1600"/>
              <a:buFont typeface="Verdana"/>
              <a:buNone/>
            </a:pPr>
            <a:r>
              <a:rPr b="0" i="1" lang="en-US" sz="1600" u="none" cap="none" strike="noStrike">
                <a:solidFill>
                  <a:schemeClr val="dk1"/>
                </a:solidFill>
                <a:latin typeface="Verdana"/>
                <a:ea typeface="Verdana"/>
                <a:cs typeface="Verdana"/>
                <a:sym typeface="Verdana"/>
              </a:rPr>
              <a:t>Copyright 2008</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ppt_w</p:attrName>
                                        </p:attrNameLst>
                                      </p:cBhvr>
                                      <p:tavLst>
                                        <p:tav fmla="" tm="0">
                                          <p:val>
                                            <p:strVal val="0"/>
                                          </p:val>
                                        </p:tav>
                                        <p:tav fmla="" tm="100000">
                                          <p:val>
                                            <p:strVal val="#ppt_w"/>
                                          </p:val>
                                        </p:tav>
                                      </p:tavLst>
                                    </p:anim>
                                    <p:anim calcmode="lin" valueType="num">
                                      <p:cBhvr additive="base">
                                        <p:cTn dur="500"/>
                                        <p:tgtEl>
                                          <p:spTgt spid="10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ppt_w</p:attrName>
                                        </p:attrNameLst>
                                      </p:cBhvr>
                                      <p:tavLst>
                                        <p:tav fmla="" tm="0">
                                          <p:val>
                                            <p:strVal val="0"/>
                                          </p:val>
                                        </p:tav>
                                        <p:tav fmla="" tm="100000">
                                          <p:val>
                                            <p:strVal val="#ppt_w"/>
                                          </p:val>
                                        </p:tav>
                                      </p:tavLst>
                                    </p:anim>
                                    <p:anim calcmode="lin" valueType="num">
                                      <p:cBhvr additive="base">
                                        <p:cTn dur="500"/>
                                        <p:tgtEl>
                                          <p:spTgt spid="105"/>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104"/>
                                        </p:tgtEl>
                                      </p:cBhvr>
                                    </p:animEffect>
                                    <p:set>
                                      <p:cBhvr>
                                        <p:cTn dur="1" fill="hold">
                                          <p:stCondLst>
                                            <p:cond delay="500"/>
                                          </p:stCondLst>
                                        </p:cTn>
                                        <p:tgtEl>
                                          <p:spTgt spid="104"/>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ppt_w</p:attrName>
                                        </p:attrNameLst>
                                      </p:cBhvr>
                                      <p:tavLst>
                                        <p:tav fmla="" tm="0">
                                          <p:val>
                                            <p:strVal val="0"/>
                                          </p:val>
                                        </p:tav>
                                        <p:tav fmla="" tm="100000">
                                          <p:val>
                                            <p:strVal val="#ppt_w"/>
                                          </p:val>
                                        </p:tav>
                                      </p:tavLst>
                                    </p:anim>
                                    <p:anim calcmode="lin" valueType="num">
                                      <p:cBhvr additive="base">
                                        <p:cTn dur="500"/>
                                        <p:tgtEl>
                                          <p:spTgt spid="10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xit" presetID="10" presetSubtype="0">
                                  <p:stCondLst>
                                    <p:cond delay="500"/>
                                  </p:stCondLst>
                                  <p:childTnLst>
                                    <p:animEffect filter="fade" transition="out">
                                      <p:cBhvr>
                                        <p:cTn dur="500"/>
                                        <p:tgtEl>
                                          <p:spTgt spid="105"/>
                                        </p:tgtEl>
                                      </p:cBhvr>
                                    </p:animEffect>
                                    <p:set>
                                      <p:cBhvr>
                                        <p:cTn dur="1" fill="hold">
                                          <p:stCondLst>
                                            <p:cond delay="500"/>
                                          </p:stCondLst>
                                        </p:cTn>
                                        <p:tgtEl>
                                          <p:spTgt spid="10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pic>
        <p:nvPicPr>
          <p:cNvPr descr="buteosilhouette" id="294" name="Shape 294"/>
          <p:cNvPicPr preferRelativeResize="0"/>
          <p:nvPr/>
        </p:nvPicPr>
        <p:blipFill rotWithShape="1">
          <a:blip r:embed="rId3">
            <a:alphaModFix/>
          </a:blip>
          <a:srcRect b="0" l="0" r="0" t="0"/>
          <a:stretch/>
        </p:blipFill>
        <p:spPr>
          <a:xfrm rot="1659566">
            <a:off x="2133600" y="457200"/>
            <a:ext cx="3424238" cy="6096000"/>
          </a:xfrm>
          <a:prstGeom prst="rect">
            <a:avLst/>
          </a:prstGeom>
          <a:solidFill>
            <a:srgbClr val="5454F0"/>
          </a:solidFill>
          <a:ln>
            <a:noFill/>
          </a:ln>
        </p:spPr>
      </p:pic>
      <p:pic>
        <p:nvPicPr>
          <p:cNvPr id="295" name="Shape 295"/>
          <p:cNvPicPr preferRelativeResize="0"/>
          <p:nvPr/>
        </p:nvPicPr>
        <p:blipFill rotWithShape="1">
          <a:blip r:embed="rId4">
            <a:alphaModFix/>
          </a:blip>
          <a:srcRect b="0" l="0" r="0" t="0"/>
          <a:stretch/>
        </p:blipFill>
        <p:spPr>
          <a:xfrm>
            <a:off x="1828800" y="609600"/>
            <a:ext cx="4143375" cy="6057900"/>
          </a:xfrm>
          <a:prstGeom prst="rect">
            <a:avLst/>
          </a:prstGeom>
          <a:noFill/>
          <a:ln>
            <a:noFill/>
          </a:ln>
        </p:spPr>
      </p:pic>
      <p:pic>
        <p:nvPicPr>
          <p:cNvPr descr="buteosilhouette" id="296" name="Shape 296"/>
          <p:cNvPicPr preferRelativeResize="0"/>
          <p:nvPr/>
        </p:nvPicPr>
        <p:blipFill rotWithShape="1">
          <a:blip r:embed="rId5">
            <a:alphaModFix/>
          </a:blip>
          <a:srcRect b="0" l="0" r="0" t="0"/>
          <a:stretch/>
        </p:blipFill>
        <p:spPr>
          <a:xfrm rot="-2667735">
            <a:off x="9429750" y="2098675"/>
            <a:ext cx="1452563" cy="815975"/>
          </a:xfrm>
          <a:prstGeom prst="rect">
            <a:avLst/>
          </a:prstGeom>
          <a:solidFill>
            <a:srgbClr val="5454F0"/>
          </a:solidFill>
          <a:ln>
            <a:noFill/>
          </a:ln>
        </p:spPr>
      </p:pic>
      <p:pic>
        <p:nvPicPr>
          <p:cNvPr descr="bestbuteosilhouette" id="297" name="Shape 297"/>
          <p:cNvPicPr preferRelativeResize="0"/>
          <p:nvPr/>
        </p:nvPicPr>
        <p:blipFill rotWithShape="1">
          <a:blip r:embed="rId6">
            <a:alphaModFix/>
          </a:blip>
          <a:srcRect b="0" l="0" r="0" t="0"/>
          <a:stretch/>
        </p:blipFill>
        <p:spPr>
          <a:xfrm rot="1637975">
            <a:off x="2057400" y="609600"/>
            <a:ext cx="3397250" cy="6072188"/>
          </a:xfrm>
          <a:prstGeom prst="rect">
            <a:avLst/>
          </a:prstGeom>
          <a:noFill/>
          <a:ln>
            <a:noFill/>
          </a:ln>
        </p:spPr>
      </p:pic>
      <p:sp>
        <p:nvSpPr>
          <p:cNvPr id="298" name="Shape 298"/>
          <p:cNvSpPr txBox="1"/>
          <p:nvPr/>
        </p:nvSpPr>
        <p:spPr>
          <a:xfrm>
            <a:off x="130175" y="304800"/>
            <a:ext cx="9013825"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FF33"/>
              </a:buClr>
              <a:buSzPts val="5400"/>
              <a:buFont typeface="Verdana"/>
              <a:buNone/>
            </a:pPr>
            <a:r>
              <a:rPr b="0" i="0" lang="en-US" sz="5400" u="none" cap="none" strike="noStrike">
                <a:solidFill>
                  <a:srgbClr val="99FF33"/>
                </a:solidFill>
                <a:latin typeface="Verdana"/>
                <a:ea typeface="Verdana"/>
                <a:cs typeface="Verdana"/>
                <a:sym typeface="Verdana"/>
              </a:rPr>
              <a:t>The quintessential Buteo:</a:t>
            </a:r>
            <a:endParaRPr/>
          </a:p>
        </p:txBody>
      </p:sp>
      <p:sp>
        <p:nvSpPr>
          <p:cNvPr id="299" name="Shape 299"/>
          <p:cNvSpPr txBox="1"/>
          <p:nvPr/>
        </p:nvSpPr>
        <p:spPr>
          <a:xfrm>
            <a:off x="6477000" y="4114800"/>
            <a:ext cx="16764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3600"/>
              <a:buFont typeface="Verdana"/>
              <a:buNone/>
            </a:pPr>
            <a:r>
              <a:rPr b="1" i="0" lang="en-US" sz="3600" u="none" cap="none" strike="noStrike">
                <a:solidFill>
                  <a:srgbClr val="FFCC00"/>
                </a:solidFill>
                <a:latin typeface="Verdana"/>
                <a:ea typeface="Verdana"/>
                <a:cs typeface="Verdana"/>
                <a:sym typeface="Verdana"/>
              </a:rPr>
              <a:t>Red-tailed Hawk</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2000"/>
                                        <p:tgtEl>
                                          <p:spTgt spid="298">
                                            <p:txEl>
                                              <p:pRg end="0" st="0"/>
                                            </p:txEl>
                                          </p:spTgt>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3000"/>
                                        <p:tgtEl>
                                          <p:spTgt spid="294"/>
                                        </p:tgtEl>
                                      </p:cBhvr>
                                    </p:animEffect>
                                    <p:set>
                                      <p:cBhvr>
                                        <p:cTn dur="1" fill="hold">
                                          <p:stCondLst>
                                            <p:cond delay="3000"/>
                                          </p:stCondLst>
                                        </p:cTn>
                                        <p:tgtEl>
                                          <p:spTgt spid="294"/>
                                        </p:tgtEl>
                                        <p:attrNameLst>
                                          <p:attrName>style.visibility</p:attrName>
                                        </p:attrNameLst>
                                      </p:cBhvr>
                                      <p:to>
                                        <p:strVal val="hidden"/>
                                      </p:to>
                                    </p:set>
                                  </p:childTnLst>
                                </p:cTn>
                              </p:par>
                            </p:childTnLst>
                          </p:cTn>
                        </p:par>
                        <p:par>
                          <p:cTn fill="hold">
                            <p:stCondLst>
                              <p:cond delay="7000"/>
                            </p:stCondLst>
                            <p:childTnLst>
                              <p:par>
                                <p:cTn fill="hold" nodeType="afterEffect" presetClass="entr" presetID="10" presetSubtype="0">
                                  <p:stCondLst>
                                    <p:cond delay="100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par>
                          <p:cTn fill="hold">
                            <p:stCondLst>
                              <p:cond delay="9000"/>
                            </p:stCondLst>
                            <p:childTnLst>
                              <p:par>
                                <p:cTn fill="hold" nodeType="afterEffect" presetClass="entr" presetID="23" presetSubtype="16">
                                  <p:stCondLst>
                                    <p:cond delay="50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0"/>
                                        <p:tgtEl>
                                          <p:spTgt spid="297"/>
                                        </p:tgtEl>
                                        <p:attrNameLst>
                                          <p:attrName>ppt_w</p:attrName>
                                        </p:attrNameLst>
                                      </p:cBhvr>
                                      <p:tavLst>
                                        <p:tav fmla="" tm="0">
                                          <p:val>
                                            <p:strVal val="0"/>
                                          </p:val>
                                        </p:tav>
                                        <p:tav fmla="" tm="100000">
                                          <p:val>
                                            <p:strVal val="#ppt_w"/>
                                          </p:val>
                                        </p:tav>
                                      </p:tavLst>
                                    </p:anim>
                                    <p:anim calcmode="lin" valueType="num">
                                      <p:cBhvr additive="base">
                                        <p:cTn dur="5000"/>
                                        <p:tgtEl>
                                          <p:spTgt spid="2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Shape 305"/>
          <p:cNvPicPr preferRelativeResize="0"/>
          <p:nvPr/>
        </p:nvPicPr>
        <p:blipFill rotWithShape="1">
          <a:blip r:embed="rId3">
            <a:alphaModFix/>
          </a:blip>
          <a:srcRect b="0" l="0" r="0" t="0"/>
          <a:stretch/>
        </p:blipFill>
        <p:spPr>
          <a:xfrm>
            <a:off x="304800" y="0"/>
            <a:ext cx="8316913" cy="6526213"/>
          </a:xfrm>
          <a:prstGeom prst="rect">
            <a:avLst/>
          </a:prstGeom>
          <a:noFill/>
          <a:ln>
            <a:noFill/>
          </a:ln>
        </p:spPr>
      </p:pic>
      <p:cxnSp>
        <p:nvCxnSpPr>
          <p:cNvPr id="306" name="Shape 306"/>
          <p:cNvCxnSpPr/>
          <p:nvPr/>
        </p:nvCxnSpPr>
        <p:spPr>
          <a:xfrm rot="10800000">
            <a:off x="2743200" y="3581400"/>
            <a:ext cx="1905000" cy="2286000"/>
          </a:xfrm>
          <a:prstGeom prst="straightConnector1">
            <a:avLst/>
          </a:prstGeom>
          <a:noFill/>
          <a:ln cap="flat" cmpd="sng" w="38100">
            <a:solidFill>
              <a:srgbClr val="FFCC00"/>
            </a:solidFill>
            <a:prstDash val="solid"/>
            <a:round/>
            <a:headEnd len="med" w="med" type="none"/>
            <a:tailEnd len="med" w="med" type="triangle"/>
          </a:ln>
        </p:spPr>
      </p:cxnSp>
      <p:cxnSp>
        <p:nvCxnSpPr>
          <p:cNvPr id="307" name="Shape 307"/>
          <p:cNvCxnSpPr/>
          <p:nvPr/>
        </p:nvCxnSpPr>
        <p:spPr>
          <a:xfrm>
            <a:off x="914400" y="1905000"/>
            <a:ext cx="533400" cy="3048000"/>
          </a:xfrm>
          <a:prstGeom prst="straightConnector1">
            <a:avLst/>
          </a:prstGeom>
          <a:noFill/>
          <a:ln cap="flat" cmpd="sng" w="38100">
            <a:solidFill>
              <a:srgbClr val="FFCC00"/>
            </a:solidFill>
            <a:prstDash val="solid"/>
            <a:round/>
            <a:headEnd len="med" w="med" type="none"/>
            <a:tailEnd len="med" w="med" type="triangle"/>
          </a:ln>
        </p:spPr>
      </p:cxnSp>
      <p:cxnSp>
        <p:nvCxnSpPr>
          <p:cNvPr id="308" name="Shape 308"/>
          <p:cNvCxnSpPr/>
          <p:nvPr/>
        </p:nvCxnSpPr>
        <p:spPr>
          <a:xfrm rot="6307668">
            <a:off x="6476206" y="-76993"/>
            <a:ext cx="1241425" cy="2005012"/>
          </a:xfrm>
          <a:prstGeom prst="straightConnector1">
            <a:avLst/>
          </a:prstGeom>
          <a:noFill/>
          <a:ln cap="flat" cmpd="sng" w="38100">
            <a:solidFill>
              <a:srgbClr val="FFCC00"/>
            </a:solidFill>
            <a:prstDash val="solid"/>
            <a:round/>
            <a:headEnd len="med" w="med" type="none"/>
            <a:tailEnd len="med" w="med" type="triangle"/>
          </a:ln>
        </p:spPr>
      </p:cxnSp>
      <p:sp>
        <p:nvSpPr>
          <p:cNvPr id="309" name="Shape 309"/>
          <p:cNvSpPr txBox="1"/>
          <p:nvPr/>
        </p:nvSpPr>
        <p:spPr>
          <a:xfrm>
            <a:off x="838200" y="293688"/>
            <a:ext cx="5375275"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400"/>
              <a:buFont typeface="Verdana"/>
              <a:buNone/>
            </a:pPr>
            <a:r>
              <a:rPr b="1" i="0" lang="en-US" sz="4400" u="none" cap="none" strike="noStrike">
                <a:solidFill>
                  <a:srgbClr val="FFCC00"/>
                </a:solidFill>
                <a:latin typeface="Verdana"/>
                <a:ea typeface="Verdana"/>
                <a:cs typeface="Verdana"/>
                <a:sym typeface="Verdana"/>
              </a:rPr>
              <a:t>Red-tailed Hawk</a:t>
            </a:r>
            <a:endParaRPr/>
          </a:p>
        </p:txBody>
      </p:sp>
      <p:sp>
        <p:nvSpPr>
          <p:cNvPr id="310" name="Shape 310"/>
          <p:cNvSpPr txBox="1"/>
          <p:nvPr/>
        </p:nvSpPr>
        <p:spPr>
          <a:xfrm>
            <a:off x="365125" y="1463675"/>
            <a:ext cx="4197350"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“Squarish” wing tips</a:t>
            </a:r>
            <a:endParaRPr/>
          </a:p>
        </p:txBody>
      </p:sp>
      <p:sp>
        <p:nvSpPr>
          <p:cNvPr id="311" name="Shape 311"/>
          <p:cNvSpPr txBox="1"/>
          <p:nvPr/>
        </p:nvSpPr>
        <p:spPr>
          <a:xfrm>
            <a:off x="2727325" y="5502275"/>
            <a:ext cx="3679825"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Dark patagial area</a:t>
            </a:r>
            <a:endParaRPr/>
          </a:p>
        </p:txBody>
      </p:sp>
      <p:sp>
        <p:nvSpPr>
          <p:cNvPr id="312" name="Shape 312"/>
          <p:cNvSpPr txBox="1"/>
          <p:nvPr/>
        </p:nvSpPr>
        <p:spPr>
          <a:xfrm>
            <a:off x="6248400" y="304800"/>
            <a:ext cx="2081213"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“Comma”</a:t>
            </a:r>
            <a:endParaRPr/>
          </a:p>
        </p:txBody>
      </p:sp>
      <p:cxnSp>
        <p:nvCxnSpPr>
          <p:cNvPr id="313" name="Shape 313"/>
          <p:cNvCxnSpPr/>
          <p:nvPr/>
        </p:nvCxnSpPr>
        <p:spPr>
          <a:xfrm flipH="1" rot="1020586">
            <a:off x="6026150" y="4765675"/>
            <a:ext cx="2279650" cy="219075"/>
          </a:xfrm>
          <a:prstGeom prst="straightConnector1">
            <a:avLst/>
          </a:prstGeom>
          <a:noFill/>
          <a:ln cap="flat" cmpd="sng" w="38100">
            <a:solidFill>
              <a:srgbClr val="FFCC00"/>
            </a:solidFill>
            <a:prstDash val="solid"/>
            <a:round/>
            <a:headEnd len="med" w="med" type="none"/>
            <a:tailEnd len="med" w="med" type="triangle"/>
          </a:ln>
        </p:spPr>
      </p:cxnSp>
      <p:sp>
        <p:nvSpPr>
          <p:cNvPr id="314" name="Shape 314"/>
          <p:cNvSpPr txBox="1"/>
          <p:nvPr/>
        </p:nvSpPr>
        <p:spPr>
          <a:xfrm>
            <a:off x="5867400" y="2895600"/>
            <a:ext cx="2641600"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“Belly band”</a:t>
            </a:r>
            <a:endParaRPr/>
          </a:p>
        </p:txBody>
      </p:sp>
      <p:sp>
        <p:nvSpPr>
          <p:cNvPr id="315" name="Shape 315"/>
          <p:cNvSpPr txBox="1"/>
          <p:nvPr/>
        </p:nvSpPr>
        <p:spPr>
          <a:xfrm>
            <a:off x="6411913" y="4114800"/>
            <a:ext cx="2732087" cy="1890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Adults have</a:t>
            </a:r>
            <a:endParaRPr/>
          </a:p>
          <a:p>
            <a:pPr indent="0" lvl="0" marL="0" marR="0" rtl="0" algn="ctr">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brick red tail;</a:t>
            </a:r>
            <a:endParaRPr/>
          </a:p>
          <a:p>
            <a:pPr indent="0" lvl="0" marL="0" marR="0" rtl="0" algn="ctr">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      juveniles’ tails</a:t>
            </a:r>
            <a:endParaRPr/>
          </a:p>
          <a:p>
            <a:pPr indent="0" lvl="0" marL="0" marR="0" rtl="0" algn="ctr">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   are faintly barred</a:t>
            </a:r>
            <a:endParaRPr/>
          </a:p>
          <a:p>
            <a:pPr indent="0" lvl="0" marL="0" marR="0" rtl="0" algn="ctr">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and brown</a:t>
            </a:r>
            <a:endParaRPr/>
          </a:p>
        </p:txBody>
      </p:sp>
      <p:cxnSp>
        <p:nvCxnSpPr>
          <p:cNvPr id="316" name="Shape 316"/>
          <p:cNvCxnSpPr/>
          <p:nvPr/>
        </p:nvCxnSpPr>
        <p:spPr>
          <a:xfrm flipH="1" rot="563036">
            <a:off x="4800600" y="3200400"/>
            <a:ext cx="2743200" cy="457200"/>
          </a:xfrm>
          <a:prstGeom prst="straightConnector1">
            <a:avLst/>
          </a:prstGeom>
          <a:noFill/>
          <a:ln cap="flat" cmpd="sng" w="38100">
            <a:solidFill>
              <a:srgbClr val="FFCC00"/>
            </a:solidFill>
            <a:prstDash val="solid"/>
            <a:round/>
            <a:headEnd len="med" w="med" type="none"/>
            <a:tailEnd len="med" w="med" type="triangl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30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2000"/>
                                        <p:tgtEl>
                                          <p:spTgt spid="310">
                                            <p:txEl>
                                              <p:pRg end="0" st="0"/>
                                            </p:txEl>
                                          </p:spTgt>
                                        </p:tgtEl>
                                      </p:cBhvr>
                                    </p:animEffect>
                                  </p:childTnLst>
                                </p:cTn>
                              </p:par>
                            </p:childTnLst>
                          </p:cTn>
                        </p:par>
                        <p:par>
                          <p:cTn fill="hold">
                            <p:stCondLst>
                              <p:cond delay="2001"/>
                            </p:stCondLst>
                            <p:childTnLst>
                              <p:par>
                                <p:cTn fill="hold" nodeType="afterEffect" presetClass="entr" presetID="10" presetSubtype="0">
                                  <p:stCondLst>
                                    <p:cond delay="500"/>
                                  </p:stCondLst>
                                  <p:childTnLst>
                                    <p:set>
                                      <p:cBhvr>
                                        <p:cTn dur="1" fill="hold">
                                          <p:stCondLst>
                                            <p:cond delay="0"/>
                                          </p:stCondLst>
                                        </p:cTn>
                                        <p:tgtEl>
                                          <p:spTgt spid="307"/>
                                        </p:tgtEl>
                                        <p:attrNameLst>
                                          <p:attrName>style.visibility</p:attrName>
                                        </p:attrNameLst>
                                      </p:cBhvr>
                                      <p:to>
                                        <p:strVal val="visible"/>
                                      </p:to>
                                    </p:set>
                                    <p:animEffect filter="fade" transition="in">
                                      <p:cBhvr>
                                        <p:cTn dur="2000"/>
                                        <p:tgtEl>
                                          <p:spTgt spid="307"/>
                                        </p:tgtEl>
                                      </p:cBhvr>
                                    </p:animEffect>
                                  </p:childTnLst>
                                </p:cTn>
                              </p:par>
                            </p:childTnLst>
                          </p:cTn>
                        </p:par>
                        <p:par>
                          <p:cTn fill="hold">
                            <p:stCondLst>
                              <p:cond delay="4001"/>
                            </p:stCondLst>
                            <p:childTnLst>
                              <p:par>
                                <p:cTn fill="hold" nodeType="afterEffect" presetClass="entr" presetID="10" presetSubtype="0">
                                  <p:stCondLst>
                                    <p:cond delay="500"/>
                                  </p:stCondLst>
                                  <p:childTnLst>
                                    <p:set>
                                      <p:cBhvr>
                                        <p:cTn dur="1" fill="hold">
                                          <p:stCondLst>
                                            <p:cond delay="0"/>
                                          </p:stCondLst>
                                        </p:cTn>
                                        <p:tgtEl>
                                          <p:spTgt spid="311"/>
                                        </p:tgtEl>
                                        <p:attrNameLst>
                                          <p:attrName>style.visibility</p:attrName>
                                        </p:attrNameLst>
                                      </p:cBhvr>
                                      <p:to>
                                        <p:strVal val="visible"/>
                                      </p:to>
                                    </p:set>
                                    <p:animEffect filter="fade" transition="in">
                                      <p:cBhvr>
                                        <p:cTn dur="2000"/>
                                        <p:tgtEl>
                                          <p:spTgt spid="311"/>
                                        </p:tgtEl>
                                      </p:cBhvr>
                                    </p:animEffect>
                                  </p:childTnLst>
                                </p:cTn>
                              </p:par>
                            </p:childTnLst>
                          </p:cTn>
                        </p:par>
                        <p:par>
                          <p:cTn fill="hold">
                            <p:stCondLst>
                              <p:cond delay="6001"/>
                            </p:stCondLst>
                            <p:childTnLst>
                              <p:par>
                                <p:cTn fill="hold" nodeType="afterEffect" presetClass="entr" presetID="10" presetSubtype="0">
                                  <p:stCondLst>
                                    <p:cond delay="500"/>
                                  </p:stCondLst>
                                  <p:childTnLst>
                                    <p:set>
                                      <p:cBhvr>
                                        <p:cTn dur="1" fill="hold">
                                          <p:stCondLst>
                                            <p:cond delay="0"/>
                                          </p:stCondLst>
                                        </p:cTn>
                                        <p:tgtEl>
                                          <p:spTgt spid="306"/>
                                        </p:tgtEl>
                                        <p:attrNameLst>
                                          <p:attrName>style.visibility</p:attrName>
                                        </p:attrNameLst>
                                      </p:cBhvr>
                                      <p:to>
                                        <p:strVal val="visible"/>
                                      </p:to>
                                    </p:set>
                                    <p:animEffect filter="fade" transition="in">
                                      <p:cBhvr>
                                        <p:cTn dur="2000"/>
                                        <p:tgtEl>
                                          <p:spTgt spid="306"/>
                                        </p:tgtEl>
                                      </p:cBhvr>
                                    </p:animEffect>
                                  </p:childTnLst>
                                </p:cTn>
                              </p:par>
                            </p:childTnLst>
                          </p:cTn>
                        </p:par>
                        <p:par>
                          <p:cTn fill="hold">
                            <p:stCondLst>
                              <p:cond delay="8001"/>
                            </p:stCondLst>
                            <p:childTnLst>
                              <p:par>
                                <p:cTn fill="hold" nodeType="afterEffect" presetClass="entr" presetID="10" presetSubtype="0">
                                  <p:stCondLst>
                                    <p:cond delay="500"/>
                                  </p:stCondLst>
                                  <p:childTnLst>
                                    <p:set>
                                      <p:cBhvr>
                                        <p:cTn dur="1" fill="hold">
                                          <p:stCondLst>
                                            <p:cond delay="0"/>
                                          </p:stCondLst>
                                        </p:cTn>
                                        <p:tgtEl>
                                          <p:spTgt spid="315"/>
                                        </p:tgtEl>
                                        <p:attrNameLst>
                                          <p:attrName>style.visibility</p:attrName>
                                        </p:attrNameLst>
                                      </p:cBhvr>
                                      <p:to>
                                        <p:strVal val="visible"/>
                                      </p:to>
                                    </p:set>
                                    <p:animEffect filter="fade" transition="in">
                                      <p:cBhvr>
                                        <p:cTn dur="2000"/>
                                        <p:tgtEl>
                                          <p:spTgt spid="315"/>
                                        </p:tgtEl>
                                      </p:cBhvr>
                                    </p:animEffect>
                                  </p:childTnLst>
                                </p:cTn>
                              </p:par>
                            </p:childTnLst>
                          </p:cTn>
                        </p:par>
                        <p:par>
                          <p:cTn fill="hold">
                            <p:stCondLst>
                              <p:cond delay="10001"/>
                            </p:stCondLst>
                            <p:childTnLst>
                              <p:par>
                                <p:cTn fill="hold" nodeType="afterEffect" presetClass="entr" presetID="10" presetSubtype="0">
                                  <p:stCondLst>
                                    <p:cond delay="500"/>
                                  </p:stCondLst>
                                  <p:childTnLst>
                                    <p:set>
                                      <p:cBhvr>
                                        <p:cTn dur="1" fill="hold">
                                          <p:stCondLst>
                                            <p:cond delay="0"/>
                                          </p:stCondLst>
                                        </p:cTn>
                                        <p:tgtEl>
                                          <p:spTgt spid="313"/>
                                        </p:tgtEl>
                                        <p:attrNameLst>
                                          <p:attrName>style.visibility</p:attrName>
                                        </p:attrNameLst>
                                      </p:cBhvr>
                                      <p:to>
                                        <p:strVal val="visible"/>
                                      </p:to>
                                    </p:set>
                                    <p:animEffect filter="fade" transition="in">
                                      <p:cBhvr>
                                        <p:cTn dur="2000"/>
                                        <p:tgtEl>
                                          <p:spTgt spid="313"/>
                                        </p:tgtEl>
                                      </p:cBhvr>
                                    </p:animEffect>
                                  </p:childTnLst>
                                </p:cTn>
                              </p:par>
                            </p:childTnLst>
                          </p:cTn>
                        </p:par>
                        <p:par>
                          <p:cTn fill="hold">
                            <p:stCondLst>
                              <p:cond delay="12001"/>
                            </p:stCondLst>
                            <p:childTnLst>
                              <p:par>
                                <p:cTn fill="hold" nodeType="afterEffect" presetClass="entr" presetID="10" presetSubtype="0">
                                  <p:stCondLst>
                                    <p:cond delay="500"/>
                                  </p:stCondLst>
                                  <p:childTnLst>
                                    <p:set>
                                      <p:cBhvr>
                                        <p:cTn dur="1" fill="hold">
                                          <p:stCondLst>
                                            <p:cond delay="0"/>
                                          </p:stCondLst>
                                        </p:cTn>
                                        <p:tgtEl>
                                          <p:spTgt spid="312"/>
                                        </p:tgtEl>
                                        <p:attrNameLst>
                                          <p:attrName>style.visibility</p:attrName>
                                        </p:attrNameLst>
                                      </p:cBhvr>
                                      <p:to>
                                        <p:strVal val="visible"/>
                                      </p:to>
                                    </p:set>
                                    <p:animEffect filter="fade" transition="in">
                                      <p:cBhvr>
                                        <p:cTn dur="2000"/>
                                        <p:tgtEl>
                                          <p:spTgt spid="312"/>
                                        </p:tgtEl>
                                      </p:cBhvr>
                                    </p:animEffect>
                                  </p:childTnLst>
                                </p:cTn>
                              </p:par>
                            </p:childTnLst>
                          </p:cTn>
                        </p:par>
                        <p:par>
                          <p:cTn fill="hold">
                            <p:stCondLst>
                              <p:cond delay="14001"/>
                            </p:stCondLst>
                            <p:childTnLst>
                              <p:par>
                                <p:cTn fill="hold" nodeType="afterEffect" presetClass="entr" presetID="10" presetSubtype="0">
                                  <p:stCondLst>
                                    <p:cond delay="500"/>
                                  </p:stCondLst>
                                  <p:childTnLst>
                                    <p:set>
                                      <p:cBhvr>
                                        <p:cTn dur="1" fill="hold">
                                          <p:stCondLst>
                                            <p:cond delay="0"/>
                                          </p:stCondLst>
                                        </p:cTn>
                                        <p:tgtEl>
                                          <p:spTgt spid="308"/>
                                        </p:tgtEl>
                                        <p:attrNameLst>
                                          <p:attrName>style.visibility</p:attrName>
                                        </p:attrNameLst>
                                      </p:cBhvr>
                                      <p:to>
                                        <p:strVal val="visible"/>
                                      </p:to>
                                    </p:set>
                                    <p:animEffect filter="fade" transition="in">
                                      <p:cBhvr>
                                        <p:cTn dur="2000"/>
                                        <p:tgtEl>
                                          <p:spTgt spid="308"/>
                                        </p:tgtEl>
                                      </p:cBhvr>
                                    </p:animEffect>
                                  </p:childTnLst>
                                </p:cTn>
                              </p:par>
                            </p:childTnLst>
                          </p:cTn>
                        </p:par>
                        <p:par>
                          <p:cTn fill="hold">
                            <p:stCondLst>
                              <p:cond delay="16001"/>
                            </p:stCondLst>
                            <p:childTnLst>
                              <p:par>
                                <p:cTn fill="hold" nodeType="afterEffect" presetClass="entr" presetID="10" presetSubtype="0">
                                  <p:stCondLst>
                                    <p:cond delay="500"/>
                                  </p:stCondLst>
                                  <p:childTnLst>
                                    <p:set>
                                      <p:cBhvr>
                                        <p:cTn dur="1" fill="hold">
                                          <p:stCondLst>
                                            <p:cond delay="0"/>
                                          </p:stCondLst>
                                        </p:cTn>
                                        <p:tgtEl>
                                          <p:spTgt spid="314"/>
                                        </p:tgtEl>
                                        <p:attrNameLst>
                                          <p:attrName>style.visibility</p:attrName>
                                        </p:attrNameLst>
                                      </p:cBhvr>
                                      <p:to>
                                        <p:strVal val="visible"/>
                                      </p:to>
                                    </p:set>
                                    <p:animEffect filter="fade" transition="in">
                                      <p:cBhvr>
                                        <p:cTn dur="2000"/>
                                        <p:tgtEl>
                                          <p:spTgt spid="314"/>
                                        </p:tgtEl>
                                      </p:cBhvr>
                                    </p:animEffect>
                                  </p:childTnLst>
                                </p:cTn>
                              </p:par>
                            </p:childTnLst>
                          </p:cTn>
                        </p:par>
                        <p:par>
                          <p:cTn fill="hold">
                            <p:stCondLst>
                              <p:cond delay="18001"/>
                            </p:stCondLst>
                            <p:childTnLst>
                              <p:par>
                                <p:cTn fill="hold" nodeType="afterEffect" presetClass="entr" presetID="10" presetSubtype="0">
                                  <p:stCondLst>
                                    <p:cond delay="500"/>
                                  </p:stCondLst>
                                  <p:childTnLst>
                                    <p:set>
                                      <p:cBhvr>
                                        <p:cTn dur="1" fill="hold">
                                          <p:stCondLst>
                                            <p:cond delay="0"/>
                                          </p:stCondLst>
                                        </p:cTn>
                                        <p:tgtEl>
                                          <p:spTgt spid="316"/>
                                        </p:tgtEl>
                                        <p:attrNameLst>
                                          <p:attrName>style.visibility</p:attrName>
                                        </p:attrNameLst>
                                      </p:cBhvr>
                                      <p:to>
                                        <p:strVal val="visible"/>
                                      </p:to>
                                    </p:set>
                                    <p:animEffect filter="fade" transition="in">
                                      <p:cBhvr>
                                        <p:cTn dur="2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nvSpPr>
        <p:spPr>
          <a:xfrm>
            <a:off x="120650" y="914400"/>
            <a:ext cx="9023350" cy="30194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800"/>
              <a:buFont typeface="Verdana"/>
              <a:buNone/>
            </a:pPr>
            <a:r>
              <a:rPr b="1" i="0" lang="en-US" sz="4800" u="none" cap="none" strike="noStrike">
                <a:solidFill>
                  <a:schemeClr val="dk1"/>
                </a:solidFill>
                <a:latin typeface="Verdana"/>
                <a:ea typeface="Verdana"/>
                <a:cs typeface="Verdana"/>
                <a:sym typeface="Verdana"/>
              </a:rPr>
              <a:t>But </a:t>
            </a:r>
            <a:r>
              <a:rPr b="0" i="0" lang="en-US" sz="4800" u="none" cap="none" strike="noStrike">
                <a:solidFill>
                  <a:schemeClr val="dk1"/>
                </a:solidFill>
                <a:latin typeface="Verdana"/>
                <a:ea typeface="Verdana"/>
                <a:cs typeface="Verdana"/>
                <a:sym typeface="Verdana"/>
              </a:rPr>
              <a:t> </a:t>
            </a:r>
            <a:endParaRPr/>
          </a:p>
          <a:p>
            <a:pPr indent="0" lvl="0" marL="0" marR="0" rtl="0" algn="l">
              <a:spcBef>
                <a:spcPts val="0"/>
              </a:spcBef>
              <a:spcAft>
                <a:spcPts val="0"/>
              </a:spcAft>
              <a:buClr>
                <a:schemeClr val="dk1"/>
              </a:buClr>
              <a:buSzPts val="4800"/>
              <a:buFont typeface="Arial"/>
              <a:buNone/>
            </a:pPr>
            <a:r>
              <a:t/>
            </a:r>
            <a:endParaRPr b="0" i="0" sz="4800" u="none" cap="none" strike="noStrike">
              <a:solidFill>
                <a:schemeClr val="dk1"/>
              </a:solidFill>
              <a:latin typeface="Verdana"/>
              <a:ea typeface="Verdana"/>
              <a:cs typeface="Verdana"/>
              <a:sym typeface="Verdana"/>
            </a:endParaRPr>
          </a:p>
          <a:p>
            <a:pPr indent="0" lvl="0" marL="0" marR="0" rtl="0" algn="ctr">
              <a:spcBef>
                <a:spcPts val="0"/>
              </a:spcBef>
              <a:spcAft>
                <a:spcPts val="0"/>
              </a:spcAft>
              <a:buClr>
                <a:schemeClr val="dk1"/>
              </a:buClr>
              <a:buSzPts val="4800"/>
              <a:buFont typeface="Verdana"/>
              <a:buNone/>
            </a:pPr>
            <a:r>
              <a:rPr b="0" i="0" lang="en-US" sz="4800" u="none" cap="none" strike="noStrike">
                <a:solidFill>
                  <a:schemeClr val="dk1"/>
                </a:solidFill>
                <a:latin typeface="Verdana"/>
                <a:ea typeface="Verdana"/>
                <a:cs typeface="Verdana"/>
                <a:sym typeface="Verdana"/>
              </a:rPr>
              <a:t>what if I can’t see those markings?????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750"/>
                                        <p:tgtEl>
                                          <p:spTgt spid="322">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750"/>
                                        <p:tgtEl>
                                          <p:spTgt spid="322">
                                            <p:txEl>
                                              <p:pRg end="1" st="1"/>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750"/>
                                        <p:tgtEl>
                                          <p:spTgt spid="3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nvSpPr>
        <p:spPr>
          <a:xfrm>
            <a:off x="1508125" y="569913"/>
            <a:ext cx="3001963" cy="1098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6600"/>
              <a:buFont typeface="Verdana"/>
              <a:buNone/>
            </a:pPr>
            <a:r>
              <a:rPr b="1" i="0" lang="en-US" sz="6600" u="none" cap="none" strike="noStrike">
                <a:solidFill>
                  <a:schemeClr val="dk1"/>
                </a:solidFill>
                <a:latin typeface="Verdana"/>
                <a:ea typeface="Verdana"/>
                <a:cs typeface="Verdana"/>
                <a:sym typeface="Verdana"/>
              </a:rPr>
              <a:t>Aha!!!</a:t>
            </a:r>
            <a:endParaRPr/>
          </a:p>
        </p:txBody>
      </p:sp>
      <p:pic>
        <p:nvPicPr>
          <p:cNvPr descr="buteosilhouette" id="329" name="Shape 329"/>
          <p:cNvPicPr preferRelativeResize="0"/>
          <p:nvPr/>
        </p:nvPicPr>
        <p:blipFill rotWithShape="1">
          <a:blip r:embed="rId3">
            <a:alphaModFix/>
          </a:blip>
          <a:srcRect b="0" l="0" r="0" t="0"/>
          <a:stretch/>
        </p:blipFill>
        <p:spPr>
          <a:xfrm rot="-2305505">
            <a:off x="3387725" y="2422525"/>
            <a:ext cx="1754188" cy="3124200"/>
          </a:xfrm>
          <a:prstGeom prst="rect">
            <a:avLst/>
          </a:prstGeom>
          <a:solidFill>
            <a:schemeClr val="dk2"/>
          </a:solidFill>
          <a:ln>
            <a:noFill/>
          </a:ln>
        </p:spPr>
      </p:pic>
      <p:sp>
        <p:nvSpPr>
          <p:cNvPr id="330" name="Shape 330"/>
          <p:cNvSpPr txBox="1"/>
          <p:nvPr/>
        </p:nvSpPr>
        <p:spPr>
          <a:xfrm>
            <a:off x="1447800" y="1905000"/>
            <a:ext cx="6983413"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1" i="0" lang="en-US" sz="3200" u="none" cap="none" strike="noStrike">
                <a:solidFill>
                  <a:schemeClr val="dk1"/>
                </a:solidFill>
                <a:latin typeface="Verdana"/>
                <a:ea typeface="Verdana"/>
                <a:cs typeface="Verdana"/>
                <a:sym typeface="Verdana"/>
              </a:rPr>
              <a:t>Remember those silhouettes?</a:t>
            </a:r>
            <a:endParaRPr/>
          </a:p>
        </p:txBody>
      </p:sp>
      <p:sp>
        <p:nvSpPr>
          <p:cNvPr id="331" name="Shape 331"/>
          <p:cNvSpPr txBox="1"/>
          <p:nvPr/>
        </p:nvSpPr>
        <p:spPr>
          <a:xfrm>
            <a:off x="1600200" y="5486400"/>
            <a:ext cx="6483350"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1" i="0" lang="en-US" sz="3200" u="none" cap="none" strike="noStrike">
                <a:solidFill>
                  <a:schemeClr val="dk1"/>
                </a:solidFill>
                <a:latin typeface="Verdana"/>
                <a:ea typeface="Verdana"/>
                <a:cs typeface="Verdana"/>
                <a:sym typeface="Verdana"/>
              </a:rPr>
              <a:t>And don’t forget behavior…</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50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330"/>
                                        </p:tgtEl>
                                        <p:attrNameLst>
                                          <p:attrName>style.visibility</p:attrName>
                                        </p:attrNameLst>
                                      </p:cBhvr>
                                      <p:to>
                                        <p:strVal val="visible"/>
                                      </p:to>
                                    </p:set>
                                    <p:animEffect filter="fade" transition="in">
                                      <p:cBhvr>
                                        <p:cTn dur="2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2500"/>
                            </p:stCondLst>
                            <p:childTnLst>
                              <p:par>
                                <p:cTn fill="hold" nodeType="afterEffect" presetClass="exit" presetID="23" presetSubtype="32">
                                  <p:stCondLst>
                                    <p:cond delay="1000"/>
                                  </p:stCondLst>
                                  <p:childTnLst>
                                    <p:anim calcmode="lin" valueType="num">
                                      <p:cBhvr additive="base">
                                        <p:cTn dur="2000"/>
                                        <p:tgtEl>
                                          <p:spTgt spid="329"/>
                                        </p:tgtEl>
                                        <p:attrNameLst>
                                          <p:attrName>ppt_w</p:attrName>
                                        </p:attrNameLst>
                                      </p:cBhvr>
                                      <p:tavLst>
                                        <p:tav fmla="" tm="0">
                                          <p:val>
                                            <p:strVal val="#ppt_w"/>
                                          </p:val>
                                        </p:tav>
                                        <p:tav fmla="" tm="100000">
                                          <p:val>
                                            <p:strVal val="0"/>
                                          </p:val>
                                        </p:tav>
                                      </p:tavLst>
                                    </p:anim>
                                    <p:anim calcmode="lin" valueType="num">
                                      <p:cBhvr additive="base">
                                        <p:cTn dur="2000"/>
                                        <p:tgtEl>
                                          <p:spTgt spid="329"/>
                                        </p:tgtEl>
                                        <p:attrNameLst>
                                          <p:attrName>ppt_h</p:attrName>
                                        </p:attrNameLst>
                                      </p:cBhvr>
                                      <p:tavLst>
                                        <p:tav fmla="" tm="0">
                                          <p:val>
                                            <p:strVal val="#ppt_h"/>
                                          </p:val>
                                        </p:tav>
                                        <p:tav fmla="" tm="100000">
                                          <p:val>
                                            <p:strVal val="0"/>
                                          </p:val>
                                        </p:tav>
                                      </p:tavLst>
                                    </p:anim>
                                    <p:set>
                                      <p:cBhvr>
                                        <p:cTn dur="1" fill="hold">
                                          <p:stCondLst>
                                            <p:cond delay="2000"/>
                                          </p:stCondLst>
                                        </p:cTn>
                                        <p:tgtEl>
                                          <p:spTgt spid="329"/>
                                        </p:tgtEl>
                                        <p:attrNameLst>
                                          <p:attrName>style.visibility</p:attrName>
                                        </p:attrNameLst>
                                      </p:cBhvr>
                                      <p:to>
                                        <p:strVal val="hidden"/>
                                      </p:to>
                                    </p:se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1000"/>
                                        <p:tgtEl>
                                          <p:spTgt spid="331"/>
                                        </p:tgtEl>
                                        <p:attrNameLst>
                                          <p:attrName>ppt_w</p:attrName>
                                        </p:attrNameLst>
                                      </p:cBhvr>
                                      <p:tavLst>
                                        <p:tav fmla="" tm="0">
                                          <p:val>
                                            <p:strVal val="0"/>
                                          </p:val>
                                        </p:tav>
                                        <p:tav fmla="" tm="100000">
                                          <p:val>
                                            <p:strVal val="#ppt_w"/>
                                          </p:val>
                                        </p:tav>
                                      </p:tavLst>
                                    </p:anim>
                                    <p:anim calcmode="lin" valueType="num">
                                      <p:cBhvr additive="base">
                                        <p:cTn dur="1000"/>
                                        <p:tgtEl>
                                          <p:spTgt spid="3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pic>
        <p:nvPicPr>
          <p:cNvPr descr="buteosilhouette" id="337" name="Shape 337"/>
          <p:cNvPicPr preferRelativeResize="0"/>
          <p:nvPr/>
        </p:nvPicPr>
        <p:blipFill rotWithShape="1">
          <a:blip r:embed="rId3">
            <a:alphaModFix/>
          </a:blip>
          <a:srcRect b="0" l="0" r="0" t="0"/>
          <a:stretch/>
        </p:blipFill>
        <p:spPr>
          <a:xfrm rot="1415380">
            <a:off x="3352800" y="381000"/>
            <a:ext cx="3381375" cy="6019800"/>
          </a:xfrm>
          <a:prstGeom prst="rect">
            <a:avLst/>
          </a:prstGeom>
          <a:solidFill>
            <a:srgbClr val="5454F0"/>
          </a:solidFill>
          <a:ln>
            <a:noFill/>
          </a:ln>
        </p:spPr>
      </p:pic>
      <p:pic>
        <p:nvPicPr>
          <p:cNvPr id="338" name="Shape 338"/>
          <p:cNvPicPr preferRelativeResize="0"/>
          <p:nvPr/>
        </p:nvPicPr>
        <p:blipFill rotWithShape="1">
          <a:blip r:embed="rId4">
            <a:alphaModFix/>
          </a:blip>
          <a:srcRect b="0" l="0" r="0" t="0"/>
          <a:stretch/>
        </p:blipFill>
        <p:spPr>
          <a:xfrm>
            <a:off x="3781531" y="1066800"/>
            <a:ext cx="2866813" cy="4079260"/>
          </a:xfrm>
          <a:prstGeom prst="rect">
            <a:avLst/>
          </a:prstGeom>
          <a:noFill/>
          <a:ln>
            <a:noFill/>
          </a:ln>
        </p:spPr>
      </p:pic>
      <p:sp>
        <p:nvSpPr>
          <p:cNvPr id="339" name="Shape 339"/>
          <p:cNvSpPr txBox="1"/>
          <p:nvPr/>
        </p:nvSpPr>
        <p:spPr>
          <a:xfrm>
            <a:off x="1066800" y="1600200"/>
            <a:ext cx="399573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“Bulging” secondaries</a:t>
            </a:r>
            <a:endParaRPr/>
          </a:p>
        </p:txBody>
      </p:sp>
      <p:cxnSp>
        <p:nvCxnSpPr>
          <p:cNvPr id="340" name="Shape 340"/>
          <p:cNvCxnSpPr/>
          <p:nvPr/>
        </p:nvCxnSpPr>
        <p:spPr>
          <a:xfrm>
            <a:off x="2133600" y="2057400"/>
            <a:ext cx="3139953" cy="304800"/>
          </a:xfrm>
          <a:prstGeom prst="straightConnector1">
            <a:avLst/>
          </a:prstGeom>
          <a:noFill/>
          <a:ln cap="flat" cmpd="sng" w="28575">
            <a:solidFill>
              <a:srgbClr val="FFCC00"/>
            </a:solidFill>
            <a:prstDash val="solid"/>
            <a:round/>
            <a:headEnd len="med" w="med" type="none"/>
            <a:tailEnd len="med" w="med" type="triangle"/>
          </a:ln>
        </p:spPr>
      </p:cxnSp>
      <p:sp>
        <p:nvSpPr>
          <p:cNvPr id="341" name="Shape 341"/>
          <p:cNvSpPr txBox="1"/>
          <p:nvPr/>
        </p:nvSpPr>
        <p:spPr>
          <a:xfrm>
            <a:off x="1676400" y="5410200"/>
            <a:ext cx="353853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Relatively short tail</a:t>
            </a:r>
            <a:endParaRPr/>
          </a:p>
        </p:txBody>
      </p:sp>
      <p:cxnSp>
        <p:nvCxnSpPr>
          <p:cNvPr id="342" name="Shape 342"/>
          <p:cNvCxnSpPr/>
          <p:nvPr/>
        </p:nvCxnSpPr>
        <p:spPr>
          <a:xfrm flipH="1" rot="10800000">
            <a:off x="2302669" y="3311769"/>
            <a:ext cx="2116931" cy="2057400"/>
          </a:xfrm>
          <a:prstGeom prst="straightConnector1">
            <a:avLst/>
          </a:prstGeom>
          <a:noFill/>
          <a:ln cap="flat" cmpd="sng" w="28575">
            <a:solidFill>
              <a:srgbClr val="FFCC00"/>
            </a:solidFill>
            <a:prstDash val="solid"/>
            <a:round/>
            <a:headEnd len="med" w="med" type="none"/>
            <a:tailEnd len="med" w="med" type="triangle"/>
          </a:ln>
        </p:spPr>
      </p:cxnSp>
      <p:sp>
        <p:nvSpPr>
          <p:cNvPr id="343" name="Shape 343"/>
          <p:cNvSpPr txBox="1"/>
          <p:nvPr/>
        </p:nvSpPr>
        <p:spPr>
          <a:xfrm>
            <a:off x="228600" y="228600"/>
            <a:ext cx="5715000" cy="946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i="0" lang="en-US" sz="2800" u="none" cap="none" strike="noStrike">
                <a:solidFill>
                  <a:schemeClr val="dk1"/>
                </a:solidFill>
                <a:latin typeface="Verdana"/>
                <a:ea typeface="Verdana"/>
                <a:cs typeface="Verdana"/>
                <a:sym typeface="Verdana"/>
              </a:rPr>
              <a:t>For example, notice on this </a:t>
            </a:r>
            <a:endParaRPr/>
          </a:p>
          <a:p>
            <a:pPr indent="0" lvl="0" marL="0" marR="0" rtl="0" algn="ctr">
              <a:spcBef>
                <a:spcPts val="0"/>
              </a:spcBef>
              <a:spcAft>
                <a:spcPts val="0"/>
              </a:spcAft>
              <a:buClr>
                <a:schemeClr val="dk1"/>
              </a:buClr>
              <a:buSzPts val="2800"/>
              <a:buFont typeface="Verdana"/>
              <a:buNone/>
            </a:pPr>
            <a:r>
              <a:rPr b="1" i="0" lang="en-US" sz="2800" u="none" cap="none" strike="noStrike">
                <a:solidFill>
                  <a:schemeClr val="dk1"/>
                </a:solidFill>
                <a:latin typeface="Verdana"/>
                <a:ea typeface="Verdana"/>
                <a:cs typeface="Verdana"/>
                <a:sym typeface="Verdana"/>
              </a:rPr>
              <a:t>silhouette</a:t>
            </a:r>
            <a:endParaRPr/>
          </a:p>
        </p:txBody>
      </p:sp>
      <p:sp>
        <p:nvSpPr>
          <p:cNvPr id="344" name="Shape 344"/>
          <p:cNvSpPr txBox="1"/>
          <p:nvPr/>
        </p:nvSpPr>
        <p:spPr>
          <a:xfrm>
            <a:off x="5867400" y="228600"/>
            <a:ext cx="1763713"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Verdana"/>
              <a:buNone/>
            </a:pPr>
            <a:r>
              <a:rPr b="1" i="0" lang="en-US" sz="2800" u="none" cap="none" strike="noStrike">
                <a:solidFill>
                  <a:srgbClr val="FF0000"/>
                </a:solidFill>
                <a:latin typeface="Verdana"/>
                <a:ea typeface="Verdana"/>
                <a:cs typeface="Verdana"/>
                <a:sym typeface="Verdana"/>
              </a:rPr>
              <a:t>Red-tail</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30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2500"/>
                                        <p:tgtEl>
                                          <p:spTgt spid="337"/>
                                        </p:tgtEl>
                                      </p:cBhvr>
                                    </p:animEffect>
                                  </p:childTnLst>
                                </p:cTn>
                              </p:par>
                            </p:childTnLst>
                          </p:cTn>
                        </p:par>
                        <p:par>
                          <p:cTn fill="hold">
                            <p:stCondLst>
                              <p:cond delay="3000"/>
                            </p:stCondLst>
                            <p:childTnLst>
                              <p:par>
                                <p:cTn fill="hold" nodeType="afterEffect" presetClass="exit" presetID="10" presetSubtype="0">
                                  <p:stCondLst>
                                    <p:cond delay="1000"/>
                                  </p:stCondLst>
                                  <p:childTnLst>
                                    <p:animEffect filter="fade" transition="out">
                                      <p:cBhvr>
                                        <p:cTn dur="3000"/>
                                        <p:tgtEl>
                                          <p:spTgt spid="337"/>
                                        </p:tgtEl>
                                      </p:cBhvr>
                                    </p:animEffect>
                                    <p:set>
                                      <p:cBhvr>
                                        <p:cTn dur="1" fill="hold">
                                          <p:stCondLst>
                                            <p:cond delay="3000"/>
                                          </p:stCondLst>
                                        </p:cTn>
                                        <p:tgtEl>
                                          <p:spTgt spid="337"/>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339"/>
                                        </p:tgtEl>
                                        <p:attrNameLst>
                                          <p:attrName>style.visibility</p:attrName>
                                        </p:attrNameLst>
                                      </p:cBhvr>
                                      <p:to>
                                        <p:strVal val="visible"/>
                                      </p:to>
                                    </p:set>
                                    <p:animEffect filter="fade" transition="in">
                                      <p:cBhvr>
                                        <p:cTn dur="2500"/>
                                        <p:tgtEl>
                                          <p:spTgt spid="339"/>
                                        </p:tgtEl>
                                      </p:cBhvr>
                                    </p:animEffect>
                                  </p:childTnLst>
                                </p:cTn>
                              </p:par>
                            </p:childTnLst>
                          </p:cTn>
                        </p:par>
                        <p:par>
                          <p:cTn fill="hold">
                            <p:stCondLst>
                              <p:cond delay="6000"/>
                            </p:stCondLst>
                            <p:childTnLst>
                              <p:par>
                                <p:cTn fill="hold" nodeType="afterEffect" presetClass="entr" presetID="10" presetSubtype="0">
                                  <p:stCondLst>
                                    <p:cond delay="50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2500"/>
                                        <p:tgtEl>
                                          <p:spTgt spid="341"/>
                                        </p:tgtEl>
                                      </p:cBhvr>
                                    </p:animEffect>
                                  </p:childTnLst>
                                </p:cTn>
                              </p:par>
                            </p:childTnLst>
                          </p:cTn>
                        </p:par>
                        <p:par>
                          <p:cTn fill="hold">
                            <p:stCondLst>
                              <p:cond delay="9500"/>
                            </p:stCondLst>
                            <p:childTnLst>
                              <p:par>
                                <p:cTn fill="hold" nodeType="afterEffect" presetClass="entr" presetID="10" presetSubtype="0">
                                  <p:stCondLst>
                                    <p:cond delay="50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descr="Redtail, side" id="350" name="Shape 350"/>
          <p:cNvPicPr preferRelativeResize="0"/>
          <p:nvPr/>
        </p:nvPicPr>
        <p:blipFill rotWithShape="1">
          <a:blip r:embed="rId3">
            <a:alphaModFix/>
          </a:blip>
          <a:srcRect b="0" l="0" r="0" t="0"/>
          <a:stretch/>
        </p:blipFill>
        <p:spPr>
          <a:xfrm>
            <a:off x="2278786" y="2109022"/>
            <a:ext cx="3819468" cy="2831097"/>
          </a:xfrm>
          <a:prstGeom prst="rect">
            <a:avLst/>
          </a:prstGeom>
          <a:noFill/>
          <a:ln>
            <a:noFill/>
          </a:ln>
        </p:spPr>
      </p:pic>
      <p:sp>
        <p:nvSpPr>
          <p:cNvPr id="351" name="Shape 351"/>
          <p:cNvSpPr txBox="1"/>
          <p:nvPr/>
        </p:nvSpPr>
        <p:spPr>
          <a:xfrm>
            <a:off x="457200" y="533400"/>
            <a:ext cx="8353425"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3200"/>
              <a:buFont typeface="Verdana"/>
              <a:buNone/>
            </a:pPr>
            <a:r>
              <a:rPr b="1" i="0" lang="en-US" sz="3200" u="none" cap="none" strike="noStrike">
                <a:solidFill>
                  <a:srgbClr val="83FD3F"/>
                </a:solidFill>
                <a:latin typeface="Verdana"/>
                <a:ea typeface="Verdana"/>
                <a:cs typeface="Verdana"/>
                <a:sym typeface="Verdana"/>
              </a:rPr>
              <a:t>What do you notice about this bird?</a:t>
            </a:r>
            <a:endParaRPr/>
          </a:p>
        </p:txBody>
      </p:sp>
      <p:sp>
        <p:nvSpPr>
          <p:cNvPr id="352" name="Shape 352"/>
          <p:cNvSpPr txBox="1"/>
          <p:nvPr/>
        </p:nvSpPr>
        <p:spPr>
          <a:xfrm>
            <a:off x="1584325" y="1631950"/>
            <a:ext cx="237331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It is soaring.</a:t>
            </a:r>
            <a:endParaRPr/>
          </a:p>
        </p:txBody>
      </p:sp>
      <p:sp>
        <p:nvSpPr>
          <p:cNvPr id="353" name="Shape 353"/>
          <p:cNvSpPr txBox="1"/>
          <p:nvPr/>
        </p:nvSpPr>
        <p:spPr>
          <a:xfrm>
            <a:off x="6098254" y="2209800"/>
            <a:ext cx="306045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It is a buteo (as </a:t>
            </a:r>
            <a:endParaRPr/>
          </a:p>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opposed to an</a:t>
            </a:r>
            <a:endParaRPr/>
          </a:p>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Accipiter).</a:t>
            </a:r>
            <a:endParaRPr/>
          </a:p>
        </p:txBody>
      </p:sp>
      <p:sp>
        <p:nvSpPr>
          <p:cNvPr id="354" name="Shape 354"/>
          <p:cNvSpPr txBox="1"/>
          <p:nvPr/>
        </p:nvSpPr>
        <p:spPr>
          <a:xfrm>
            <a:off x="228600" y="5105400"/>
            <a:ext cx="86868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Hmmm, its wings seem to be in a slight dihedral    (which means held above the horizontal).</a:t>
            </a:r>
            <a:endParaRPr/>
          </a:p>
        </p:txBody>
      </p:sp>
      <p:sp>
        <p:nvSpPr>
          <p:cNvPr id="355" name="Shape 355"/>
          <p:cNvSpPr txBox="1"/>
          <p:nvPr/>
        </p:nvSpPr>
        <p:spPr>
          <a:xfrm>
            <a:off x="1219200" y="4114800"/>
            <a:ext cx="671195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It seems to have bulging secondaries.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35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1000"/>
                                  </p:stCondLst>
                                  <p:childTnLst>
                                    <p:set>
                                      <p:cBhvr>
                                        <p:cTn dur="1" fill="hold">
                                          <p:stCondLst>
                                            <p:cond delay="0"/>
                                          </p:stCondLst>
                                        </p:cTn>
                                        <p:tgtEl>
                                          <p:spTgt spid="352"/>
                                        </p:tgtEl>
                                        <p:attrNameLst>
                                          <p:attrName>style.visibility</p:attrName>
                                        </p:attrNameLst>
                                      </p:cBhvr>
                                      <p:to>
                                        <p:strVal val="visible"/>
                                      </p:to>
                                    </p:set>
                                    <p:animEffect filter="fade" transition="in">
                                      <p:cBhvr>
                                        <p:cTn dur="2000"/>
                                        <p:tgtEl>
                                          <p:spTgt spid="352"/>
                                        </p:tgtEl>
                                      </p:cBhvr>
                                    </p:animEffect>
                                  </p:childTnLst>
                                </p:cTn>
                              </p:par>
                            </p:childTnLst>
                          </p:cTn>
                        </p:par>
                        <p:par>
                          <p:cTn fill="hold">
                            <p:stCondLst>
                              <p:cond delay="2001"/>
                            </p:stCondLst>
                            <p:childTnLst>
                              <p:par>
                                <p:cTn fill="hold" nodeType="afterEffect" presetClass="entr" presetID="10" presetSubtype="0">
                                  <p:stCondLst>
                                    <p:cond delay="500"/>
                                  </p:stCondLst>
                                  <p:childTnLst>
                                    <p:set>
                                      <p:cBhvr>
                                        <p:cTn dur="1" fill="hold">
                                          <p:stCondLst>
                                            <p:cond delay="0"/>
                                          </p:stCondLst>
                                        </p:cTn>
                                        <p:tgtEl>
                                          <p:spTgt spid="353"/>
                                        </p:tgtEl>
                                        <p:attrNameLst>
                                          <p:attrName>style.visibility</p:attrName>
                                        </p:attrNameLst>
                                      </p:cBhvr>
                                      <p:to>
                                        <p:strVal val="visible"/>
                                      </p:to>
                                    </p:set>
                                    <p:animEffect filter="fade" transition="in">
                                      <p:cBhvr>
                                        <p:cTn dur="2000"/>
                                        <p:tgtEl>
                                          <p:spTgt spid="353"/>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2000"/>
                                        <p:tgtEl>
                                          <p:spTgt spid="355"/>
                                        </p:tgtEl>
                                      </p:cBhvr>
                                    </p:animEffect>
                                  </p:childTnLst>
                                </p:cTn>
                              </p:par>
                            </p:childTnLst>
                          </p:cTn>
                        </p:par>
                        <p:par>
                          <p:cTn fill="hold">
                            <p:stCondLst>
                              <p:cond delay="6001"/>
                            </p:stCondLst>
                            <p:childTnLst>
                              <p:par>
                                <p:cTn fill="hold" nodeType="afterEffect" presetClass="entr" presetID="23" presetSubtype="16">
                                  <p:stCondLst>
                                    <p:cond delay="150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3000"/>
                                        <p:tgtEl>
                                          <p:spTgt spid="354"/>
                                        </p:tgtEl>
                                        <p:attrNameLst>
                                          <p:attrName>ppt_w</p:attrName>
                                        </p:attrNameLst>
                                      </p:cBhvr>
                                      <p:tavLst>
                                        <p:tav fmla="" tm="0">
                                          <p:val>
                                            <p:strVal val="0"/>
                                          </p:val>
                                        </p:tav>
                                        <p:tav fmla="" tm="100000">
                                          <p:val>
                                            <p:strVal val="#ppt_w"/>
                                          </p:val>
                                        </p:tav>
                                      </p:tavLst>
                                    </p:anim>
                                    <p:anim calcmode="lin" valueType="num">
                                      <p:cBhvr additive="base">
                                        <p:cTn dur="3000"/>
                                        <p:tgtEl>
                                          <p:spTgt spid="3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cxnSp>
        <p:nvCxnSpPr>
          <p:cNvPr id="361" name="Shape 361"/>
          <p:cNvCxnSpPr/>
          <p:nvPr/>
        </p:nvCxnSpPr>
        <p:spPr>
          <a:xfrm rot="-649292">
            <a:off x="1676400" y="2278063"/>
            <a:ext cx="2824163" cy="1044575"/>
          </a:xfrm>
          <a:prstGeom prst="straightConnector1">
            <a:avLst/>
          </a:prstGeom>
          <a:noFill/>
          <a:ln cap="flat" cmpd="sng" w="76200">
            <a:solidFill>
              <a:schemeClr val="dk1"/>
            </a:solidFill>
            <a:prstDash val="solid"/>
            <a:round/>
            <a:headEnd len="med" w="med" type="none"/>
            <a:tailEnd len="med" w="med" type="none"/>
          </a:ln>
        </p:spPr>
      </p:cxnSp>
      <p:cxnSp>
        <p:nvCxnSpPr>
          <p:cNvPr id="362" name="Shape 362"/>
          <p:cNvCxnSpPr/>
          <p:nvPr/>
        </p:nvCxnSpPr>
        <p:spPr>
          <a:xfrm flipH="1" rot="-9517819">
            <a:off x="4724400" y="2057400"/>
            <a:ext cx="2514600" cy="1524000"/>
          </a:xfrm>
          <a:prstGeom prst="straightConnector1">
            <a:avLst/>
          </a:prstGeom>
          <a:noFill/>
          <a:ln cap="flat" cmpd="sng" w="76200">
            <a:solidFill>
              <a:schemeClr val="dk1"/>
            </a:solidFill>
            <a:prstDash val="solid"/>
            <a:round/>
            <a:headEnd len="med" w="med" type="none"/>
            <a:tailEnd len="med" w="med" type="none"/>
          </a:ln>
        </p:spPr>
      </p:cxnSp>
      <p:sp>
        <p:nvSpPr>
          <p:cNvPr id="363" name="Shape 363"/>
          <p:cNvSpPr/>
          <p:nvPr/>
        </p:nvSpPr>
        <p:spPr>
          <a:xfrm rot="-2823794">
            <a:off x="4380706" y="2782094"/>
            <a:ext cx="352425" cy="427038"/>
          </a:xfrm>
          <a:prstGeom prst="rtTriangle">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p:txBody>
      </p:sp>
      <p:sp>
        <p:nvSpPr>
          <p:cNvPr id="364" name="Shape 364"/>
          <p:cNvSpPr txBox="1"/>
          <p:nvPr/>
        </p:nvSpPr>
        <p:spPr>
          <a:xfrm>
            <a:off x="1336675" y="930275"/>
            <a:ext cx="635635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This is what a dihedral looks like</a:t>
            </a:r>
            <a:endParaRPr/>
          </a:p>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when a hawk is coming toward you.</a:t>
            </a:r>
            <a:endParaRPr/>
          </a:p>
        </p:txBody>
      </p:sp>
      <p:sp>
        <p:nvSpPr>
          <p:cNvPr id="365" name="Shape 365"/>
          <p:cNvSpPr txBox="1"/>
          <p:nvPr/>
        </p:nvSpPr>
        <p:spPr>
          <a:xfrm>
            <a:off x="1414463" y="4359275"/>
            <a:ext cx="6078537"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It is also what it looks like when a</a:t>
            </a:r>
            <a:endParaRPr/>
          </a:p>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hawk is going away from you!</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36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85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25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250"/>
                                        <p:tgtEl>
                                          <p:spTgt spid="363"/>
                                        </p:tgtEl>
                                      </p:cBhvr>
                                    </p:animEffect>
                                  </p:childTnLst>
                                </p:cTn>
                              </p:par>
                            </p:childTnLst>
                          </p:cTn>
                        </p:par>
                        <p:par>
                          <p:cTn fill="hold">
                            <p:stCondLst>
                              <p:cond delay="1851"/>
                            </p:stCondLst>
                            <p:childTnLst>
                              <p:par>
                                <p:cTn fill="hold" nodeType="afterEffect" presetClass="exit" presetID="10" presetSubtype="0">
                                  <p:stCondLst>
                                    <p:cond delay="100"/>
                                  </p:stCondLst>
                                  <p:childTnLst>
                                    <p:animEffect filter="fade" transition="out">
                                      <p:cBhvr>
                                        <p:cTn dur="1650"/>
                                        <p:tgtEl>
                                          <p:spTgt spid="364"/>
                                        </p:tgtEl>
                                      </p:cBhvr>
                                    </p:animEffect>
                                    <p:set>
                                      <p:cBhvr>
                                        <p:cTn dur="1" fill="hold">
                                          <p:stCondLst>
                                            <p:cond delay="1650"/>
                                          </p:stCondLst>
                                        </p:cTn>
                                        <p:tgtEl>
                                          <p:spTgt spid="364"/>
                                        </p:tgtEl>
                                        <p:attrNameLst>
                                          <p:attrName>style.visibility</p:attrName>
                                        </p:attrNameLst>
                                      </p:cBhvr>
                                      <p:to>
                                        <p:strVal val="hidden"/>
                                      </p:to>
                                    </p:set>
                                  </p:childTnLst>
                                </p:cTn>
                              </p:par>
                              <p:par>
                                <p:cTn fill="hold" nodeType="withEffect" presetClass="entr" presetID="10" presetSubtype="0">
                                  <p:stCondLst>
                                    <p:cond delay="100"/>
                                  </p:stCondLst>
                                  <p:childTnLst>
                                    <p:set>
                                      <p:cBhvr>
                                        <p:cTn dur="1" fill="hold">
                                          <p:stCondLst>
                                            <p:cond delay="0"/>
                                          </p:stCondLst>
                                        </p:cTn>
                                        <p:tgtEl>
                                          <p:spTgt spid="365"/>
                                        </p:tgtEl>
                                        <p:attrNameLst>
                                          <p:attrName>style.visibility</p:attrName>
                                        </p:attrNameLst>
                                      </p:cBhvr>
                                      <p:to>
                                        <p:strVal val="visible"/>
                                      </p:to>
                                    </p:set>
                                    <p:animEffect filter="fade" transition="in">
                                      <p:cBhvr>
                                        <p:cTn dur="165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pic>
        <p:nvPicPr>
          <p:cNvPr descr="Redtail, side" id="371" name="Shape 371"/>
          <p:cNvPicPr preferRelativeResize="0"/>
          <p:nvPr/>
        </p:nvPicPr>
        <p:blipFill rotWithShape="1">
          <a:blip r:embed="rId3">
            <a:alphaModFix/>
          </a:blip>
          <a:srcRect b="0" l="0" r="0" t="0"/>
          <a:stretch/>
        </p:blipFill>
        <p:spPr>
          <a:xfrm>
            <a:off x="2438400" y="2667000"/>
            <a:ext cx="4114800" cy="3049588"/>
          </a:xfrm>
          <a:prstGeom prst="rect">
            <a:avLst/>
          </a:prstGeom>
          <a:noFill/>
          <a:ln>
            <a:noFill/>
          </a:ln>
        </p:spPr>
      </p:pic>
      <p:sp>
        <p:nvSpPr>
          <p:cNvPr id="372" name="Shape 372"/>
          <p:cNvSpPr txBox="1"/>
          <p:nvPr/>
        </p:nvSpPr>
        <p:spPr>
          <a:xfrm>
            <a:off x="2057400" y="1752600"/>
            <a:ext cx="49022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CC00"/>
              </a:buClr>
              <a:buSzPts val="2400"/>
              <a:buFont typeface="Verdana"/>
              <a:buNone/>
            </a:pPr>
            <a:r>
              <a:rPr b="1" i="0" lang="en-US" sz="2400" u="none" cap="none" strike="noStrike">
                <a:solidFill>
                  <a:srgbClr val="FFCC00"/>
                </a:solidFill>
                <a:latin typeface="Verdana"/>
                <a:ea typeface="Verdana"/>
                <a:cs typeface="Verdana"/>
                <a:sym typeface="Verdana"/>
              </a:rPr>
              <a:t>Red-tailed Hawks generally</a:t>
            </a:r>
            <a:endParaRPr/>
          </a:p>
          <a:p>
            <a:pPr indent="0" lvl="0" marL="0" marR="0" rtl="0" algn="ctr">
              <a:spcBef>
                <a:spcPts val="0"/>
              </a:spcBef>
              <a:spcAft>
                <a:spcPts val="0"/>
              </a:spcAft>
              <a:buClr>
                <a:srgbClr val="FFCC00"/>
              </a:buClr>
              <a:buSzPts val="2400"/>
              <a:buFont typeface="Verdana"/>
              <a:buNone/>
            </a:pPr>
            <a:r>
              <a:rPr b="1" i="0" lang="en-US" sz="2400" u="none" cap="none" strike="noStrike">
                <a:solidFill>
                  <a:srgbClr val="FFCC00"/>
                </a:solidFill>
                <a:latin typeface="Verdana"/>
                <a:ea typeface="Verdana"/>
                <a:cs typeface="Verdana"/>
                <a:sym typeface="Verdana"/>
              </a:rPr>
              <a:t>soar with their wings held</a:t>
            </a:r>
            <a:endParaRPr b="1" i="0" sz="3200" u="none" cap="none" strike="noStrike">
              <a:solidFill>
                <a:schemeClr val="dk1"/>
              </a:solidFill>
              <a:latin typeface="Arial"/>
              <a:ea typeface="Arial"/>
              <a:cs typeface="Arial"/>
              <a:sym typeface="Arial"/>
            </a:endParaRPr>
          </a:p>
        </p:txBody>
      </p:sp>
      <p:sp>
        <p:nvSpPr>
          <p:cNvPr id="373" name="Shape 373"/>
          <p:cNvSpPr/>
          <p:nvPr/>
        </p:nvSpPr>
        <p:spPr>
          <a:xfrm>
            <a:off x="2667000" y="2759075"/>
            <a:ext cx="339248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in a slight dihedral</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2000"/>
                                        <p:tgtEl>
                                          <p:spTgt spid="371"/>
                                        </p:tgtEl>
                                        <p:attrNameLst>
                                          <p:attrName>ppt_w</p:attrName>
                                        </p:attrNameLst>
                                      </p:cBhvr>
                                      <p:tavLst>
                                        <p:tav fmla="" tm="0">
                                          <p:val>
                                            <p:strVal val="0"/>
                                          </p:val>
                                        </p:tav>
                                        <p:tav fmla="" tm="100000">
                                          <p:val>
                                            <p:strVal val="#ppt_w"/>
                                          </p:val>
                                        </p:tav>
                                      </p:tavLst>
                                    </p:anim>
                                    <p:anim calcmode="lin" valueType="num">
                                      <p:cBhvr additive="base">
                                        <p:cTn dur="2000"/>
                                        <p:tgtEl>
                                          <p:spTgt spid="37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373"/>
                                        </p:tgtEl>
                                        <p:attrNameLst>
                                          <p:attrName>style.visibility</p:attrName>
                                        </p:attrNameLst>
                                      </p:cBhvr>
                                      <p:to>
                                        <p:strVal val="visible"/>
                                      </p:to>
                                    </p:set>
                                    <p:animEffect filter="fade" transition="in">
                                      <p:cBhvr>
                                        <p:cTn dur="2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pic>
        <p:nvPicPr>
          <p:cNvPr id="379" name="Shape 379"/>
          <p:cNvPicPr preferRelativeResize="0"/>
          <p:nvPr/>
        </p:nvPicPr>
        <p:blipFill rotWithShape="1">
          <a:blip r:embed="rId3">
            <a:alphaModFix/>
          </a:blip>
          <a:srcRect b="0" l="0" r="0" t="0"/>
          <a:stretch/>
        </p:blipFill>
        <p:spPr>
          <a:xfrm>
            <a:off x="3595687" y="1981200"/>
            <a:ext cx="1768475" cy="2514600"/>
          </a:xfrm>
          <a:prstGeom prst="rect">
            <a:avLst/>
          </a:prstGeom>
          <a:noFill/>
          <a:ln>
            <a:noFill/>
          </a:ln>
        </p:spPr>
      </p:pic>
      <p:sp>
        <p:nvSpPr>
          <p:cNvPr id="380" name="Shape 380"/>
          <p:cNvSpPr txBox="1"/>
          <p:nvPr/>
        </p:nvSpPr>
        <p:spPr>
          <a:xfrm rot="1277086">
            <a:off x="1637981" y="3213466"/>
            <a:ext cx="5887384"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5C89CC"/>
              </a:buClr>
              <a:buSzPts val="6600"/>
              <a:buFont typeface="Arial"/>
              <a:buNone/>
            </a:pPr>
            <a:r>
              <a:rPr b="1" i="0" lang="en-US" sz="6600" u="none" cap="none" strike="noStrike">
                <a:solidFill>
                  <a:srgbClr val="5C89CC"/>
                </a:solidFill>
                <a:latin typeface="Arial"/>
                <a:ea typeface="Arial"/>
                <a:cs typeface="Arial"/>
                <a:sym typeface="Arial"/>
              </a:rPr>
              <a:t>“lazy circles in the sky”</a:t>
            </a:r>
            <a:endParaRPr/>
          </a:p>
        </p:txBody>
      </p:sp>
      <p:pic>
        <p:nvPicPr>
          <p:cNvPr id="381" name="Shape 381"/>
          <p:cNvPicPr preferRelativeResize="0"/>
          <p:nvPr/>
        </p:nvPicPr>
        <p:blipFill rotWithShape="1">
          <a:blip r:embed="rId4">
            <a:alphaModFix/>
          </a:blip>
          <a:srcRect b="0" l="0" r="0" t="0"/>
          <a:stretch/>
        </p:blipFill>
        <p:spPr>
          <a:xfrm>
            <a:off x="3214687" y="1066800"/>
            <a:ext cx="3033713" cy="4318000"/>
          </a:xfrm>
          <a:prstGeom prst="rect">
            <a:avLst/>
          </a:prstGeom>
          <a:noFill/>
          <a:ln>
            <a:noFill/>
          </a:ln>
        </p:spPr>
      </p:pic>
      <p:sp>
        <p:nvSpPr>
          <p:cNvPr id="382" name="Shape 382"/>
          <p:cNvSpPr txBox="1"/>
          <p:nvPr/>
        </p:nvSpPr>
        <p:spPr>
          <a:xfrm>
            <a:off x="3306762" y="5181600"/>
            <a:ext cx="5075238"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i="0" lang="en-US" sz="2400" u="none" cap="none" strike="noStrike">
                <a:solidFill>
                  <a:schemeClr val="dk1"/>
                </a:solidFill>
                <a:latin typeface="Verdana"/>
                <a:ea typeface="Verdana"/>
                <a:cs typeface="Verdana"/>
                <a:sym typeface="Verdana"/>
              </a:rPr>
              <a:t>in a calm and steady fashion</a:t>
            </a:r>
            <a:endParaRPr/>
          </a:p>
        </p:txBody>
      </p:sp>
      <p:sp>
        <p:nvSpPr>
          <p:cNvPr id="383" name="Shape 383"/>
          <p:cNvSpPr txBox="1"/>
          <p:nvPr/>
        </p:nvSpPr>
        <p:spPr>
          <a:xfrm>
            <a:off x="1081087" y="914400"/>
            <a:ext cx="3303588"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2400"/>
              <a:buFont typeface="Verdana"/>
              <a:buNone/>
            </a:pPr>
            <a:r>
              <a:rPr b="1" i="0" lang="en-US" sz="2400" u="none" cap="none" strike="noStrike">
                <a:solidFill>
                  <a:srgbClr val="FFFF00"/>
                </a:solidFill>
                <a:latin typeface="Verdana"/>
                <a:ea typeface="Verdana"/>
                <a:cs typeface="Verdana"/>
                <a:sym typeface="Verdana"/>
              </a:rPr>
              <a:t>and Red-tails soar</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750"/>
                                        <p:tgtEl>
                                          <p:spTgt spid="383"/>
                                        </p:tgtEl>
                                      </p:cBhvr>
                                    </p:animEffect>
                                  </p:childTnLst>
                                </p:cTn>
                              </p:par>
                            </p:childTnLst>
                          </p:cTn>
                        </p:par>
                        <p:par>
                          <p:cTn fill="hold">
                            <p:stCondLst>
                              <p:cond delay="750"/>
                            </p:stCondLst>
                            <p:childTnLst>
                              <p:par>
                                <p:cTn fill="hold" nodeType="afterEffect" presetClass="entr" presetID="23" presetSubtype="16">
                                  <p:stCondLst>
                                    <p:cond delay="50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750"/>
                                        <p:tgtEl>
                                          <p:spTgt spid="382"/>
                                        </p:tgtEl>
                                        <p:attrNameLst>
                                          <p:attrName>ppt_w</p:attrName>
                                        </p:attrNameLst>
                                      </p:cBhvr>
                                      <p:tavLst>
                                        <p:tav fmla="" tm="0">
                                          <p:val>
                                            <p:strVal val="0"/>
                                          </p:val>
                                        </p:tav>
                                        <p:tav fmla="" tm="100000">
                                          <p:val>
                                            <p:strVal val="#ppt_w"/>
                                          </p:val>
                                        </p:tav>
                                      </p:tavLst>
                                    </p:anim>
                                    <p:anim calcmode="lin" valueType="num">
                                      <p:cBhvr additive="base">
                                        <p:cTn dur="750"/>
                                        <p:tgtEl>
                                          <p:spTgt spid="38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anim calcmode="lin" valueType="num">
                                      <p:cBhvr additive="base">
                                        <p:cTn dur="750"/>
                                        <p:tgtEl>
                                          <p:spTgt spid="380">
                                            <p:txEl>
                                              <p:pRg end="0" st="0"/>
                                            </p:txEl>
                                          </p:spTgt>
                                        </p:tgtEl>
                                        <p:attrNameLst>
                                          <p:attrName>ppt_w</p:attrName>
                                        </p:attrNameLst>
                                      </p:cBhvr>
                                      <p:tavLst>
                                        <p:tav fmla="" tm="0">
                                          <p:val>
                                            <p:strVal val="0"/>
                                          </p:val>
                                        </p:tav>
                                        <p:tav fmla="" tm="100000">
                                          <p:val>
                                            <p:strVal val="#ppt_w"/>
                                          </p:val>
                                        </p:tav>
                                      </p:tavLst>
                                    </p:anim>
                                    <p:anim calcmode="lin" valueType="num">
                                      <p:cBhvr additive="base">
                                        <p:cTn dur="750"/>
                                        <p:tgtEl>
                                          <p:spTgt spid="380">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50"/>
                            </p:stCondLst>
                            <p:childTnLst>
                              <p:par>
                                <p:cTn fill="hold" nodeType="afterEffect" presetClass="exit" presetID="10" presetSubtype="0">
                                  <p:stCondLst>
                                    <p:cond delay="2500"/>
                                  </p:stCondLst>
                                  <p:childTnLst>
                                    <p:animEffect filter="fade" transition="out">
                                      <p:cBhvr>
                                        <p:cTn dur="750"/>
                                        <p:tgtEl>
                                          <p:spTgt spid="380">
                                            <p:txEl>
                                              <p:pRg end="0" st="0"/>
                                            </p:txEl>
                                          </p:spTgt>
                                        </p:tgtEl>
                                      </p:cBhvr>
                                    </p:animEffect>
                                    <p:set>
                                      <p:cBhvr>
                                        <p:cTn dur="1" fill="hold">
                                          <p:stCondLst>
                                            <p:cond delay="750"/>
                                          </p:stCondLst>
                                        </p:cTn>
                                        <p:tgtEl>
                                          <p:spTgt spid="380">
                                            <p:txEl>
                                              <p:pRg end="0" st="0"/>
                                            </p:txEl>
                                          </p:spTgt>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animEffect filter="fade" transition="in">
                                      <p:cBhvr>
                                        <p:cTn dur="750"/>
                                        <p:tgtEl>
                                          <p:spTgt spid="380">
                                            <p:txEl>
                                              <p:pRg end="0" st="0"/>
                                            </p:txEl>
                                          </p:spTgt>
                                        </p:tgtEl>
                                      </p:cBhvr>
                                    </p:animEffect>
                                  </p:childTnLst>
                                </p:cTn>
                              </p:par>
                            </p:childTnLst>
                          </p:cTn>
                        </p:par>
                        <p:par>
                          <p:cTn fill="hold">
                            <p:stCondLst>
                              <p:cond delay="3750"/>
                            </p:stCondLst>
                            <p:childTnLst>
                              <p:par>
                                <p:cTn fill="hold" nodeType="afterEffect" presetClass="exit" presetID="23" presetSubtype="32">
                                  <p:stCondLst>
                                    <p:cond delay="0"/>
                                  </p:stCondLst>
                                  <p:childTnLst>
                                    <p:anim calcmode="lin" valueType="num">
                                      <p:cBhvr additive="base">
                                        <p:cTn dur="750"/>
                                        <p:tgtEl>
                                          <p:spTgt spid="380">
                                            <p:txEl>
                                              <p:pRg end="0" st="0"/>
                                            </p:txEl>
                                          </p:spTgt>
                                        </p:tgtEl>
                                        <p:attrNameLst>
                                          <p:attrName>ppt_w</p:attrName>
                                        </p:attrNameLst>
                                      </p:cBhvr>
                                      <p:tavLst>
                                        <p:tav fmla="" tm="0">
                                          <p:val>
                                            <p:strVal val="#ppt_w"/>
                                          </p:val>
                                        </p:tav>
                                        <p:tav fmla="" tm="100000">
                                          <p:val>
                                            <p:strVal val="0"/>
                                          </p:val>
                                        </p:tav>
                                      </p:tavLst>
                                    </p:anim>
                                    <p:anim calcmode="lin" valueType="num">
                                      <p:cBhvr additive="base">
                                        <p:cTn dur="750"/>
                                        <p:tgtEl>
                                          <p:spTgt spid="380">
                                            <p:txEl>
                                              <p:pRg end="0" st="0"/>
                                            </p:txEl>
                                          </p:spTgt>
                                        </p:tgtEl>
                                        <p:attrNameLst>
                                          <p:attrName>ppt_h</p:attrName>
                                        </p:attrNameLst>
                                      </p:cBhvr>
                                      <p:tavLst>
                                        <p:tav fmla="" tm="0">
                                          <p:val>
                                            <p:strVal val="#ppt_h"/>
                                          </p:val>
                                        </p:tav>
                                        <p:tav fmla="" tm="100000">
                                          <p:val>
                                            <p:strVal val="0"/>
                                          </p:val>
                                        </p:tav>
                                      </p:tavLst>
                                    </p:anim>
                                    <p:set>
                                      <p:cBhvr>
                                        <p:cTn dur="1" fill="hold">
                                          <p:stCondLst>
                                            <p:cond delay="750"/>
                                          </p:stCondLst>
                                        </p:cTn>
                                        <p:tgtEl>
                                          <p:spTgt spid="380">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p:nvPr/>
        </p:nvSpPr>
        <p:spPr>
          <a:xfrm rot="197032">
            <a:off x="5316212" y="2971800"/>
            <a:ext cx="3427413" cy="774700"/>
          </a:xfrm>
          <a:custGeom>
            <a:pathLst>
              <a:path extrusionOk="0" h="488" w="1824">
                <a:moveTo>
                  <a:pt x="0" y="144"/>
                </a:moveTo>
                <a:cubicBezTo>
                  <a:pt x="140" y="260"/>
                  <a:pt x="280" y="376"/>
                  <a:pt x="384" y="432"/>
                </a:cubicBezTo>
                <a:cubicBezTo>
                  <a:pt x="488" y="488"/>
                  <a:pt x="472" y="480"/>
                  <a:pt x="624" y="480"/>
                </a:cubicBezTo>
                <a:cubicBezTo>
                  <a:pt x="776" y="480"/>
                  <a:pt x="1136" y="472"/>
                  <a:pt x="1296" y="432"/>
                </a:cubicBezTo>
                <a:cubicBezTo>
                  <a:pt x="1456" y="392"/>
                  <a:pt x="1496" y="312"/>
                  <a:pt x="1584" y="240"/>
                </a:cubicBezTo>
                <a:cubicBezTo>
                  <a:pt x="1672" y="168"/>
                  <a:pt x="1784" y="40"/>
                  <a:pt x="1824" y="0"/>
                </a:cubicBezTo>
              </a:path>
            </a:pathLst>
          </a:custGeom>
          <a:no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Verdana"/>
              <a:ea typeface="Verdana"/>
              <a:cs typeface="Verdana"/>
              <a:sym typeface="Verdana"/>
            </a:endParaRPr>
          </a:p>
        </p:txBody>
      </p:sp>
      <p:sp>
        <p:nvSpPr>
          <p:cNvPr id="390" name="Shape 390"/>
          <p:cNvSpPr/>
          <p:nvPr/>
        </p:nvSpPr>
        <p:spPr>
          <a:xfrm rot="-3005202">
            <a:off x="6878312" y="3467100"/>
            <a:ext cx="457200" cy="533400"/>
          </a:xfrm>
          <a:prstGeom prst="rtTriangl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u="none">
              <a:solidFill>
                <a:schemeClr val="dk1"/>
              </a:solidFill>
              <a:latin typeface="Verdana"/>
              <a:ea typeface="Verdana"/>
              <a:cs typeface="Verdana"/>
              <a:sym typeface="Verdana"/>
            </a:endParaRPr>
          </a:p>
        </p:txBody>
      </p:sp>
      <p:sp>
        <p:nvSpPr>
          <p:cNvPr id="391" name="Shape 391"/>
          <p:cNvSpPr txBox="1"/>
          <p:nvPr/>
        </p:nvSpPr>
        <p:spPr>
          <a:xfrm>
            <a:off x="744212" y="533400"/>
            <a:ext cx="408463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u="none">
                <a:solidFill>
                  <a:srgbClr val="83FD3F"/>
                </a:solidFill>
                <a:latin typeface="Verdana"/>
                <a:ea typeface="Verdana"/>
                <a:cs typeface="Verdana"/>
                <a:sym typeface="Verdana"/>
              </a:rPr>
              <a:t>Top or bottom view</a:t>
            </a:r>
            <a:endParaRPr/>
          </a:p>
        </p:txBody>
      </p:sp>
      <p:cxnSp>
        <p:nvCxnSpPr>
          <p:cNvPr id="392" name="Shape 392"/>
          <p:cNvCxnSpPr/>
          <p:nvPr/>
        </p:nvCxnSpPr>
        <p:spPr>
          <a:xfrm>
            <a:off x="591812" y="2209800"/>
            <a:ext cx="4343400" cy="0"/>
          </a:xfrm>
          <a:prstGeom prst="straightConnector1">
            <a:avLst/>
          </a:prstGeom>
          <a:noFill/>
          <a:ln cap="flat" cmpd="sng" w="76200">
            <a:solidFill>
              <a:schemeClr val="dk1"/>
            </a:solidFill>
            <a:prstDash val="solid"/>
            <a:round/>
            <a:headEnd len="med" w="med" type="none"/>
            <a:tailEnd len="med" w="med" type="none"/>
          </a:ln>
        </p:spPr>
      </p:cxnSp>
      <p:sp>
        <p:nvSpPr>
          <p:cNvPr id="393" name="Shape 393"/>
          <p:cNvSpPr txBox="1"/>
          <p:nvPr/>
        </p:nvSpPr>
        <p:spPr>
          <a:xfrm>
            <a:off x="6078212" y="1905000"/>
            <a:ext cx="19907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u="none">
                <a:solidFill>
                  <a:srgbClr val="83FD3F"/>
                </a:solidFill>
                <a:latin typeface="Verdana"/>
                <a:ea typeface="Verdana"/>
                <a:cs typeface="Verdana"/>
                <a:sym typeface="Verdana"/>
              </a:rPr>
              <a:t>End view</a:t>
            </a:r>
            <a:endParaRPr/>
          </a:p>
        </p:txBody>
      </p:sp>
      <p:sp>
        <p:nvSpPr>
          <p:cNvPr id="394" name="Shape 394"/>
          <p:cNvSpPr txBox="1"/>
          <p:nvPr/>
        </p:nvSpPr>
        <p:spPr>
          <a:xfrm>
            <a:off x="1049012" y="4876800"/>
            <a:ext cx="7318375"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3600"/>
              <a:buFont typeface="Verdana"/>
              <a:buNone/>
            </a:pPr>
            <a:r>
              <a:rPr b="1" lang="en-US" sz="3600" u="none">
                <a:solidFill>
                  <a:srgbClr val="FFCC00"/>
                </a:solidFill>
                <a:latin typeface="Verdana"/>
                <a:ea typeface="Verdana"/>
                <a:cs typeface="Verdana"/>
                <a:sym typeface="Verdana"/>
              </a:rPr>
              <a:t>Basic Red-tail flight profiles</a:t>
            </a:r>
            <a:endParaRPr/>
          </a:p>
        </p:txBody>
      </p:sp>
      <p:pic>
        <p:nvPicPr>
          <p:cNvPr id="395" name="Shape 395"/>
          <p:cNvPicPr preferRelativeResize="0"/>
          <p:nvPr/>
        </p:nvPicPr>
        <p:blipFill rotWithShape="1">
          <a:blip r:embed="rId3">
            <a:alphaModFix/>
          </a:blip>
          <a:srcRect b="0" l="0" r="0" t="0"/>
          <a:stretch/>
        </p:blipFill>
        <p:spPr>
          <a:xfrm>
            <a:off x="2573012" y="1143000"/>
            <a:ext cx="381000" cy="2743200"/>
          </a:xfrm>
          <a:prstGeom prst="rect">
            <a:avLst/>
          </a:prstGeom>
          <a:solidFill>
            <a:schemeClr val="lt2"/>
          </a:solid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39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23" presetSubtype="16">
                                  <p:stCondLst>
                                    <p:cond delay="50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750"/>
                                        <p:tgtEl>
                                          <p:spTgt spid="391"/>
                                        </p:tgtEl>
                                        <p:attrNameLst>
                                          <p:attrName>ppt_w</p:attrName>
                                        </p:attrNameLst>
                                      </p:cBhvr>
                                      <p:tavLst>
                                        <p:tav fmla="" tm="0">
                                          <p:val>
                                            <p:strVal val="0"/>
                                          </p:val>
                                        </p:tav>
                                        <p:tav fmla="" tm="100000">
                                          <p:val>
                                            <p:strVal val="#ppt_w"/>
                                          </p:val>
                                        </p:tav>
                                      </p:tavLst>
                                    </p:anim>
                                    <p:anim calcmode="lin" valueType="num">
                                      <p:cBhvr additive="base">
                                        <p:cTn dur="750"/>
                                        <p:tgtEl>
                                          <p:spTgt spid="391"/>
                                        </p:tgtEl>
                                        <p:attrNameLst>
                                          <p:attrName>ppt_h</p:attrName>
                                        </p:attrNameLst>
                                      </p:cBhvr>
                                      <p:tavLst>
                                        <p:tav fmla="" tm="0">
                                          <p:val>
                                            <p:strVal val="0"/>
                                          </p:val>
                                        </p:tav>
                                        <p:tav fmla="" tm="100000">
                                          <p:val>
                                            <p:strVal val="#ppt_h"/>
                                          </p:val>
                                        </p:tav>
                                      </p:tavLst>
                                    </p:anim>
                                  </p:childTnLst>
                                </p:cTn>
                              </p:par>
                            </p:childTnLst>
                          </p:cTn>
                        </p:par>
                        <p:par>
                          <p:cTn fill="hold">
                            <p:stCondLst>
                              <p:cond delay="751"/>
                            </p:stCondLst>
                            <p:childTnLst>
                              <p:par>
                                <p:cTn fill="hold" nodeType="after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750"/>
                                        <p:tgtEl>
                                          <p:spTgt spid="395"/>
                                        </p:tgtEl>
                                      </p:cBhvr>
                                    </p:animEffect>
                                  </p:childTnLst>
                                </p:cTn>
                              </p:par>
                              <p:par>
                                <p:cTn fill="hold" nodeType="withEffect" presetClass="entr" presetID="10" presetSubtype="0">
                                  <p:stCondLst>
                                    <p:cond delay="500"/>
                                  </p:stCondLst>
                                  <p:childTnLst>
                                    <p:set>
                                      <p:cBhvr>
                                        <p:cTn dur="1" fill="hold">
                                          <p:stCondLst>
                                            <p:cond delay="0"/>
                                          </p:stCondLst>
                                        </p:cTn>
                                        <p:tgtEl>
                                          <p:spTgt spid="392"/>
                                        </p:tgtEl>
                                        <p:attrNameLst>
                                          <p:attrName>style.visibility</p:attrName>
                                        </p:attrNameLst>
                                      </p:cBhvr>
                                      <p:to>
                                        <p:strVal val="visible"/>
                                      </p:to>
                                    </p:set>
                                    <p:animEffect filter="fade" transition="in">
                                      <p:cBhvr>
                                        <p:cTn dur="750"/>
                                        <p:tgtEl>
                                          <p:spTgt spid="392"/>
                                        </p:tgtEl>
                                      </p:cBhvr>
                                    </p:animEffect>
                                  </p:childTnLst>
                                </p:cTn>
                              </p:par>
                            </p:childTnLst>
                          </p:cTn>
                        </p:par>
                        <p:par>
                          <p:cTn fill="hold">
                            <p:stCondLst>
                              <p:cond delay="1501"/>
                            </p:stCondLst>
                            <p:childTnLst>
                              <p:par>
                                <p:cTn fill="hold" nodeType="afterEffect" presetClass="entr" presetID="23" presetSubtype="16">
                                  <p:stCondLst>
                                    <p:cond delay="100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750"/>
                                        <p:tgtEl>
                                          <p:spTgt spid="393"/>
                                        </p:tgtEl>
                                        <p:attrNameLst>
                                          <p:attrName>ppt_w</p:attrName>
                                        </p:attrNameLst>
                                      </p:cBhvr>
                                      <p:tavLst>
                                        <p:tav fmla="" tm="0">
                                          <p:val>
                                            <p:strVal val="0"/>
                                          </p:val>
                                        </p:tav>
                                        <p:tav fmla="" tm="100000">
                                          <p:val>
                                            <p:strVal val="#ppt_w"/>
                                          </p:val>
                                        </p:tav>
                                      </p:tavLst>
                                    </p:anim>
                                    <p:anim calcmode="lin" valueType="num">
                                      <p:cBhvr additive="base">
                                        <p:cTn dur="750"/>
                                        <p:tgtEl>
                                          <p:spTgt spid="393"/>
                                        </p:tgtEl>
                                        <p:attrNameLst>
                                          <p:attrName>ppt_h</p:attrName>
                                        </p:attrNameLst>
                                      </p:cBhvr>
                                      <p:tavLst>
                                        <p:tav fmla="" tm="0">
                                          <p:val>
                                            <p:strVal val="0"/>
                                          </p:val>
                                        </p:tav>
                                        <p:tav fmla="" tm="100000">
                                          <p:val>
                                            <p:strVal val="#ppt_h"/>
                                          </p:val>
                                        </p:tav>
                                      </p:tavLst>
                                    </p:anim>
                                  </p:childTnLst>
                                </p:cTn>
                              </p:par>
                            </p:childTnLst>
                          </p:cTn>
                        </p:par>
                        <p:par>
                          <p:cTn fill="hold">
                            <p:stCondLst>
                              <p:cond delay="2251"/>
                            </p:stCondLst>
                            <p:childTnLst>
                              <p:par>
                                <p:cTn fill="hold" nodeType="afterEffect" presetClass="entr" presetID="10" presetSubtype="0">
                                  <p:stCondLst>
                                    <p:cond delay="500"/>
                                  </p:stCondLst>
                                  <p:childTnLst>
                                    <p:set>
                                      <p:cBhvr>
                                        <p:cTn dur="1" fill="hold">
                                          <p:stCondLst>
                                            <p:cond delay="0"/>
                                          </p:stCondLst>
                                        </p:cTn>
                                        <p:tgtEl>
                                          <p:spTgt spid="390"/>
                                        </p:tgtEl>
                                        <p:attrNameLst>
                                          <p:attrName>style.visibility</p:attrName>
                                        </p:attrNameLst>
                                      </p:cBhvr>
                                      <p:to>
                                        <p:strVal val="visible"/>
                                      </p:to>
                                    </p:set>
                                    <p:animEffect filter="fade" transition="in">
                                      <p:cBhvr>
                                        <p:cTn dur="750"/>
                                        <p:tgtEl>
                                          <p:spTgt spid="390"/>
                                        </p:tgtEl>
                                      </p:cBhvr>
                                    </p:animEffect>
                                  </p:childTnLst>
                                </p:cTn>
                              </p:par>
                              <p:par>
                                <p:cTn fill="hold" nodeType="withEffect" presetClass="entr" presetID="10" presetSubtype="0">
                                  <p:stCondLst>
                                    <p:cond delay="500"/>
                                  </p:stCondLst>
                                  <p:childTnLst>
                                    <p:set>
                                      <p:cBhvr>
                                        <p:cTn dur="1" fill="hold">
                                          <p:stCondLst>
                                            <p:cond delay="0"/>
                                          </p:stCondLst>
                                        </p:cTn>
                                        <p:tgtEl>
                                          <p:spTgt spid="389"/>
                                        </p:tgtEl>
                                        <p:attrNameLst>
                                          <p:attrName>style.visibility</p:attrName>
                                        </p:attrNameLst>
                                      </p:cBhvr>
                                      <p:to>
                                        <p:strVal val="visible"/>
                                      </p:to>
                                    </p:set>
                                    <p:animEffect filter="fade" transition="in">
                                      <p:cBhvr>
                                        <p:cTn dur="75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nvSpPr>
        <p:spPr>
          <a:xfrm>
            <a:off x="1676400" y="914400"/>
            <a:ext cx="6132513" cy="823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800"/>
              <a:buFont typeface="Verdana"/>
              <a:buNone/>
            </a:pPr>
            <a:r>
              <a:rPr b="1" i="0" lang="en-US" sz="4800" u="none" cap="none" strike="noStrike">
                <a:solidFill>
                  <a:srgbClr val="FFFF00"/>
                </a:solidFill>
                <a:latin typeface="Verdana"/>
                <a:ea typeface="Verdana"/>
                <a:cs typeface="Verdana"/>
                <a:sym typeface="Verdana"/>
              </a:rPr>
              <a:t>IDENTIFICATION</a:t>
            </a:r>
            <a:endParaRPr/>
          </a:p>
        </p:txBody>
      </p:sp>
      <p:sp>
        <p:nvSpPr>
          <p:cNvPr id="115" name="Shape 115"/>
          <p:cNvSpPr txBox="1"/>
          <p:nvPr/>
        </p:nvSpPr>
        <p:spPr>
          <a:xfrm>
            <a:off x="457200" y="1981200"/>
            <a:ext cx="8324850" cy="1066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3200"/>
              <a:buFont typeface="Verdana"/>
              <a:buNone/>
            </a:pPr>
            <a:r>
              <a:rPr b="1" i="0" lang="en-US" sz="3200" u="none" cap="none" strike="noStrike">
                <a:solidFill>
                  <a:srgbClr val="000000"/>
                </a:solidFill>
                <a:latin typeface="Verdana"/>
                <a:ea typeface="Verdana"/>
                <a:cs typeface="Verdana"/>
                <a:sym typeface="Verdana"/>
              </a:rPr>
              <a:t>How can you know what you are seeing?</a:t>
            </a:r>
            <a:endParaRPr/>
          </a:p>
        </p:txBody>
      </p:sp>
      <p:sp>
        <p:nvSpPr>
          <p:cNvPr id="116" name="Shape 116"/>
          <p:cNvSpPr txBox="1"/>
          <p:nvPr/>
        </p:nvSpPr>
        <p:spPr>
          <a:xfrm>
            <a:off x="898525" y="3208338"/>
            <a:ext cx="5287963" cy="23479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 </a:t>
            </a:r>
            <a:r>
              <a:rPr b="1" i="0" lang="en-US" sz="3200" u="none" cap="none" strike="noStrike">
                <a:solidFill>
                  <a:srgbClr val="83FD3F"/>
                </a:solidFill>
                <a:latin typeface="Verdana"/>
                <a:ea typeface="Verdana"/>
                <a:cs typeface="Verdana"/>
                <a:sym typeface="Verdana"/>
              </a:rPr>
              <a:t>General impressions:</a:t>
            </a:r>
            <a:endParaRPr/>
          </a:p>
          <a:p>
            <a:pPr indent="0" lvl="0" marL="0" marR="0" rtl="0" algn="l">
              <a:spcBef>
                <a:spcPts val="0"/>
              </a:spcBef>
              <a:spcAft>
                <a:spcPts val="0"/>
              </a:spcAft>
              <a:buClr>
                <a:srgbClr val="83FD3F"/>
              </a:buClr>
              <a:buSzPts val="3200"/>
              <a:buFont typeface="Verdana"/>
              <a:buNone/>
            </a:pPr>
            <a:r>
              <a:rPr b="1" i="0" lang="en-US" sz="3200" u="none" cap="none" strike="noStrike">
                <a:solidFill>
                  <a:srgbClr val="83FD3F"/>
                </a:solidFill>
                <a:latin typeface="Verdana"/>
                <a:ea typeface="Verdana"/>
                <a:cs typeface="Verdana"/>
                <a:sym typeface="Verdana"/>
              </a:rPr>
              <a:t> </a:t>
            </a:r>
            <a:endParaRPr/>
          </a:p>
          <a:p>
            <a:pPr indent="0" lvl="0" marL="0" marR="0" rtl="0" algn="l">
              <a:spcBef>
                <a:spcPts val="0"/>
              </a:spcBef>
              <a:spcAft>
                <a:spcPts val="0"/>
              </a:spcAft>
              <a:buClr>
                <a:schemeClr val="dk1"/>
              </a:buClr>
              <a:buSzPts val="2800"/>
              <a:buFont typeface="Verdana"/>
              <a:buChar char="•"/>
            </a:pPr>
            <a:r>
              <a:rPr b="1" i="0" lang="en-US" sz="2800" u="none" cap="none" strike="noStrike">
                <a:solidFill>
                  <a:schemeClr val="dk1"/>
                </a:solidFill>
                <a:latin typeface="Verdana"/>
                <a:ea typeface="Verdana"/>
                <a:cs typeface="Verdana"/>
                <a:sym typeface="Verdana"/>
              </a:rPr>
              <a:t>SHAPE</a:t>
            </a:r>
            <a:r>
              <a:rPr b="1" i="0" lang="en-US" sz="2400" u="none" cap="none" strike="noStrike">
                <a:solidFill>
                  <a:srgbClr val="FFD0C3"/>
                </a:solidFill>
                <a:latin typeface="Verdana"/>
                <a:ea typeface="Verdana"/>
                <a:cs typeface="Verdana"/>
                <a:sym typeface="Verdana"/>
              </a:rPr>
              <a:t> </a:t>
            </a:r>
            <a:endParaRPr/>
          </a:p>
          <a:p>
            <a:pPr indent="0" lvl="0" marL="0" marR="0" rtl="0" algn="l">
              <a:spcBef>
                <a:spcPts val="0"/>
              </a:spcBef>
              <a:spcAft>
                <a:spcPts val="0"/>
              </a:spcAft>
              <a:buClr>
                <a:schemeClr val="dk1"/>
              </a:buClr>
              <a:buSzPts val="2800"/>
              <a:buFont typeface="Verdana"/>
              <a:buChar char="•"/>
            </a:pPr>
            <a:r>
              <a:rPr b="1" i="0" lang="en-US" sz="2800" u="none" cap="none" strike="noStrike">
                <a:solidFill>
                  <a:schemeClr val="dk1"/>
                </a:solidFill>
                <a:latin typeface="Verdana"/>
                <a:ea typeface="Verdana"/>
                <a:cs typeface="Verdana"/>
                <a:sym typeface="Verdana"/>
              </a:rPr>
              <a:t>SIZE</a:t>
            </a:r>
            <a:endParaRPr/>
          </a:p>
          <a:p>
            <a:pPr indent="0" lvl="0" marL="0" marR="0" rtl="0" algn="l">
              <a:spcBef>
                <a:spcPts val="0"/>
              </a:spcBef>
              <a:spcAft>
                <a:spcPts val="0"/>
              </a:spcAft>
              <a:buClr>
                <a:schemeClr val="dk1"/>
              </a:buClr>
              <a:buSzPts val="2800"/>
              <a:buFont typeface="Verdana"/>
              <a:buChar char="•"/>
            </a:pPr>
            <a:r>
              <a:rPr b="1" i="0" lang="en-US" sz="2800" u="none" cap="none" strike="noStrike">
                <a:solidFill>
                  <a:schemeClr val="dk1"/>
                </a:solidFill>
                <a:latin typeface="Verdana"/>
                <a:ea typeface="Verdana"/>
                <a:cs typeface="Verdana"/>
                <a:sym typeface="Verdana"/>
              </a:rPr>
              <a:t>BEHAVIOR</a:t>
            </a:r>
            <a:endParaRPr/>
          </a:p>
        </p:txBody>
      </p:sp>
      <p:sp>
        <p:nvSpPr>
          <p:cNvPr id="117" name="Shape 117"/>
          <p:cNvSpPr txBox="1"/>
          <p:nvPr/>
        </p:nvSpPr>
        <p:spPr>
          <a:xfrm>
            <a:off x="6080125" y="5791200"/>
            <a:ext cx="3063875"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b="0" i="1" lang="en-US" sz="1400" u="none" cap="none" strike="noStrike">
                <a:solidFill>
                  <a:schemeClr val="dk1"/>
                </a:solidFill>
                <a:latin typeface="Arial"/>
                <a:ea typeface="Arial"/>
                <a:cs typeface="Arial"/>
                <a:sym typeface="Arial"/>
              </a:rPr>
              <a:t>For HMANA</a:t>
            </a:r>
            <a:endParaRPr/>
          </a:p>
          <a:p>
            <a:pPr indent="0" lvl="0" marL="0" marR="0" rtl="0" algn="l">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a:t>
            </a:r>
            <a:r>
              <a:rPr b="1" i="0" lang="en-US" sz="1600" u="none" cap="none" strike="noStrike">
                <a:solidFill>
                  <a:schemeClr val="dk1"/>
                </a:solidFill>
                <a:latin typeface="Verdana"/>
                <a:ea typeface="Verdana"/>
                <a:cs typeface="Verdana"/>
                <a:sym typeface="Verdana"/>
              </a:rPr>
              <a:t> </a:t>
            </a:r>
            <a:r>
              <a:rPr b="0" i="1" lang="en-US" sz="1400" u="none" cap="none" strike="noStrike">
                <a:solidFill>
                  <a:schemeClr val="dk1"/>
                </a:solidFill>
                <a:latin typeface="Arial"/>
                <a:ea typeface="Arial"/>
                <a:cs typeface="Arial"/>
                <a:sym typeface="Arial"/>
              </a:rPr>
              <a:t>Susan Fogleman, producer</a:t>
            </a:r>
            <a:endParaRPr/>
          </a:p>
          <a:p>
            <a:pPr indent="0" lvl="0" marL="0" marR="0" rtl="0" algn="l">
              <a:spcBef>
                <a:spcPts val="0"/>
              </a:spcBef>
              <a:spcAft>
                <a:spcPts val="0"/>
              </a:spcAft>
              <a:buClr>
                <a:schemeClr val="dk1"/>
              </a:buClr>
              <a:buSzPts val="1400"/>
              <a:buFont typeface="Arial"/>
              <a:buNone/>
            </a:pPr>
            <a:r>
              <a:rPr b="0" i="1" lang="en-US" sz="1400" u="none" cap="none" strike="noStrike">
                <a:solidFill>
                  <a:schemeClr val="dk1"/>
                </a:solidFill>
                <a:latin typeface="Arial"/>
                <a:ea typeface="Arial"/>
                <a:cs typeface="Arial"/>
                <a:sym typeface="Arial"/>
              </a:rPr>
              <a:t>Copyright 2008</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pic>
        <p:nvPicPr>
          <p:cNvPr descr="buteosilhouette" id="401" name="Shape 401"/>
          <p:cNvPicPr preferRelativeResize="0"/>
          <p:nvPr/>
        </p:nvPicPr>
        <p:blipFill rotWithShape="1">
          <a:blip r:embed="rId3">
            <a:alphaModFix/>
          </a:blip>
          <a:srcRect b="0" l="0" r="0" t="0"/>
          <a:stretch/>
        </p:blipFill>
        <p:spPr>
          <a:xfrm rot="-2398907">
            <a:off x="1419318" y="3973305"/>
            <a:ext cx="1443676" cy="2571179"/>
          </a:xfrm>
          <a:prstGeom prst="rect">
            <a:avLst/>
          </a:prstGeom>
          <a:noFill/>
          <a:ln>
            <a:noFill/>
          </a:ln>
        </p:spPr>
      </p:pic>
      <p:sp>
        <p:nvSpPr>
          <p:cNvPr id="402" name="Shape 402"/>
          <p:cNvSpPr txBox="1"/>
          <p:nvPr/>
        </p:nvSpPr>
        <p:spPr>
          <a:xfrm>
            <a:off x="3352800" y="3624263"/>
            <a:ext cx="4164013"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400"/>
              <a:buFont typeface="Verdana"/>
              <a:buNone/>
            </a:pPr>
            <a:r>
              <a:rPr b="1" lang="en-US" sz="4400">
                <a:solidFill>
                  <a:schemeClr val="dk1"/>
                </a:solidFill>
                <a:latin typeface="Verdana"/>
                <a:ea typeface="Verdana"/>
                <a:cs typeface="Verdana"/>
                <a:sym typeface="Verdana"/>
              </a:rPr>
              <a:t>more Buteos</a:t>
            </a:r>
            <a:endParaRPr/>
          </a:p>
        </p:txBody>
      </p:sp>
      <p:sp>
        <p:nvSpPr>
          <p:cNvPr id="403" name="Shape 403"/>
          <p:cNvSpPr txBox="1"/>
          <p:nvPr/>
        </p:nvSpPr>
        <p:spPr>
          <a:xfrm>
            <a:off x="1889125" y="1609725"/>
            <a:ext cx="3513138"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400"/>
              <a:buFont typeface="Verdana"/>
              <a:buNone/>
            </a:pPr>
            <a:r>
              <a:rPr b="1" lang="en-US" sz="4400">
                <a:solidFill>
                  <a:schemeClr val="dk1"/>
                </a:solidFill>
                <a:latin typeface="Verdana"/>
                <a:ea typeface="Verdana"/>
                <a:cs typeface="Verdana"/>
                <a:sym typeface="Verdana"/>
              </a:rPr>
              <a:t>And now…</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50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1000"/>
                                        <p:tgtEl>
                                          <p:spTgt spid="403"/>
                                        </p:tgtEl>
                                        <p:attrNameLst>
                                          <p:attrName>ppt_w</p:attrName>
                                        </p:attrNameLst>
                                      </p:cBhvr>
                                      <p:tavLst>
                                        <p:tav fmla="" tm="0">
                                          <p:val>
                                            <p:strVal val="0"/>
                                          </p:val>
                                        </p:tav>
                                        <p:tav fmla="" tm="100000">
                                          <p:val>
                                            <p:strVal val="#ppt_w"/>
                                          </p:val>
                                        </p:tav>
                                      </p:tavLst>
                                    </p:anim>
                                    <p:anim calcmode="lin" valueType="num">
                                      <p:cBhvr additive="base">
                                        <p:cTn dur="1000"/>
                                        <p:tgtEl>
                                          <p:spTgt spid="40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50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1000"/>
                                        <p:tgtEl>
                                          <p:spTgt spid="402"/>
                                        </p:tgtEl>
                                        <p:attrNameLst>
                                          <p:attrName>ppt_w</p:attrName>
                                        </p:attrNameLst>
                                      </p:cBhvr>
                                      <p:tavLst>
                                        <p:tav fmla="" tm="0">
                                          <p:val>
                                            <p:strVal val="0"/>
                                          </p:val>
                                        </p:tav>
                                        <p:tav fmla="" tm="100000">
                                          <p:val>
                                            <p:strVal val="#ppt_w"/>
                                          </p:val>
                                        </p:tav>
                                      </p:tavLst>
                                    </p:anim>
                                    <p:anim calcmode="lin" valueType="num">
                                      <p:cBhvr additive="base">
                                        <p:cTn dur="1000"/>
                                        <p:tgtEl>
                                          <p:spTgt spid="40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401"/>
                                        </p:tgtEl>
                                        <p:attrNameLst>
                                          <p:attrName>style.visibility</p:attrName>
                                        </p:attrNameLst>
                                      </p:cBhvr>
                                      <p:to>
                                        <p:strVal val="visible"/>
                                      </p:to>
                                    </p:set>
                                    <p:animEffect filter="fade" transition="in">
                                      <p:cBhvr>
                                        <p:cTn dur="2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pic>
        <p:nvPicPr>
          <p:cNvPr id="417" name="Shape 417"/>
          <p:cNvPicPr preferRelativeResize="0"/>
          <p:nvPr/>
        </p:nvPicPr>
        <p:blipFill rotWithShape="1">
          <a:blip r:embed="rId3">
            <a:alphaModFix/>
          </a:blip>
          <a:srcRect b="0" l="0" r="0" t="0"/>
          <a:stretch/>
        </p:blipFill>
        <p:spPr>
          <a:xfrm>
            <a:off x="5715000" y="990600"/>
            <a:ext cx="2728913" cy="3429000"/>
          </a:xfrm>
          <a:prstGeom prst="rect">
            <a:avLst/>
          </a:prstGeom>
          <a:noFill/>
          <a:ln>
            <a:noFill/>
          </a:ln>
        </p:spPr>
      </p:pic>
      <p:pic>
        <p:nvPicPr>
          <p:cNvPr id="418" name="Shape 418"/>
          <p:cNvPicPr preferRelativeResize="0"/>
          <p:nvPr/>
        </p:nvPicPr>
        <p:blipFill rotWithShape="1">
          <a:blip r:embed="rId4">
            <a:alphaModFix/>
          </a:blip>
          <a:srcRect b="0" l="0" r="0" t="0"/>
          <a:stretch/>
        </p:blipFill>
        <p:spPr>
          <a:xfrm>
            <a:off x="5029200" y="2057400"/>
            <a:ext cx="3429000" cy="3059113"/>
          </a:xfrm>
          <a:prstGeom prst="rect">
            <a:avLst/>
          </a:prstGeom>
          <a:noFill/>
          <a:ln>
            <a:noFill/>
          </a:ln>
        </p:spPr>
      </p:pic>
      <p:sp>
        <p:nvSpPr>
          <p:cNvPr id="419" name="Shape 419"/>
          <p:cNvSpPr txBox="1"/>
          <p:nvPr/>
        </p:nvSpPr>
        <p:spPr>
          <a:xfrm>
            <a:off x="457200" y="320675"/>
            <a:ext cx="630396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000"/>
              <a:buFont typeface="Verdana"/>
              <a:buNone/>
            </a:pPr>
            <a:r>
              <a:rPr b="1" lang="en-US" sz="4000">
                <a:solidFill>
                  <a:srgbClr val="FFCC00"/>
                </a:solidFill>
                <a:latin typeface="Verdana"/>
                <a:ea typeface="Verdana"/>
                <a:cs typeface="Verdana"/>
                <a:sym typeface="Verdana"/>
              </a:rPr>
              <a:t>Red-shouldered</a:t>
            </a:r>
            <a:r>
              <a:rPr b="1" lang="en-US" sz="3600">
                <a:solidFill>
                  <a:srgbClr val="FFCC00"/>
                </a:solidFill>
                <a:latin typeface="Verdana"/>
                <a:ea typeface="Verdana"/>
                <a:cs typeface="Verdana"/>
                <a:sym typeface="Verdana"/>
              </a:rPr>
              <a:t> Hawk</a:t>
            </a:r>
            <a:endParaRPr/>
          </a:p>
        </p:txBody>
      </p:sp>
      <p:pic>
        <p:nvPicPr>
          <p:cNvPr id="420" name="Shape 420"/>
          <p:cNvPicPr preferRelativeResize="0"/>
          <p:nvPr/>
        </p:nvPicPr>
        <p:blipFill rotWithShape="1">
          <a:blip r:embed="rId5">
            <a:alphaModFix/>
          </a:blip>
          <a:srcRect b="0" l="0" r="0" t="0"/>
          <a:stretch/>
        </p:blipFill>
        <p:spPr>
          <a:xfrm>
            <a:off x="4267200" y="2057400"/>
            <a:ext cx="4267200" cy="2706688"/>
          </a:xfrm>
          <a:prstGeom prst="rect">
            <a:avLst/>
          </a:prstGeom>
          <a:noFill/>
          <a:ln>
            <a:noFill/>
          </a:ln>
        </p:spPr>
      </p:pic>
      <p:sp>
        <p:nvSpPr>
          <p:cNvPr id="421" name="Shape 421"/>
          <p:cNvSpPr txBox="1"/>
          <p:nvPr/>
        </p:nvSpPr>
        <p:spPr>
          <a:xfrm>
            <a:off x="0" y="1676400"/>
            <a:ext cx="4425950" cy="8842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Char char="•"/>
            </a:pPr>
            <a:r>
              <a:rPr b="1" lang="en-US" sz="2800">
                <a:solidFill>
                  <a:schemeClr val="dk1"/>
                </a:solidFill>
                <a:latin typeface="Verdana"/>
                <a:ea typeface="Verdana"/>
                <a:cs typeface="Verdana"/>
                <a:sym typeface="Verdana"/>
              </a:rPr>
              <a:t> </a:t>
            </a:r>
            <a:r>
              <a:rPr b="1" lang="en-US" sz="2400">
                <a:solidFill>
                  <a:schemeClr val="dk1"/>
                </a:solidFill>
                <a:latin typeface="Verdana"/>
                <a:ea typeface="Verdana"/>
                <a:cs typeface="Verdana"/>
                <a:sym typeface="Verdana"/>
              </a:rPr>
              <a:t>flaps wings a bit more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than other Buteos do</a:t>
            </a:r>
            <a:endParaRPr/>
          </a:p>
        </p:txBody>
      </p:sp>
      <p:sp>
        <p:nvSpPr>
          <p:cNvPr id="422" name="Shape 422"/>
          <p:cNvSpPr txBox="1"/>
          <p:nvPr/>
        </p:nvSpPr>
        <p:spPr>
          <a:xfrm>
            <a:off x="0" y="2717800"/>
            <a:ext cx="4978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proportionately longer tail</a:t>
            </a:r>
            <a:endParaRPr/>
          </a:p>
        </p:txBody>
      </p:sp>
      <p:sp>
        <p:nvSpPr>
          <p:cNvPr id="423" name="Shape 423"/>
          <p:cNvSpPr txBox="1"/>
          <p:nvPr/>
        </p:nvSpPr>
        <p:spPr>
          <a:xfrm>
            <a:off x="0" y="3403600"/>
            <a:ext cx="4092575"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wings reach forward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while soaring</a:t>
            </a:r>
            <a:endParaRPr/>
          </a:p>
        </p:txBody>
      </p:sp>
      <p:cxnSp>
        <p:nvCxnSpPr>
          <p:cNvPr id="424" name="Shape 424"/>
          <p:cNvCxnSpPr/>
          <p:nvPr/>
        </p:nvCxnSpPr>
        <p:spPr>
          <a:xfrm flipH="1" rot="-10080519">
            <a:off x="6172200" y="2514600"/>
            <a:ext cx="1295400" cy="2514600"/>
          </a:xfrm>
          <a:prstGeom prst="straightConnector1">
            <a:avLst/>
          </a:prstGeom>
          <a:noFill/>
          <a:ln cap="flat" cmpd="sng" w="38100">
            <a:solidFill>
              <a:srgbClr val="FFFF00"/>
            </a:solidFill>
            <a:prstDash val="solid"/>
            <a:round/>
            <a:headEnd len="med" w="med" type="none"/>
            <a:tailEnd len="med" w="med" type="triangle"/>
          </a:ln>
        </p:spPr>
      </p:cxnSp>
      <p:sp>
        <p:nvSpPr>
          <p:cNvPr id="425" name="Shape 425"/>
          <p:cNvSpPr txBox="1"/>
          <p:nvPr/>
        </p:nvSpPr>
        <p:spPr>
          <a:xfrm>
            <a:off x="0" y="4470400"/>
            <a:ext cx="4709944" cy="892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white “crescents” </a:t>
            </a:r>
            <a:endParaRPr/>
          </a:p>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     </a:t>
            </a:r>
            <a:r>
              <a:rPr b="1" lang="en-US" sz="2400">
                <a:solidFill>
                  <a:schemeClr val="dk1"/>
                </a:solidFill>
                <a:latin typeface="Verdana"/>
                <a:ea typeface="Verdana"/>
                <a:cs typeface="Verdana"/>
                <a:sym typeface="Verdana"/>
              </a:rPr>
              <a:t>along tips of primaries</a:t>
            </a:r>
            <a:endParaRPr/>
          </a:p>
        </p:txBody>
      </p:sp>
      <p:cxnSp>
        <p:nvCxnSpPr>
          <p:cNvPr id="426" name="Shape 426"/>
          <p:cNvCxnSpPr/>
          <p:nvPr/>
        </p:nvCxnSpPr>
        <p:spPr>
          <a:xfrm flipH="1" rot="10571074">
            <a:off x="6553200" y="3733800"/>
            <a:ext cx="1295400" cy="2514600"/>
          </a:xfrm>
          <a:prstGeom prst="straightConnector1">
            <a:avLst/>
          </a:prstGeom>
          <a:noFill/>
          <a:ln cap="flat" cmpd="sng" w="38100">
            <a:solidFill>
              <a:srgbClr val="FFFF00"/>
            </a:solidFill>
            <a:prstDash val="solid"/>
            <a:round/>
            <a:headEnd len="med" w="med" type="none"/>
            <a:tailEnd len="med" w="med" type="triangle"/>
          </a:ln>
        </p:spPr>
      </p:cxnSp>
      <p:pic>
        <p:nvPicPr>
          <p:cNvPr descr="mergedbuteosilhouetteRS" id="427" name="Shape 427"/>
          <p:cNvPicPr preferRelativeResize="0"/>
          <p:nvPr/>
        </p:nvPicPr>
        <p:blipFill rotWithShape="1">
          <a:blip r:embed="rId6">
            <a:alphaModFix/>
          </a:blip>
          <a:srcRect b="0" l="0" r="0" t="0"/>
          <a:stretch/>
        </p:blipFill>
        <p:spPr>
          <a:xfrm rot="1873076">
            <a:off x="6400800" y="1219200"/>
            <a:ext cx="2209800" cy="3543300"/>
          </a:xfrm>
          <a:prstGeom prst="rect">
            <a:avLst/>
          </a:prstGeom>
          <a:noFill/>
          <a:ln>
            <a:noFill/>
          </a:ln>
        </p:spPr>
      </p:pic>
      <p:sp>
        <p:nvSpPr>
          <p:cNvPr id="428" name="Shape 428"/>
          <p:cNvSpPr txBox="1"/>
          <p:nvPr/>
        </p:nvSpPr>
        <p:spPr>
          <a:xfrm>
            <a:off x="2667000" y="5765800"/>
            <a:ext cx="46863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narrow white tail-bands </a:t>
            </a:r>
            <a:endParaRPr/>
          </a:p>
        </p:txBody>
      </p:sp>
      <p:sp>
        <p:nvSpPr>
          <p:cNvPr id="429" name="Shape 429"/>
          <p:cNvSpPr txBox="1"/>
          <p:nvPr/>
        </p:nvSpPr>
        <p:spPr>
          <a:xfrm>
            <a:off x="3962400" y="990600"/>
            <a:ext cx="354806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 mid-sized Buteo</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23" presetSubtype="16">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 calcmode="lin" valueType="num">
                                      <p:cBhvr additive="base">
                                        <p:cTn dur="1000"/>
                                        <p:tgtEl>
                                          <p:spTgt spid="429">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429">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0"/>
                                        <p:tgtEl>
                                          <p:spTgt spid="427"/>
                                        </p:tgtEl>
                                      </p:cBhvr>
                                    </p:animEffect>
                                  </p:childTnLst>
                                </p:cTn>
                              </p:par>
                            </p:childTnLst>
                          </p:cTn>
                        </p:par>
                        <p:par>
                          <p:cTn fill="hold">
                            <p:stCondLst>
                              <p:cond delay="6000"/>
                            </p:stCondLst>
                            <p:childTnLst>
                              <p:par>
                                <p:cTn fill="hold" nodeType="afterEffect" presetClass="exit" presetID="10" presetSubtype="0">
                                  <p:stCondLst>
                                    <p:cond delay="1500"/>
                                  </p:stCondLst>
                                  <p:childTnLst>
                                    <p:animEffect filter="fade" transition="out">
                                      <p:cBhvr>
                                        <p:cTn dur="3000"/>
                                        <p:tgtEl>
                                          <p:spTgt spid="427"/>
                                        </p:tgtEl>
                                      </p:cBhvr>
                                    </p:animEffect>
                                    <p:set>
                                      <p:cBhvr>
                                        <p:cTn dur="1" fill="hold">
                                          <p:stCondLst>
                                            <p:cond delay="3000"/>
                                          </p:stCondLst>
                                        </p:cTn>
                                        <p:tgtEl>
                                          <p:spTgt spid="427"/>
                                        </p:tgtEl>
                                        <p:attrNameLst>
                                          <p:attrName>style.visibility</p:attrName>
                                        </p:attrNameLst>
                                      </p:cBhvr>
                                      <p:to>
                                        <p:strVal val="hidden"/>
                                      </p:to>
                                    </p:set>
                                  </p:childTnLst>
                                </p:cTn>
                              </p:par>
                            </p:childTnLst>
                          </p:cTn>
                        </p:par>
                        <p:par>
                          <p:cTn fill="hold">
                            <p:stCondLst>
                              <p:cond delay="9000"/>
                            </p:stCondLst>
                            <p:childTnLst>
                              <p:par>
                                <p:cTn fill="hold" nodeType="afterEffect" presetClass="entr" presetID="10" presetSubtype="0">
                                  <p:stCondLst>
                                    <p:cond delay="500"/>
                                  </p:stCondLst>
                                  <p:childTnLst>
                                    <p:set>
                                      <p:cBhvr>
                                        <p:cTn dur="1" fill="hold">
                                          <p:stCondLst>
                                            <p:cond delay="0"/>
                                          </p:stCondLst>
                                        </p:cTn>
                                        <p:tgtEl>
                                          <p:spTgt spid="421"/>
                                        </p:tgtEl>
                                        <p:attrNameLst>
                                          <p:attrName>style.visibility</p:attrName>
                                        </p:attrNameLst>
                                      </p:cBhvr>
                                      <p:to>
                                        <p:strVal val="visible"/>
                                      </p:to>
                                    </p:set>
                                    <p:animEffect filter="fade" transition="in">
                                      <p:cBhvr>
                                        <p:cTn dur="2000"/>
                                        <p:tgtEl>
                                          <p:spTgt spid="421"/>
                                        </p:tgtEl>
                                      </p:cBhvr>
                                    </p:animEffect>
                                  </p:childTnLst>
                                </p:cTn>
                              </p:par>
                            </p:childTnLst>
                          </p:cTn>
                        </p:par>
                        <p:par>
                          <p:cTn fill="hold">
                            <p:stCondLst>
                              <p:cond delay="11000"/>
                            </p:stCondLst>
                            <p:childTnLst>
                              <p:par>
                                <p:cTn fill="hold" nodeType="afterEffect" presetClass="entr" presetID="10" presetSubtype="0">
                                  <p:stCondLst>
                                    <p:cond delay="100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childTnLst>
                          </p:cTn>
                        </p:par>
                        <p:par>
                          <p:cTn fill="hold">
                            <p:stCondLst>
                              <p:cond delay="13000"/>
                            </p:stCondLst>
                            <p:childTnLst>
                              <p:par>
                                <p:cTn fill="hold" nodeType="afterEffect" presetClass="entr" presetID="10" presetSubtype="0">
                                  <p:stCondLst>
                                    <p:cond delay="1000"/>
                                  </p:stCondLst>
                                  <p:childTnLst>
                                    <p:set>
                                      <p:cBhvr>
                                        <p:cTn dur="1" fill="hold">
                                          <p:stCondLst>
                                            <p:cond delay="0"/>
                                          </p:stCondLst>
                                        </p:cTn>
                                        <p:tgtEl>
                                          <p:spTgt spid="423"/>
                                        </p:tgtEl>
                                        <p:attrNameLst>
                                          <p:attrName>style.visibility</p:attrName>
                                        </p:attrNameLst>
                                      </p:cBhvr>
                                      <p:to>
                                        <p:strVal val="visible"/>
                                      </p:to>
                                    </p:set>
                                    <p:animEffect filter="fade" transition="in">
                                      <p:cBhvr>
                                        <p:cTn dur="2000"/>
                                        <p:tgtEl>
                                          <p:spTgt spid="423"/>
                                        </p:tgtEl>
                                      </p:cBhvr>
                                    </p:animEffect>
                                  </p:childTnLst>
                                </p:cTn>
                              </p:par>
                            </p:childTnLst>
                          </p:cTn>
                        </p:par>
                        <p:par>
                          <p:cTn fill="hold">
                            <p:stCondLst>
                              <p:cond delay="15000"/>
                            </p:stCondLst>
                            <p:childTnLst>
                              <p:par>
                                <p:cTn fill="hold" nodeType="afterEffect" presetClass="entr" presetID="10" presetSubtype="0">
                                  <p:stCondLst>
                                    <p:cond delay="500"/>
                                  </p:stCondLst>
                                  <p:childTnLst>
                                    <p:set>
                                      <p:cBhvr>
                                        <p:cTn dur="1" fill="hold">
                                          <p:stCondLst>
                                            <p:cond delay="0"/>
                                          </p:stCondLst>
                                        </p:cTn>
                                        <p:tgtEl>
                                          <p:spTgt spid="427"/>
                                        </p:tgtEl>
                                        <p:attrNameLst>
                                          <p:attrName>style.visibility</p:attrName>
                                        </p:attrNameLst>
                                      </p:cBhvr>
                                      <p:to>
                                        <p:strVal val="visible"/>
                                      </p:to>
                                    </p:set>
                                    <p:animEffect filter="fade" transition="in">
                                      <p:cBhvr>
                                        <p:cTn dur="3000"/>
                                        <p:tgtEl>
                                          <p:spTgt spid="427"/>
                                        </p:tgtEl>
                                      </p:cBhvr>
                                    </p:animEffect>
                                  </p:childTnLst>
                                </p:cTn>
                              </p:par>
                            </p:childTnLst>
                          </p:cTn>
                        </p:par>
                        <p:par>
                          <p:cTn fill="hold">
                            <p:stCondLst>
                              <p:cond delay="18000"/>
                            </p:stCondLst>
                            <p:childTnLst>
                              <p:par>
                                <p:cTn fill="hold" nodeType="afterEffect" presetClass="exit" presetID="10" presetSubtype="0">
                                  <p:stCondLst>
                                    <p:cond delay="1500"/>
                                  </p:stCondLst>
                                  <p:childTnLst>
                                    <p:animEffect filter="fade" transition="out">
                                      <p:cBhvr>
                                        <p:cTn dur="2000"/>
                                        <p:tgtEl>
                                          <p:spTgt spid="427"/>
                                        </p:tgtEl>
                                      </p:cBhvr>
                                    </p:animEffect>
                                    <p:set>
                                      <p:cBhvr>
                                        <p:cTn dur="1" fill="hold">
                                          <p:stCondLst>
                                            <p:cond delay="2000"/>
                                          </p:stCondLst>
                                        </p:cTn>
                                        <p:tgtEl>
                                          <p:spTgt spid="427"/>
                                        </p:tgtEl>
                                        <p:attrNameLst>
                                          <p:attrName>style.visibility</p:attrName>
                                        </p:attrNameLst>
                                      </p:cBhvr>
                                      <p:to>
                                        <p:strVal val="hidden"/>
                                      </p:to>
                                    </p:set>
                                  </p:childTnLst>
                                </p:cTn>
                              </p:par>
                            </p:childTnLst>
                          </p:cTn>
                        </p:par>
                        <p:par>
                          <p:cTn fill="hold">
                            <p:stCondLst>
                              <p:cond delay="20000"/>
                            </p:stCondLst>
                            <p:childTnLst>
                              <p:par>
                                <p:cTn fill="hold" nodeType="afterEffect" presetClass="entr" presetID="10" presetSubtype="0">
                                  <p:stCondLst>
                                    <p:cond delay="100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22000"/>
                            </p:stCondLst>
                            <p:childTnLst>
                              <p:par>
                                <p:cTn fill="hold" nodeType="afterEffect" presetClass="exit" presetID="23" presetSubtype="32">
                                  <p:stCondLst>
                                    <p:cond delay="2000"/>
                                  </p:stCondLst>
                                  <p:childTnLst>
                                    <p:anim calcmode="lin" valueType="num">
                                      <p:cBhvr additive="base">
                                        <p:cTn dur="2000"/>
                                        <p:tgtEl>
                                          <p:spTgt spid="424"/>
                                        </p:tgtEl>
                                        <p:attrNameLst>
                                          <p:attrName>ppt_w</p:attrName>
                                        </p:attrNameLst>
                                      </p:cBhvr>
                                      <p:tavLst>
                                        <p:tav fmla="" tm="0">
                                          <p:val>
                                            <p:strVal val="#ppt_w"/>
                                          </p:val>
                                        </p:tav>
                                        <p:tav fmla="" tm="100000">
                                          <p:val>
                                            <p:strVal val="0"/>
                                          </p:val>
                                        </p:tav>
                                      </p:tavLst>
                                    </p:anim>
                                    <p:anim calcmode="lin" valueType="num">
                                      <p:cBhvr additive="base">
                                        <p:cTn dur="2000"/>
                                        <p:tgtEl>
                                          <p:spTgt spid="424"/>
                                        </p:tgtEl>
                                        <p:attrNameLst>
                                          <p:attrName>ppt_h</p:attrName>
                                        </p:attrNameLst>
                                      </p:cBhvr>
                                      <p:tavLst>
                                        <p:tav fmla="" tm="0">
                                          <p:val>
                                            <p:strVal val="#ppt_h"/>
                                          </p:val>
                                        </p:tav>
                                        <p:tav fmla="" tm="100000">
                                          <p:val>
                                            <p:strVal val="0"/>
                                          </p:val>
                                        </p:tav>
                                      </p:tavLst>
                                    </p:anim>
                                    <p:set>
                                      <p:cBhvr>
                                        <p:cTn dur="1" fill="hold">
                                          <p:stCondLst>
                                            <p:cond delay="2000"/>
                                          </p:stCondLst>
                                        </p:cTn>
                                        <p:tgtEl>
                                          <p:spTgt spid="424"/>
                                        </p:tgtEl>
                                        <p:attrNameLst>
                                          <p:attrName>style.visibility</p:attrName>
                                        </p:attrNameLst>
                                      </p:cBhvr>
                                      <p:to>
                                        <p:strVal val="hidden"/>
                                      </p:to>
                                    </p:set>
                                  </p:childTnLst>
                                </p:cTn>
                              </p:par>
                              <p:par>
                                <p:cTn fill="hold" nodeType="withEffect" presetClass="entr" presetID="23" presetSubtype="16">
                                  <p:stCondLst>
                                    <p:cond delay="100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3000"/>
                                        <p:tgtEl>
                                          <p:spTgt spid="428"/>
                                        </p:tgtEl>
                                        <p:attrNameLst>
                                          <p:attrName>ppt_w</p:attrName>
                                        </p:attrNameLst>
                                      </p:cBhvr>
                                      <p:tavLst>
                                        <p:tav fmla="" tm="0">
                                          <p:val>
                                            <p:strVal val="0"/>
                                          </p:val>
                                        </p:tav>
                                        <p:tav fmla="" tm="100000">
                                          <p:val>
                                            <p:strVal val="#ppt_w"/>
                                          </p:val>
                                        </p:tav>
                                      </p:tavLst>
                                    </p:anim>
                                    <p:anim calcmode="lin" valueType="num">
                                      <p:cBhvr additive="base">
                                        <p:cTn dur="3000"/>
                                        <p:tgtEl>
                                          <p:spTgt spid="428"/>
                                        </p:tgtEl>
                                        <p:attrNameLst>
                                          <p:attrName>ppt_h</p:attrName>
                                        </p:attrNameLst>
                                      </p:cBhvr>
                                      <p:tavLst>
                                        <p:tav fmla="" tm="0">
                                          <p:val>
                                            <p:strVal val="0"/>
                                          </p:val>
                                        </p:tav>
                                        <p:tav fmla="" tm="100000">
                                          <p:val>
                                            <p:strVal val="#ppt_h"/>
                                          </p:val>
                                        </p:tav>
                                      </p:tavLst>
                                    </p:anim>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par>
                          <p:cTn fill="hold">
                            <p:stCondLst>
                              <p:cond delay="26000"/>
                            </p:stCondLst>
                            <p:childTnLst>
                              <p:par>
                                <p:cTn fill="hold" nodeType="afterEffect" presetClass="exit" presetID="10" presetSubtype="0">
                                  <p:stCondLst>
                                    <p:cond delay="2000"/>
                                  </p:stCondLst>
                                  <p:childTnLst>
                                    <p:animEffect filter="fade" transition="out">
                                      <p:cBhvr>
                                        <p:cTn dur="5000"/>
                                        <p:tgtEl>
                                          <p:spTgt spid="426"/>
                                        </p:tgtEl>
                                      </p:cBhvr>
                                    </p:animEffect>
                                    <p:set>
                                      <p:cBhvr>
                                        <p:cTn dur="1" fill="hold">
                                          <p:stCondLst>
                                            <p:cond delay="5000"/>
                                          </p:stCondLst>
                                        </p:cTn>
                                        <p:tgtEl>
                                          <p:spTgt spid="4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nvSpPr>
        <p:spPr>
          <a:xfrm>
            <a:off x="304800" y="609600"/>
            <a:ext cx="408463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FF33"/>
              </a:buClr>
              <a:buSzPts val="2800"/>
              <a:buFont typeface="Verdana"/>
              <a:buNone/>
            </a:pPr>
            <a:r>
              <a:rPr b="1" lang="en-US" sz="2800">
                <a:solidFill>
                  <a:srgbClr val="99FF33"/>
                </a:solidFill>
                <a:latin typeface="Verdana"/>
                <a:ea typeface="Verdana"/>
                <a:cs typeface="Verdana"/>
                <a:sym typeface="Verdana"/>
              </a:rPr>
              <a:t>Top or bottom view</a:t>
            </a:r>
            <a:endParaRPr/>
          </a:p>
        </p:txBody>
      </p:sp>
      <p:sp>
        <p:nvSpPr>
          <p:cNvPr id="436" name="Shape 436"/>
          <p:cNvSpPr txBox="1"/>
          <p:nvPr/>
        </p:nvSpPr>
        <p:spPr>
          <a:xfrm>
            <a:off x="5562600" y="1905000"/>
            <a:ext cx="19907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FF33"/>
              </a:buClr>
              <a:buSzPts val="2800"/>
              <a:buFont typeface="Verdana"/>
              <a:buNone/>
            </a:pPr>
            <a:r>
              <a:rPr b="1" lang="en-US" sz="2800">
                <a:solidFill>
                  <a:srgbClr val="99FF33"/>
                </a:solidFill>
                <a:latin typeface="Verdana"/>
                <a:ea typeface="Verdana"/>
                <a:cs typeface="Verdana"/>
                <a:sym typeface="Verdana"/>
              </a:rPr>
              <a:t>End view</a:t>
            </a:r>
            <a:endParaRPr/>
          </a:p>
        </p:txBody>
      </p:sp>
      <p:sp>
        <p:nvSpPr>
          <p:cNvPr id="437" name="Shape 437"/>
          <p:cNvSpPr txBox="1"/>
          <p:nvPr/>
        </p:nvSpPr>
        <p:spPr>
          <a:xfrm>
            <a:off x="228600" y="5181600"/>
            <a:ext cx="8736013"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3600"/>
              <a:buFont typeface="Verdana"/>
              <a:buNone/>
            </a:pPr>
            <a:r>
              <a:rPr b="1" lang="en-US" sz="3600">
                <a:solidFill>
                  <a:srgbClr val="FFFF00"/>
                </a:solidFill>
                <a:latin typeface="Verdana"/>
                <a:ea typeface="Verdana"/>
                <a:cs typeface="Verdana"/>
                <a:sym typeface="Verdana"/>
              </a:rPr>
              <a:t>Basic Red-shoulder flight profiles</a:t>
            </a:r>
            <a:endParaRPr/>
          </a:p>
        </p:txBody>
      </p:sp>
      <p:sp>
        <p:nvSpPr>
          <p:cNvPr id="438" name="Shape 438"/>
          <p:cNvSpPr/>
          <p:nvPr/>
        </p:nvSpPr>
        <p:spPr>
          <a:xfrm rot="-1187932">
            <a:off x="2514600" y="1676400"/>
            <a:ext cx="1371600" cy="304800"/>
          </a:xfrm>
          <a:custGeom>
            <a:pathLst>
              <a:path extrusionOk="0" h="240" w="816">
                <a:moveTo>
                  <a:pt x="816" y="240"/>
                </a:moveTo>
                <a:cubicBezTo>
                  <a:pt x="656" y="228"/>
                  <a:pt x="496" y="216"/>
                  <a:pt x="384" y="192"/>
                </a:cubicBezTo>
                <a:cubicBezTo>
                  <a:pt x="272" y="168"/>
                  <a:pt x="208" y="128"/>
                  <a:pt x="144" y="96"/>
                </a:cubicBezTo>
                <a:cubicBezTo>
                  <a:pt x="80" y="64"/>
                  <a:pt x="24" y="16"/>
                  <a:pt x="0" y="0"/>
                </a:cubicBezTo>
              </a:path>
            </a:pathLst>
          </a:custGeom>
          <a:no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Verdana"/>
              <a:ea typeface="Verdana"/>
              <a:cs typeface="Verdana"/>
              <a:sym typeface="Verdana"/>
            </a:endParaRPr>
          </a:p>
        </p:txBody>
      </p:sp>
      <p:sp>
        <p:nvSpPr>
          <p:cNvPr id="439" name="Shape 439"/>
          <p:cNvSpPr/>
          <p:nvPr/>
        </p:nvSpPr>
        <p:spPr>
          <a:xfrm flipH="1" rot="1187932">
            <a:off x="762000" y="1676400"/>
            <a:ext cx="1371600" cy="304800"/>
          </a:xfrm>
          <a:custGeom>
            <a:pathLst>
              <a:path extrusionOk="0" h="240" w="816">
                <a:moveTo>
                  <a:pt x="816" y="240"/>
                </a:moveTo>
                <a:cubicBezTo>
                  <a:pt x="656" y="228"/>
                  <a:pt x="496" y="216"/>
                  <a:pt x="384" y="192"/>
                </a:cubicBezTo>
                <a:cubicBezTo>
                  <a:pt x="272" y="168"/>
                  <a:pt x="208" y="128"/>
                  <a:pt x="144" y="96"/>
                </a:cubicBezTo>
                <a:cubicBezTo>
                  <a:pt x="80" y="64"/>
                  <a:pt x="24" y="16"/>
                  <a:pt x="0" y="0"/>
                </a:cubicBezTo>
              </a:path>
            </a:pathLst>
          </a:custGeom>
          <a:no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Verdana"/>
              <a:ea typeface="Verdana"/>
              <a:cs typeface="Verdana"/>
              <a:sym typeface="Verdana"/>
            </a:endParaRPr>
          </a:p>
        </p:txBody>
      </p:sp>
      <p:pic>
        <p:nvPicPr>
          <p:cNvPr id="440" name="Shape 440"/>
          <p:cNvPicPr preferRelativeResize="0"/>
          <p:nvPr/>
        </p:nvPicPr>
        <p:blipFill rotWithShape="1">
          <a:blip r:embed="rId3">
            <a:alphaModFix/>
          </a:blip>
          <a:srcRect b="0" l="0" r="0" t="0"/>
          <a:stretch/>
        </p:blipFill>
        <p:spPr>
          <a:xfrm>
            <a:off x="2133600" y="1295400"/>
            <a:ext cx="368300" cy="2133600"/>
          </a:xfrm>
          <a:prstGeom prst="rect">
            <a:avLst/>
          </a:prstGeom>
          <a:noFill/>
          <a:ln>
            <a:noFill/>
          </a:ln>
        </p:spPr>
      </p:pic>
      <p:sp>
        <p:nvSpPr>
          <p:cNvPr id="441" name="Shape 441"/>
          <p:cNvSpPr/>
          <p:nvPr/>
        </p:nvSpPr>
        <p:spPr>
          <a:xfrm rot="-2943820">
            <a:off x="6515100" y="2705100"/>
            <a:ext cx="457200" cy="533400"/>
          </a:xfrm>
          <a:prstGeom prst="rtTriangl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id="442" name="Shape 442"/>
          <p:cNvSpPr/>
          <p:nvPr/>
        </p:nvSpPr>
        <p:spPr>
          <a:xfrm>
            <a:off x="7010400" y="2895600"/>
            <a:ext cx="1558925" cy="223838"/>
          </a:xfrm>
          <a:custGeom>
            <a:pathLst>
              <a:path extrusionOk="0" h="141" w="982">
                <a:moveTo>
                  <a:pt x="0" y="56"/>
                </a:moveTo>
                <a:cubicBezTo>
                  <a:pt x="276" y="0"/>
                  <a:pt x="564" y="33"/>
                  <a:pt x="843" y="66"/>
                </a:cubicBezTo>
                <a:cubicBezTo>
                  <a:pt x="884" y="76"/>
                  <a:pt x="886" y="72"/>
                  <a:pt x="918" y="98"/>
                </a:cubicBezTo>
                <a:cubicBezTo>
                  <a:pt x="939" y="115"/>
                  <a:pt x="952" y="141"/>
                  <a:pt x="982" y="141"/>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Verdana"/>
              <a:ea typeface="Verdana"/>
              <a:cs typeface="Verdana"/>
              <a:sym typeface="Verdana"/>
            </a:endParaRPr>
          </a:p>
        </p:txBody>
      </p:sp>
      <p:sp>
        <p:nvSpPr>
          <p:cNvPr id="443" name="Shape 443"/>
          <p:cNvSpPr/>
          <p:nvPr/>
        </p:nvSpPr>
        <p:spPr>
          <a:xfrm flipH="1">
            <a:off x="4876800" y="2895600"/>
            <a:ext cx="1558925" cy="223838"/>
          </a:xfrm>
          <a:custGeom>
            <a:pathLst>
              <a:path extrusionOk="0" h="141" w="982">
                <a:moveTo>
                  <a:pt x="0" y="56"/>
                </a:moveTo>
                <a:cubicBezTo>
                  <a:pt x="276" y="0"/>
                  <a:pt x="564" y="33"/>
                  <a:pt x="843" y="66"/>
                </a:cubicBezTo>
                <a:cubicBezTo>
                  <a:pt x="884" y="76"/>
                  <a:pt x="886" y="72"/>
                  <a:pt x="918" y="98"/>
                </a:cubicBezTo>
                <a:cubicBezTo>
                  <a:pt x="939" y="115"/>
                  <a:pt x="952" y="141"/>
                  <a:pt x="982" y="141"/>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Verdana"/>
              <a:ea typeface="Verdana"/>
              <a:cs typeface="Verdana"/>
              <a:sym typeface="Verdana"/>
            </a:endParaRPr>
          </a:p>
        </p:txBody>
      </p:sp>
      <p:sp>
        <p:nvSpPr>
          <p:cNvPr id="444" name="Shape 444"/>
          <p:cNvSpPr txBox="1"/>
          <p:nvPr/>
        </p:nvSpPr>
        <p:spPr>
          <a:xfrm rot="1179667">
            <a:off x="6421438" y="3962400"/>
            <a:ext cx="2722562"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Slightly bowed</a:t>
            </a:r>
            <a:endParaRPr/>
          </a:p>
        </p:txBody>
      </p:sp>
      <p:cxnSp>
        <p:nvCxnSpPr>
          <p:cNvPr id="445" name="Shape 445"/>
          <p:cNvCxnSpPr/>
          <p:nvPr/>
        </p:nvCxnSpPr>
        <p:spPr>
          <a:xfrm rot="10800000">
            <a:off x="7696200" y="3124200"/>
            <a:ext cx="228600" cy="838200"/>
          </a:xfrm>
          <a:prstGeom prst="straightConnector1">
            <a:avLst/>
          </a:prstGeom>
          <a:noFill/>
          <a:ln cap="flat" cmpd="sng" w="28575">
            <a:solidFill>
              <a:srgbClr val="FFFF00"/>
            </a:solidFill>
            <a:prstDash val="solid"/>
            <a:round/>
            <a:headEnd len="med" w="med" type="none"/>
            <a:tailEnd len="med" w="med" type="triangl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43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23" presetSubtype="16">
                                  <p:stCondLst>
                                    <p:cond delay="50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1000"/>
                                        <p:tgtEl>
                                          <p:spTgt spid="435"/>
                                        </p:tgtEl>
                                        <p:attrNameLst>
                                          <p:attrName>ppt_w</p:attrName>
                                        </p:attrNameLst>
                                      </p:cBhvr>
                                      <p:tavLst>
                                        <p:tav fmla="" tm="0">
                                          <p:val>
                                            <p:strVal val="0"/>
                                          </p:val>
                                        </p:tav>
                                        <p:tav fmla="" tm="100000">
                                          <p:val>
                                            <p:strVal val="#ppt_w"/>
                                          </p:val>
                                        </p:tav>
                                      </p:tavLst>
                                    </p:anim>
                                    <p:anim calcmode="lin" valueType="num">
                                      <p:cBhvr additive="base">
                                        <p:cTn dur="1000"/>
                                        <p:tgtEl>
                                          <p:spTgt spid="435"/>
                                        </p:tgtEl>
                                        <p:attrNameLst>
                                          <p:attrName>ppt_h</p:attrName>
                                        </p:attrNameLst>
                                      </p:cBhvr>
                                      <p:tavLst>
                                        <p:tav fmla="" tm="0">
                                          <p:val>
                                            <p:strVal val="0"/>
                                          </p:val>
                                        </p:tav>
                                        <p:tav fmla="" tm="100000">
                                          <p:val>
                                            <p:strVal val="#ppt_h"/>
                                          </p:val>
                                        </p:tav>
                                      </p:tavLst>
                                    </p:anim>
                                  </p:childTnLst>
                                </p:cTn>
                              </p:par>
                            </p:childTnLst>
                          </p:cTn>
                        </p:par>
                        <p:par>
                          <p:cTn fill="hold">
                            <p:stCondLst>
                              <p:cond delay="1001"/>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2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20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2000"/>
                                        <p:tgtEl>
                                          <p:spTgt spid="440"/>
                                        </p:tgtEl>
                                      </p:cBhvr>
                                    </p:animEffect>
                                  </p:childTnLst>
                                </p:cTn>
                              </p:par>
                            </p:childTnLst>
                          </p:cTn>
                        </p:par>
                        <p:par>
                          <p:cTn fill="hold">
                            <p:stCondLst>
                              <p:cond delay="3001"/>
                            </p:stCondLst>
                            <p:childTnLst>
                              <p:par>
                                <p:cTn fill="hold" nodeType="afterEffect" presetClass="entr" presetID="23" presetSubtype="16">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2000"/>
                                        <p:tgtEl>
                                          <p:spTgt spid="436"/>
                                        </p:tgtEl>
                                        <p:attrNameLst>
                                          <p:attrName>ppt_w</p:attrName>
                                        </p:attrNameLst>
                                      </p:cBhvr>
                                      <p:tavLst>
                                        <p:tav fmla="" tm="0">
                                          <p:val>
                                            <p:strVal val="0"/>
                                          </p:val>
                                        </p:tav>
                                        <p:tav fmla="" tm="100000">
                                          <p:val>
                                            <p:strVal val="#ppt_w"/>
                                          </p:val>
                                        </p:tav>
                                      </p:tavLst>
                                    </p:anim>
                                    <p:anim calcmode="lin" valueType="num">
                                      <p:cBhvr additive="base">
                                        <p:cTn dur="2000"/>
                                        <p:tgtEl>
                                          <p:spTgt spid="436"/>
                                        </p:tgtEl>
                                        <p:attrNameLst>
                                          <p:attrName>ppt_h</p:attrName>
                                        </p:attrNameLst>
                                      </p:cBhvr>
                                      <p:tavLst>
                                        <p:tav fmla="" tm="0">
                                          <p:val>
                                            <p:strVal val="0"/>
                                          </p:val>
                                        </p:tav>
                                        <p:tav fmla="" tm="100000">
                                          <p:val>
                                            <p:strVal val="#ppt_h"/>
                                          </p:val>
                                        </p:tav>
                                      </p:tavLst>
                                    </p:anim>
                                  </p:childTnLst>
                                </p:cTn>
                              </p:par>
                            </p:childTnLst>
                          </p:cTn>
                        </p:par>
                        <p:par>
                          <p:cTn fill="hold">
                            <p:stCondLst>
                              <p:cond delay="5001"/>
                            </p:stCondLst>
                            <p:childTnLst>
                              <p:par>
                                <p:cTn fill="hold" nodeType="afterEffect" presetClass="entr" presetID="10" presetSubtype="0">
                                  <p:stCondLst>
                                    <p:cond delay="500"/>
                                  </p:stCondLst>
                                  <p:childTnLst>
                                    <p:set>
                                      <p:cBhvr>
                                        <p:cTn dur="1" fill="hold">
                                          <p:stCondLst>
                                            <p:cond delay="0"/>
                                          </p:stCondLst>
                                        </p:cTn>
                                        <p:tgtEl>
                                          <p:spTgt spid="441"/>
                                        </p:tgtEl>
                                        <p:attrNameLst>
                                          <p:attrName>style.visibility</p:attrName>
                                        </p:attrNameLst>
                                      </p:cBhvr>
                                      <p:to>
                                        <p:strVal val="visible"/>
                                      </p:to>
                                    </p:set>
                                    <p:animEffect filter="fade" transition="in">
                                      <p:cBhvr>
                                        <p:cTn dur="2000"/>
                                        <p:tgtEl>
                                          <p:spTgt spid="441"/>
                                        </p:tgtEl>
                                      </p:cBhvr>
                                    </p:animEffect>
                                  </p:childTnLst>
                                </p:cTn>
                              </p:par>
                              <p:par>
                                <p:cTn fill="hold" nodeType="withEffect" presetClass="entr" presetID="10" presetSubtype="0">
                                  <p:stCondLst>
                                    <p:cond delay="500"/>
                                  </p:stCondLst>
                                  <p:childTnLst>
                                    <p:set>
                                      <p:cBhvr>
                                        <p:cTn dur="1" fill="hold">
                                          <p:stCondLst>
                                            <p:cond delay="0"/>
                                          </p:stCondLst>
                                        </p:cTn>
                                        <p:tgtEl>
                                          <p:spTgt spid="443"/>
                                        </p:tgtEl>
                                        <p:attrNameLst>
                                          <p:attrName>style.visibility</p:attrName>
                                        </p:attrNameLst>
                                      </p:cBhvr>
                                      <p:to>
                                        <p:strVal val="visible"/>
                                      </p:to>
                                    </p:set>
                                    <p:animEffect filter="fade" transition="in">
                                      <p:cBhvr>
                                        <p:cTn dur="20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2000"/>
                                        <p:tgtEl>
                                          <p:spTgt spid="442"/>
                                        </p:tgtEl>
                                      </p:cBhvr>
                                    </p:animEffect>
                                  </p:childTnLst>
                                </p:cTn>
                              </p:par>
                            </p:childTnLst>
                          </p:cTn>
                        </p:par>
                        <p:par>
                          <p:cTn fill="hold">
                            <p:stCondLst>
                              <p:cond delay="7001"/>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2000"/>
                                        <p:tgtEl>
                                          <p:spTgt spid="444"/>
                                        </p:tgtEl>
                                      </p:cBhvr>
                                    </p:animEffect>
                                  </p:childTnLst>
                                </p:cTn>
                              </p:par>
                            </p:childTnLst>
                          </p:cTn>
                        </p:par>
                        <p:par>
                          <p:cTn fill="hold">
                            <p:stCondLst>
                              <p:cond delay="9001"/>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pic>
        <p:nvPicPr>
          <p:cNvPr descr="Broadiedarkened" id="451" name="Shape 451"/>
          <p:cNvPicPr preferRelativeResize="0"/>
          <p:nvPr/>
        </p:nvPicPr>
        <p:blipFill rotWithShape="1">
          <a:blip r:embed="rId3">
            <a:alphaModFix/>
          </a:blip>
          <a:srcRect b="0" l="0" r="0" t="0"/>
          <a:stretch/>
        </p:blipFill>
        <p:spPr>
          <a:xfrm rot="-984659">
            <a:off x="6248400" y="762000"/>
            <a:ext cx="2605088" cy="3683000"/>
          </a:xfrm>
          <a:prstGeom prst="rect">
            <a:avLst/>
          </a:prstGeom>
          <a:noFill/>
          <a:ln>
            <a:noFill/>
          </a:ln>
        </p:spPr>
      </p:pic>
      <p:pic>
        <p:nvPicPr>
          <p:cNvPr descr="JKennedyBWBRD2562 copy" id="452" name="Shape 452"/>
          <p:cNvPicPr preferRelativeResize="0"/>
          <p:nvPr/>
        </p:nvPicPr>
        <p:blipFill rotWithShape="1">
          <a:blip r:embed="rId4">
            <a:alphaModFix/>
          </a:blip>
          <a:srcRect b="0" l="0" r="0" t="0"/>
          <a:stretch/>
        </p:blipFill>
        <p:spPr>
          <a:xfrm rot="-1190633">
            <a:off x="5727700" y="457200"/>
            <a:ext cx="3416300" cy="4038600"/>
          </a:xfrm>
          <a:prstGeom prst="rect">
            <a:avLst/>
          </a:prstGeom>
          <a:noFill/>
          <a:ln>
            <a:noFill/>
          </a:ln>
        </p:spPr>
      </p:pic>
      <p:sp>
        <p:nvSpPr>
          <p:cNvPr id="453" name="Shape 453"/>
          <p:cNvSpPr txBox="1"/>
          <p:nvPr/>
        </p:nvSpPr>
        <p:spPr>
          <a:xfrm>
            <a:off x="593725" y="439738"/>
            <a:ext cx="59705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000"/>
              <a:buFont typeface="Verdana"/>
              <a:buNone/>
            </a:pPr>
            <a:r>
              <a:rPr b="1" lang="en-US" sz="4000">
                <a:solidFill>
                  <a:srgbClr val="FFCC00"/>
                </a:solidFill>
                <a:latin typeface="Verdana"/>
                <a:ea typeface="Verdana"/>
                <a:cs typeface="Verdana"/>
                <a:sym typeface="Verdana"/>
              </a:rPr>
              <a:t>Broad-winged Hawk</a:t>
            </a:r>
            <a:endParaRPr/>
          </a:p>
        </p:txBody>
      </p:sp>
      <p:sp>
        <p:nvSpPr>
          <p:cNvPr id="454" name="Shape 454"/>
          <p:cNvSpPr txBox="1"/>
          <p:nvPr/>
        </p:nvSpPr>
        <p:spPr>
          <a:xfrm>
            <a:off x="685800" y="2438400"/>
            <a:ext cx="537210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“flame-shaped” wing</a:t>
            </a:r>
            <a:endParaRPr/>
          </a:p>
        </p:txBody>
      </p:sp>
      <p:pic>
        <p:nvPicPr>
          <p:cNvPr descr="B-wing" id="455" name="Shape 455"/>
          <p:cNvPicPr preferRelativeResize="0"/>
          <p:nvPr/>
        </p:nvPicPr>
        <p:blipFill rotWithShape="1">
          <a:blip r:embed="rId5">
            <a:alphaModFix/>
          </a:blip>
          <a:srcRect b="0" l="0" r="0" t="0"/>
          <a:stretch/>
        </p:blipFill>
        <p:spPr>
          <a:xfrm rot="-1402386">
            <a:off x="6005513" y="762000"/>
            <a:ext cx="3138487" cy="4343400"/>
          </a:xfrm>
          <a:prstGeom prst="rect">
            <a:avLst/>
          </a:prstGeom>
          <a:noFill/>
          <a:ln>
            <a:noFill/>
          </a:ln>
        </p:spPr>
      </p:pic>
      <p:cxnSp>
        <p:nvCxnSpPr>
          <p:cNvPr id="456" name="Shape 456"/>
          <p:cNvCxnSpPr/>
          <p:nvPr/>
        </p:nvCxnSpPr>
        <p:spPr>
          <a:xfrm flipH="1" rot="10800000">
            <a:off x="5257800" y="4114800"/>
            <a:ext cx="2514600" cy="685800"/>
          </a:xfrm>
          <a:prstGeom prst="straightConnector1">
            <a:avLst/>
          </a:prstGeom>
          <a:noFill/>
          <a:ln cap="flat" cmpd="sng" w="38100">
            <a:solidFill>
              <a:srgbClr val="FFFF00"/>
            </a:solidFill>
            <a:prstDash val="solid"/>
            <a:round/>
            <a:headEnd len="med" w="med" type="none"/>
            <a:tailEnd len="med" w="med" type="triangle"/>
          </a:ln>
        </p:spPr>
      </p:cxnSp>
      <p:cxnSp>
        <p:nvCxnSpPr>
          <p:cNvPr id="457" name="Shape 457"/>
          <p:cNvCxnSpPr/>
          <p:nvPr/>
        </p:nvCxnSpPr>
        <p:spPr>
          <a:xfrm flipH="1" rot="10800000">
            <a:off x="5257800" y="3124200"/>
            <a:ext cx="1600200" cy="609600"/>
          </a:xfrm>
          <a:prstGeom prst="straightConnector1">
            <a:avLst/>
          </a:prstGeom>
          <a:noFill/>
          <a:ln cap="flat" cmpd="sng" w="38100">
            <a:solidFill>
              <a:srgbClr val="FFFF00"/>
            </a:solidFill>
            <a:prstDash val="solid"/>
            <a:round/>
            <a:headEnd len="med" w="med" type="none"/>
            <a:tailEnd len="med" w="med" type="triangle"/>
          </a:ln>
        </p:spPr>
      </p:cxnSp>
      <p:sp>
        <p:nvSpPr>
          <p:cNvPr id="458" name="Shape 458"/>
          <p:cNvSpPr txBox="1"/>
          <p:nvPr/>
        </p:nvSpPr>
        <p:spPr>
          <a:xfrm>
            <a:off x="669925" y="1581150"/>
            <a:ext cx="492283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Char char="•"/>
            </a:pPr>
            <a:r>
              <a:rPr b="1" lang="en-US" sz="2800">
                <a:solidFill>
                  <a:schemeClr val="dk1"/>
                </a:solidFill>
                <a:latin typeface="Verdana"/>
                <a:ea typeface="Verdana"/>
                <a:cs typeface="Verdana"/>
                <a:sym typeface="Verdana"/>
              </a:rPr>
              <a:t> </a:t>
            </a:r>
            <a:r>
              <a:rPr b="1" lang="en-US" sz="2400">
                <a:solidFill>
                  <a:schemeClr val="dk1"/>
                </a:solidFill>
                <a:latin typeface="Verdana"/>
                <a:ea typeface="Verdana"/>
                <a:cs typeface="Verdana"/>
                <a:sym typeface="Verdana"/>
              </a:rPr>
              <a:t>chunky, crow-sized Buteo</a:t>
            </a:r>
            <a:endParaRPr/>
          </a:p>
        </p:txBody>
      </p:sp>
      <p:sp>
        <p:nvSpPr>
          <p:cNvPr id="459" name="Shape 459"/>
          <p:cNvSpPr txBox="1"/>
          <p:nvPr/>
        </p:nvSpPr>
        <p:spPr>
          <a:xfrm>
            <a:off x="1066800" y="2895600"/>
            <a:ext cx="59436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held straight out from body</a:t>
            </a:r>
            <a:endParaRPr/>
          </a:p>
        </p:txBody>
      </p:sp>
      <p:sp>
        <p:nvSpPr>
          <p:cNvPr id="460" name="Shape 460"/>
          <p:cNvSpPr/>
          <p:nvPr/>
        </p:nvSpPr>
        <p:spPr>
          <a:xfrm>
            <a:off x="6569075" y="1198563"/>
            <a:ext cx="749300" cy="1204912"/>
          </a:xfrm>
          <a:custGeom>
            <a:pathLst>
              <a:path extrusionOk="0" h="759" w="472">
                <a:moveTo>
                  <a:pt x="415" y="759"/>
                </a:moveTo>
                <a:cubicBezTo>
                  <a:pt x="359" y="721"/>
                  <a:pt x="313" y="658"/>
                  <a:pt x="249" y="637"/>
                </a:cubicBezTo>
                <a:cubicBezTo>
                  <a:pt x="236" y="617"/>
                  <a:pt x="216" y="602"/>
                  <a:pt x="204" y="582"/>
                </a:cubicBezTo>
                <a:cubicBezTo>
                  <a:pt x="198" y="572"/>
                  <a:pt x="200" y="558"/>
                  <a:pt x="193" y="549"/>
                </a:cubicBezTo>
                <a:cubicBezTo>
                  <a:pt x="185" y="538"/>
                  <a:pt x="170" y="535"/>
                  <a:pt x="160" y="526"/>
                </a:cubicBezTo>
                <a:cubicBezTo>
                  <a:pt x="148" y="516"/>
                  <a:pt x="137" y="505"/>
                  <a:pt x="127" y="493"/>
                </a:cubicBezTo>
                <a:cubicBezTo>
                  <a:pt x="91" y="447"/>
                  <a:pt x="80" y="406"/>
                  <a:pt x="49" y="360"/>
                </a:cubicBezTo>
                <a:cubicBezTo>
                  <a:pt x="39" y="319"/>
                  <a:pt x="26" y="279"/>
                  <a:pt x="16" y="238"/>
                </a:cubicBezTo>
                <a:cubicBezTo>
                  <a:pt x="20" y="161"/>
                  <a:pt x="0" y="78"/>
                  <a:pt x="27" y="6"/>
                </a:cubicBezTo>
                <a:cubicBezTo>
                  <a:pt x="29" y="0"/>
                  <a:pt x="103" y="85"/>
                  <a:pt x="116" y="94"/>
                </a:cubicBezTo>
                <a:cubicBezTo>
                  <a:pt x="149" y="116"/>
                  <a:pt x="186" y="133"/>
                  <a:pt x="215" y="161"/>
                </a:cubicBezTo>
                <a:cubicBezTo>
                  <a:pt x="245" y="190"/>
                  <a:pt x="252" y="213"/>
                  <a:pt x="293" y="227"/>
                </a:cubicBezTo>
                <a:cubicBezTo>
                  <a:pt x="322" y="271"/>
                  <a:pt x="345" y="313"/>
                  <a:pt x="382" y="349"/>
                </a:cubicBezTo>
                <a:cubicBezTo>
                  <a:pt x="399" y="400"/>
                  <a:pt x="441" y="429"/>
                  <a:pt x="459" y="482"/>
                </a:cubicBezTo>
                <a:cubicBezTo>
                  <a:pt x="472" y="571"/>
                  <a:pt x="470" y="534"/>
                  <a:pt x="470" y="593"/>
                </a:cubicBezTo>
              </a:path>
            </a:pathLst>
          </a:custGeom>
          <a:noFill/>
          <a:ln cap="flat" cmpd="sng" w="2857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Verdana"/>
              <a:ea typeface="Verdana"/>
              <a:cs typeface="Verdana"/>
              <a:sym typeface="Verdana"/>
            </a:endParaRPr>
          </a:p>
        </p:txBody>
      </p:sp>
      <p:cxnSp>
        <p:nvCxnSpPr>
          <p:cNvPr id="461" name="Shape 461"/>
          <p:cNvCxnSpPr/>
          <p:nvPr/>
        </p:nvCxnSpPr>
        <p:spPr>
          <a:xfrm>
            <a:off x="7620000" y="2743200"/>
            <a:ext cx="609600" cy="1143000"/>
          </a:xfrm>
          <a:prstGeom prst="straightConnector1">
            <a:avLst/>
          </a:prstGeom>
          <a:noFill/>
          <a:ln cap="flat" cmpd="sng" w="28575">
            <a:solidFill>
              <a:srgbClr val="FFFF00"/>
            </a:solidFill>
            <a:prstDash val="solid"/>
            <a:round/>
            <a:headEnd len="med" w="med" type="none"/>
            <a:tailEnd len="med" w="med" type="none"/>
          </a:ln>
        </p:spPr>
      </p:cxnSp>
      <p:sp>
        <p:nvSpPr>
          <p:cNvPr id="462" name="Shape 462"/>
          <p:cNvSpPr/>
          <p:nvPr/>
        </p:nvSpPr>
        <p:spPr>
          <a:xfrm>
            <a:off x="685800" y="3581400"/>
            <a:ext cx="5486400" cy="2647950"/>
          </a:xfrm>
          <a:prstGeom prst="rect">
            <a:avLst/>
          </a:prstGeom>
          <a:noFill/>
          <a:ln>
            <a:noFill/>
          </a:ln>
        </p:spPr>
        <p:txBody>
          <a:bodyPr anchorCtr="0" anchor="t" bIns="45700" lIns="91425" spcFirstLastPara="1" rIns="91425" wrap="square" tIns="45700">
            <a:noAutofit/>
          </a:bodyPr>
          <a:lstStyle/>
          <a:p>
            <a:pPr indent="0" lvl="4" marL="46355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wide white tail bands</a:t>
            </a:r>
            <a:endParaRPr/>
          </a:p>
          <a:p>
            <a:pPr indent="152400" lvl="4" marL="463550" marR="0" rtl="0" algn="l">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a:p>
            <a:pPr indent="0" lvl="4" marL="463550" marR="0" rtl="0" algn="l">
              <a:spcBef>
                <a:spcPts val="0"/>
              </a:spcBef>
              <a:spcAft>
                <a:spcPts val="0"/>
              </a:spcAft>
              <a:buClr>
                <a:schemeClr val="dk1"/>
              </a:buClr>
              <a:buSzPts val="2400"/>
              <a:buFont typeface="Verdana"/>
              <a:buChar char="•"/>
            </a:pPr>
            <a:r>
              <a:rPr b="1" i="0" lang="en-US" sz="2400" u="none" cap="none" strike="noStrike">
                <a:solidFill>
                  <a:schemeClr val="dk1"/>
                </a:solidFill>
                <a:latin typeface="Verdana"/>
                <a:ea typeface="Verdana"/>
                <a:cs typeface="Verdana"/>
                <a:sym typeface="Verdana"/>
              </a:rPr>
              <a:t> pale under-wing with</a:t>
            </a:r>
            <a:endParaRPr/>
          </a:p>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                </a:t>
            </a:r>
            <a:r>
              <a:rPr b="1" lang="en-US" sz="2400">
                <a:solidFill>
                  <a:schemeClr val="dk1"/>
                </a:solidFill>
                <a:latin typeface="Verdana"/>
                <a:ea typeface="Verdana"/>
                <a:cs typeface="Verdana"/>
                <a:sym typeface="Verdana"/>
              </a:rPr>
              <a:t>black trailing edge</a:t>
            </a:r>
            <a:endParaRPr/>
          </a:p>
          <a:p>
            <a:pPr indent="0" lvl="0" marL="0" marR="0" rtl="0" algn="l">
              <a:spcBef>
                <a:spcPts val="0"/>
              </a:spcBef>
              <a:spcAft>
                <a:spcPts val="0"/>
              </a:spcAft>
              <a:buClr>
                <a:schemeClr val="dk1"/>
              </a:buClr>
              <a:buSzPts val="1200"/>
              <a:buFont typeface="Arial"/>
              <a:buNone/>
            </a:pPr>
            <a:r>
              <a:t/>
            </a:r>
            <a:endParaRPr b="1" sz="12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1200"/>
              <a:buFont typeface="Arial"/>
              <a:buNone/>
            </a:pPr>
            <a:r>
              <a:t/>
            </a:r>
            <a:endParaRPr b="1" sz="1200">
              <a:solidFill>
                <a:schemeClr val="dk1"/>
              </a:solidFill>
              <a:latin typeface="Verdana"/>
              <a:ea typeface="Verdana"/>
              <a:cs typeface="Verdana"/>
              <a:sym typeface="Verdana"/>
            </a:endParaRPr>
          </a:p>
          <a:p>
            <a:pPr indent="0" lvl="0" marL="0" marR="0" rtl="0" algn="l">
              <a:spcBef>
                <a:spcPts val="0"/>
              </a:spcBef>
              <a:spcAft>
                <a:spcPts val="0"/>
              </a:spcAft>
              <a:buClr>
                <a:srgbClr val="040147"/>
              </a:buClr>
              <a:buSzPts val="2400"/>
              <a:buFont typeface="Verdana"/>
              <a:buChar char="•"/>
            </a:pPr>
            <a:r>
              <a:rPr b="1" lang="en-US" sz="2400">
                <a:solidFill>
                  <a:srgbClr val="040147"/>
                </a:solidFill>
                <a:latin typeface="Verdana"/>
                <a:ea typeface="Verdana"/>
                <a:cs typeface="Verdana"/>
                <a:sym typeface="Verdana"/>
              </a:rPr>
              <a:t> </a:t>
            </a:r>
            <a:r>
              <a:rPr b="1" lang="en-US" sz="2400">
                <a:solidFill>
                  <a:schemeClr val="dk2"/>
                </a:solidFill>
                <a:latin typeface="Verdana"/>
                <a:ea typeface="Verdana"/>
                <a:cs typeface="Verdana"/>
                <a:sym typeface="Verdana"/>
              </a:rPr>
              <a:t>soaring flight</a:t>
            </a:r>
            <a:endParaRPr/>
          </a:p>
          <a:p>
            <a:pPr indent="0" lvl="0" marL="0" marR="0" rtl="0" algn="l">
              <a:spcBef>
                <a:spcPts val="0"/>
              </a:spcBef>
              <a:spcAft>
                <a:spcPts val="0"/>
              </a:spcAft>
              <a:buClr>
                <a:schemeClr val="dk1"/>
              </a:buClr>
              <a:buSzPts val="2400"/>
              <a:buFont typeface="Arial"/>
              <a:buNone/>
            </a:pPr>
            <a:r>
              <a:t/>
            </a:r>
            <a:endParaRPr b="1" sz="2400">
              <a:solidFill>
                <a:schemeClr val="dk2"/>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53"/>
                                        </p:tgtEl>
                                        <p:attrNameLst>
                                          <p:attrName>style.visibility</p:attrName>
                                        </p:attrNameLst>
                                      </p:cBhvr>
                                      <p:to>
                                        <p:strVal val="visible"/>
                                      </p:to>
                                    </p:set>
                                    <p:animEffect filter="fade" transition="in">
                                      <p:cBhvr>
                                        <p:cTn dur="2000"/>
                                        <p:tgtEl>
                                          <p:spTgt spid="4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451"/>
                                        </p:tgtEl>
                                        <p:attrNameLst>
                                          <p:attrName>style.visibility</p:attrName>
                                        </p:attrNameLst>
                                      </p:cBhvr>
                                      <p:to>
                                        <p:strVal val="visible"/>
                                      </p:to>
                                    </p:set>
                                    <p:animEffect filter="fade" transition="in">
                                      <p:cBhvr>
                                        <p:cTn dur="2000"/>
                                        <p:tgtEl>
                                          <p:spTgt spid="451"/>
                                        </p:tgtEl>
                                      </p:cBhvr>
                                    </p:animEffect>
                                  </p:childTnLst>
                                </p:cTn>
                              </p:par>
                            </p:childTnLst>
                          </p:cTn>
                        </p:par>
                        <p:par>
                          <p:cTn fill="hold">
                            <p:stCondLst>
                              <p:cond delay="6000"/>
                            </p:stCondLst>
                            <p:childTnLst>
                              <p:par>
                                <p:cTn fill="hold" nodeType="afterEffect" presetClass="entr" presetID="23" presetSubtype="16">
                                  <p:stCondLst>
                                    <p:cond delay="20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1300"/>
                                        <p:tgtEl>
                                          <p:spTgt spid="454"/>
                                        </p:tgtEl>
                                        <p:attrNameLst>
                                          <p:attrName>ppt_w</p:attrName>
                                        </p:attrNameLst>
                                      </p:cBhvr>
                                      <p:tavLst>
                                        <p:tav fmla="" tm="0">
                                          <p:val>
                                            <p:strVal val="0"/>
                                          </p:val>
                                        </p:tav>
                                        <p:tav fmla="" tm="100000">
                                          <p:val>
                                            <p:strVal val="#ppt_w"/>
                                          </p:val>
                                        </p:tav>
                                      </p:tavLst>
                                    </p:anim>
                                    <p:anim calcmode="lin" valueType="num">
                                      <p:cBhvr additive="base">
                                        <p:cTn dur="1300"/>
                                        <p:tgtEl>
                                          <p:spTgt spid="454"/>
                                        </p:tgtEl>
                                        <p:attrNameLst>
                                          <p:attrName>ppt_h</p:attrName>
                                        </p:attrNameLst>
                                      </p:cBhvr>
                                      <p:tavLst>
                                        <p:tav fmla="" tm="0">
                                          <p:val>
                                            <p:strVal val="0"/>
                                          </p:val>
                                        </p:tav>
                                        <p:tav fmla="" tm="100000">
                                          <p:val>
                                            <p:strVal val="#ppt_h"/>
                                          </p:val>
                                        </p:tav>
                                      </p:tavLst>
                                    </p:anim>
                                  </p:childTnLst>
                                </p:cTn>
                              </p:par>
                            </p:childTnLst>
                          </p:cTn>
                        </p:par>
                        <p:par>
                          <p:cTn fill="hold">
                            <p:stCondLst>
                              <p:cond delay="7300"/>
                            </p:stCondLst>
                            <p:childTnLst>
                              <p:par>
                                <p:cTn fill="hold" nodeType="afterEffect" presetClass="entr" presetID="23" presetSubtype="16">
                                  <p:stCondLst>
                                    <p:cond delay="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1200"/>
                                        <p:tgtEl>
                                          <p:spTgt spid="459"/>
                                        </p:tgtEl>
                                        <p:attrNameLst>
                                          <p:attrName>ppt_w</p:attrName>
                                        </p:attrNameLst>
                                      </p:cBhvr>
                                      <p:tavLst>
                                        <p:tav fmla="" tm="0">
                                          <p:val>
                                            <p:strVal val="0"/>
                                          </p:val>
                                        </p:tav>
                                        <p:tav fmla="" tm="100000">
                                          <p:val>
                                            <p:strVal val="#ppt_w"/>
                                          </p:val>
                                        </p:tav>
                                      </p:tavLst>
                                    </p:anim>
                                    <p:anim calcmode="lin" valueType="num">
                                      <p:cBhvr additive="base">
                                        <p:cTn dur="1200"/>
                                        <p:tgtEl>
                                          <p:spTgt spid="459"/>
                                        </p:tgtEl>
                                        <p:attrNameLst>
                                          <p:attrName>ppt_h</p:attrName>
                                        </p:attrNameLst>
                                      </p:cBhvr>
                                      <p:tavLst>
                                        <p:tav fmla="" tm="0">
                                          <p:val>
                                            <p:strVal val="0"/>
                                          </p:val>
                                        </p:tav>
                                        <p:tav fmla="" tm="100000">
                                          <p:val>
                                            <p:strVal val="#ppt_h"/>
                                          </p:val>
                                        </p:tav>
                                      </p:tavLst>
                                    </p:anim>
                                  </p:childTnLst>
                                </p:cTn>
                              </p:par>
                            </p:childTnLst>
                          </p:cTn>
                        </p:par>
                        <p:par>
                          <p:cTn fill="hold">
                            <p:stCondLst>
                              <p:cond delay="8500"/>
                            </p:stCondLst>
                            <p:childTnLst>
                              <p:par>
                                <p:cTn fill="hold" nodeType="afterEffect" presetClass="entr" presetID="10" presetSubtype="0">
                                  <p:stCondLst>
                                    <p:cond delay="100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par>
                          <p:cTn fill="hold">
                            <p:stCondLst>
                              <p:cond delay="9500"/>
                            </p:stCondLst>
                            <p:childTnLst>
                              <p:par>
                                <p:cTn fill="hold" nodeType="afterEffect" presetClass="entr" presetID="10" presetSubtype="0">
                                  <p:stCondLst>
                                    <p:cond delay="100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par>
                          <p:cTn fill="hold">
                            <p:stCondLst>
                              <p:cond delay="10500"/>
                            </p:stCondLst>
                            <p:childTnLst>
                              <p:par>
                                <p:cTn fill="hold" nodeType="afterEffect" presetClass="entr" presetID="10" presetSubtype="0">
                                  <p:stCondLst>
                                    <p:cond delay="500"/>
                                  </p:stCondLst>
                                  <p:childTnLst>
                                    <p:set>
                                      <p:cBhvr>
                                        <p:cTn dur="1" fill="hold">
                                          <p:stCondLst>
                                            <p:cond delay="0"/>
                                          </p:stCondLst>
                                        </p:cTn>
                                        <p:tgtEl>
                                          <p:spTgt spid="452"/>
                                        </p:tgtEl>
                                        <p:attrNameLst>
                                          <p:attrName>style.visibility</p:attrName>
                                        </p:attrNameLst>
                                      </p:cBhvr>
                                      <p:to>
                                        <p:strVal val="visible"/>
                                      </p:to>
                                    </p:set>
                                    <p:animEffect filter="fade" transition="in">
                                      <p:cBhvr>
                                        <p:cTn dur="2000"/>
                                        <p:tgtEl>
                                          <p:spTgt spid="452"/>
                                        </p:tgtEl>
                                      </p:cBhvr>
                                    </p:animEffect>
                                  </p:childTnLst>
                                </p:cTn>
                              </p:par>
                            </p:childTnLst>
                          </p:cTn>
                        </p:par>
                        <p:par>
                          <p:cTn fill="hold">
                            <p:stCondLst>
                              <p:cond delay="12500"/>
                            </p:stCondLst>
                            <p:childTnLst>
                              <p:par>
                                <p:cTn fill="hold" nodeType="afterEffect" presetClass="exit" presetID="10" presetSubtype="0">
                                  <p:stCondLst>
                                    <p:cond delay="500"/>
                                  </p:stCondLst>
                                  <p:childTnLst>
                                    <p:animEffect filter="fade" transition="out">
                                      <p:cBhvr>
                                        <p:cTn dur="2000"/>
                                        <p:tgtEl>
                                          <p:spTgt spid="460"/>
                                        </p:tgtEl>
                                      </p:cBhvr>
                                    </p:animEffect>
                                    <p:set>
                                      <p:cBhvr>
                                        <p:cTn dur="1" fill="hold">
                                          <p:stCondLst>
                                            <p:cond delay="2000"/>
                                          </p:stCondLst>
                                        </p:cTn>
                                        <p:tgtEl>
                                          <p:spTgt spid="4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461"/>
                                        </p:tgtEl>
                                      </p:cBhvr>
                                    </p:animEffect>
                                    <p:set>
                                      <p:cBhvr>
                                        <p:cTn dur="1" fill="hold">
                                          <p:stCondLst>
                                            <p:cond delay="2000"/>
                                          </p:stCondLst>
                                        </p:cTn>
                                        <p:tgtEl>
                                          <p:spTgt spid="461"/>
                                        </p:tgtEl>
                                        <p:attrNameLst>
                                          <p:attrName>style.visibility</p:attrName>
                                        </p:attrNameLst>
                                      </p:cBhvr>
                                      <p:to>
                                        <p:strVal val="hidden"/>
                                      </p:to>
                                    </p:set>
                                  </p:childTnLst>
                                </p:cTn>
                              </p:par>
                            </p:childTnLst>
                          </p:cTn>
                        </p:par>
                        <p:par>
                          <p:cTn fill="hold">
                            <p:stCondLst>
                              <p:cond delay="14500"/>
                            </p:stCondLst>
                            <p:childTnLst>
                              <p:par>
                                <p:cTn fill="hold" nodeType="afterEffect" presetClass="entr" presetID="23" presetSubtype="16">
                                  <p:stCondLst>
                                    <p:cond delay="100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2000"/>
                                        <p:tgtEl>
                                          <p:spTgt spid="455"/>
                                        </p:tgtEl>
                                        <p:attrNameLst>
                                          <p:attrName>ppt_w</p:attrName>
                                        </p:attrNameLst>
                                      </p:cBhvr>
                                      <p:tavLst>
                                        <p:tav fmla="" tm="0">
                                          <p:val>
                                            <p:strVal val="0"/>
                                          </p:val>
                                        </p:tav>
                                        <p:tav fmla="" tm="100000">
                                          <p:val>
                                            <p:strVal val="#ppt_w"/>
                                          </p:val>
                                        </p:tav>
                                      </p:tavLst>
                                    </p:anim>
                                    <p:anim calcmode="lin" valueType="num">
                                      <p:cBhvr additive="base">
                                        <p:cTn dur="2000"/>
                                        <p:tgtEl>
                                          <p:spTgt spid="455"/>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2000"/>
                                        <p:tgtEl>
                                          <p:spTgt spid="452"/>
                                        </p:tgtEl>
                                      </p:cBhvr>
                                    </p:animEffect>
                                    <p:set>
                                      <p:cBhvr>
                                        <p:cTn dur="1" fill="hold">
                                          <p:stCondLst>
                                            <p:cond delay="2000"/>
                                          </p:stCondLst>
                                        </p:cTn>
                                        <p:tgtEl>
                                          <p:spTgt spid="452"/>
                                        </p:tgtEl>
                                        <p:attrNameLst>
                                          <p:attrName>style.visibility</p:attrName>
                                        </p:attrNameLst>
                                      </p:cBhvr>
                                      <p:to>
                                        <p:strVal val="hidden"/>
                                      </p:to>
                                    </p:set>
                                  </p:childTnLst>
                                </p:cTn>
                              </p:par>
                            </p:childTnLst>
                          </p:cTn>
                        </p:par>
                        <p:par>
                          <p:cTn fill="hold">
                            <p:stCondLst>
                              <p:cond delay="16500"/>
                            </p:stCondLst>
                            <p:childTnLst>
                              <p:par>
                                <p:cTn fill="hold" nodeType="afterEffect" presetClass="entr" presetID="23" presetSubtype="16">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 calcmode="lin" valueType="num">
                                      <p:cBhvr additive="base">
                                        <p:cTn dur="1000"/>
                                        <p:tgtEl>
                                          <p:spTgt spid="46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7500"/>
                            </p:stCondLst>
                            <p:childTnLst>
                              <p:par>
                                <p:cTn fill="hold" nodeType="afterEffect" presetClass="entr" presetID="23" presetSubtype="16">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 calcmode="lin" valueType="num">
                                      <p:cBhvr additive="base">
                                        <p:cTn dur="1000"/>
                                        <p:tgtEl>
                                          <p:spTgt spid="462">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500"/>
                            </p:stCondLst>
                            <p:childTnLst>
                              <p:par>
                                <p:cTn fill="hold" nodeType="afterEffect" presetClass="entr" presetID="23" presetSubtype="16">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anim calcmode="lin" valueType="num">
                                      <p:cBhvr additive="base">
                                        <p:cTn dur="1000"/>
                                        <p:tgtEl>
                                          <p:spTgt spid="462">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19500"/>
                            </p:stCondLst>
                            <p:childTnLst>
                              <p:par>
                                <p:cTn fill="hold" nodeType="afterEffect" presetClass="entr" presetID="23" presetSubtype="16">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anim calcmode="lin" valueType="num">
                                      <p:cBhvr additive="base">
                                        <p:cTn dur="1000"/>
                                        <p:tgtEl>
                                          <p:spTgt spid="462">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500"/>
                            </p:stCondLst>
                            <p:childTnLst>
                              <p:par>
                                <p:cTn fill="hold" nodeType="afterEffect" presetClass="entr" presetID="23" presetSubtype="16">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anim calcmode="lin" valueType="num">
                                      <p:cBhvr additive="base">
                                        <p:cTn dur="1000"/>
                                        <p:tgtEl>
                                          <p:spTgt spid="462">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500"/>
                            </p:stCondLst>
                            <p:childTnLst>
                              <p:par>
                                <p:cTn fill="hold" nodeType="afterEffect" presetClass="entr" presetID="23" presetSubtype="16">
                                  <p:stCondLst>
                                    <p:cond delay="0"/>
                                  </p:stCondLst>
                                  <p:childTnLst>
                                    <p:set>
                                      <p:cBhvr>
                                        <p:cTn dur="1" fill="hold">
                                          <p:stCondLst>
                                            <p:cond delay="0"/>
                                          </p:stCondLst>
                                        </p:cTn>
                                        <p:tgtEl>
                                          <p:spTgt spid="462">
                                            <p:txEl>
                                              <p:pRg end="5" st="5"/>
                                            </p:txEl>
                                          </p:spTgt>
                                        </p:tgtEl>
                                        <p:attrNameLst>
                                          <p:attrName>style.visibility</p:attrName>
                                        </p:attrNameLst>
                                      </p:cBhvr>
                                      <p:to>
                                        <p:strVal val="visible"/>
                                      </p:to>
                                    </p:set>
                                    <p:anim calcmode="lin" valueType="num">
                                      <p:cBhvr additive="base">
                                        <p:cTn dur="1000"/>
                                        <p:tgtEl>
                                          <p:spTgt spid="462">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22500"/>
                            </p:stCondLst>
                            <p:childTnLst>
                              <p:par>
                                <p:cTn fill="hold" nodeType="afterEffect" presetClass="entr" presetID="23" presetSubtype="16">
                                  <p:stCondLst>
                                    <p:cond delay="0"/>
                                  </p:stCondLst>
                                  <p:childTnLst>
                                    <p:set>
                                      <p:cBhvr>
                                        <p:cTn dur="1" fill="hold">
                                          <p:stCondLst>
                                            <p:cond delay="0"/>
                                          </p:stCondLst>
                                        </p:cTn>
                                        <p:tgtEl>
                                          <p:spTgt spid="462">
                                            <p:txEl>
                                              <p:pRg end="6" st="6"/>
                                            </p:txEl>
                                          </p:spTgt>
                                        </p:tgtEl>
                                        <p:attrNameLst>
                                          <p:attrName>style.visibility</p:attrName>
                                        </p:attrNameLst>
                                      </p:cBhvr>
                                      <p:to>
                                        <p:strVal val="visible"/>
                                      </p:to>
                                    </p:set>
                                    <p:anim calcmode="lin" valueType="num">
                                      <p:cBhvr additive="base">
                                        <p:cTn dur="1000"/>
                                        <p:tgtEl>
                                          <p:spTgt spid="462">
                                            <p:txEl>
                                              <p:pRg end="6" st="6"/>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500"/>
                            </p:stCondLst>
                            <p:childTnLst>
                              <p:par>
                                <p:cTn fill="hold" nodeType="afterEffect" presetClass="entr" presetID="23" presetSubtype="16">
                                  <p:stCondLst>
                                    <p:cond delay="0"/>
                                  </p:stCondLst>
                                  <p:childTnLst>
                                    <p:set>
                                      <p:cBhvr>
                                        <p:cTn dur="1" fill="hold">
                                          <p:stCondLst>
                                            <p:cond delay="0"/>
                                          </p:stCondLst>
                                        </p:cTn>
                                        <p:tgtEl>
                                          <p:spTgt spid="462">
                                            <p:txEl>
                                              <p:pRg end="7" st="7"/>
                                            </p:txEl>
                                          </p:spTgt>
                                        </p:tgtEl>
                                        <p:attrNameLst>
                                          <p:attrName>style.visibility</p:attrName>
                                        </p:attrNameLst>
                                      </p:cBhvr>
                                      <p:to>
                                        <p:strVal val="visible"/>
                                      </p:to>
                                    </p:set>
                                    <p:anim calcmode="lin" valueType="num">
                                      <p:cBhvr additive="base">
                                        <p:cTn dur="1000"/>
                                        <p:tgtEl>
                                          <p:spTgt spid="462">
                                            <p:txEl>
                                              <p:pRg end="7" st="7"/>
                                            </p:txEl>
                                          </p:spTgt>
                                        </p:tgtEl>
                                        <p:attrNameLst>
                                          <p:attrName>ppt_w</p:attrName>
                                        </p:attrNameLst>
                                      </p:cBhvr>
                                      <p:tavLst>
                                        <p:tav fmla="" tm="0">
                                          <p:val>
                                            <p:strVal val="0"/>
                                          </p:val>
                                        </p:tav>
                                        <p:tav fmla="" tm="100000">
                                          <p:val>
                                            <p:strVal val="#ppt_w"/>
                                          </p:val>
                                        </p:tav>
                                      </p:tavLst>
                                    </p:anim>
                                    <p:anim calcmode="lin" valueType="num">
                                      <p:cBhvr additive="base">
                                        <p:cTn dur="1000"/>
                                        <p:tgtEl>
                                          <p:spTgt spid="46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000"/>
                                        <p:tgtEl>
                                          <p:spTgt spid="457"/>
                                        </p:tgtEl>
                                      </p:cBhvr>
                                    </p:animEffect>
                                  </p:childTnLst>
                                </p:cTn>
                              </p:par>
                            </p:childTnLst>
                          </p:cTn>
                        </p:par>
                        <p:par>
                          <p:cTn fill="hold">
                            <p:stCondLst>
                              <p:cond delay="25500"/>
                            </p:stCondLst>
                            <p:childTnLst>
                              <p:par>
                                <p:cTn fill="hold" nodeType="afterEffect" presetClass="entr" presetID="10" presetSubtype="0">
                                  <p:stCondLst>
                                    <p:cond delay="100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Shape 468"/>
          <p:cNvSpPr/>
          <p:nvPr/>
        </p:nvSpPr>
        <p:spPr>
          <a:xfrm>
            <a:off x="1066800" y="2667000"/>
            <a:ext cx="72771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0" lang="en-US" sz="2800">
                <a:solidFill>
                  <a:schemeClr val="dk1"/>
                </a:solidFill>
                <a:latin typeface="Verdana"/>
                <a:ea typeface="Verdana"/>
                <a:cs typeface="Verdana"/>
                <a:sym typeface="Verdana"/>
              </a:rPr>
              <a:t> </a:t>
            </a:r>
            <a:r>
              <a:rPr b="1" lang="en-US" sz="2800">
                <a:solidFill>
                  <a:schemeClr val="dk2"/>
                </a:solidFill>
                <a:latin typeface="Verdana"/>
                <a:ea typeface="Verdana"/>
                <a:cs typeface="Verdana"/>
                <a:sym typeface="Verdana"/>
              </a:rPr>
              <a:t>flocks (“kettles”) during migration</a:t>
            </a:r>
            <a:endParaRPr/>
          </a:p>
        </p:txBody>
      </p:sp>
      <p:pic>
        <p:nvPicPr>
          <p:cNvPr descr="enhancedkettle" id="469" name="Shape 469"/>
          <p:cNvPicPr preferRelativeResize="0"/>
          <p:nvPr/>
        </p:nvPicPr>
        <p:blipFill rotWithShape="1">
          <a:blip r:embed="rId3">
            <a:alphaModFix/>
          </a:blip>
          <a:srcRect b="0" l="0" r="0" t="0"/>
          <a:stretch/>
        </p:blipFill>
        <p:spPr>
          <a:xfrm>
            <a:off x="838200" y="533400"/>
            <a:ext cx="7620000" cy="5715000"/>
          </a:xfrm>
          <a:prstGeom prst="rect">
            <a:avLst/>
          </a:prstGeom>
          <a:noFill/>
          <a:ln>
            <a:noFill/>
          </a:ln>
        </p:spPr>
      </p:pic>
      <p:pic>
        <p:nvPicPr>
          <p:cNvPr descr="JME_kettle1asm copy" id="470" name="Shape 470"/>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0" presetSubtype="0">
                                  <p:stCondLst>
                                    <p:cond delay="1500"/>
                                  </p:stCondLst>
                                  <p:childTnLst>
                                    <p:set>
                                      <p:cBhvr>
                                        <p:cTn dur="1" fill="hold">
                                          <p:stCondLst>
                                            <p:cond delay="0"/>
                                          </p:stCondLst>
                                        </p:cTn>
                                        <p:tgtEl>
                                          <p:spTgt spid="469"/>
                                        </p:tgtEl>
                                        <p:attrNameLst>
                                          <p:attrName>style.visibility</p:attrName>
                                        </p:attrNameLst>
                                      </p:cBhvr>
                                      <p:to>
                                        <p:strVal val="visible"/>
                                      </p:to>
                                    </p:set>
                                    <p:animEffect filter="fade" transition="in">
                                      <p:cBhvr>
                                        <p:cTn dur="5000"/>
                                        <p:tgtEl>
                                          <p:spTgt spid="469"/>
                                        </p:tgtEl>
                                      </p:cBhvr>
                                    </p:animEffect>
                                  </p:childTnLst>
                                </p:cTn>
                              </p:par>
                            </p:childTnLst>
                          </p:cTn>
                        </p:par>
                        <p:par>
                          <p:cTn fill="hold">
                            <p:stCondLst>
                              <p:cond delay="5000"/>
                            </p:stCondLst>
                            <p:childTnLst>
                              <p:par>
                                <p:cTn fill="hold" nodeType="afterEffect" presetClass="entr" presetID="23" presetSubtype="16">
                                  <p:stCondLst>
                                    <p:cond delay="50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0"/>
                                        <p:tgtEl>
                                          <p:spTgt spid="470"/>
                                        </p:tgtEl>
                                        <p:attrNameLst>
                                          <p:attrName>ppt_w</p:attrName>
                                        </p:attrNameLst>
                                      </p:cBhvr>
                                      <p:tavLst>
                                        <p:tav fmla="" tm="0">
                                          <p:val>
                                            <p:strVal val="0"/>
                                          </p:val>
                                        </p:tav>
                                        <p:tav fmla="" tm="100000">
                                          <p:val>
                                            <p:strVal val="#ppt_w"/>
                                          </p:val>
                                        </p:tav>
                                      </p:tavLst>
                                    </p:anim>
                                    <p:anim calcmode="lin" valueType="num">
                                      <p:cBhvr additive="base">
                                        <p:cTn dur="5000"/>
                                        <p:tgtEl>
                                          <p:spTgt spid="4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cxnSp>
        <p:nvCxnSpPr>
          <p:cNvPr id="476" name="Shape 476"/>
          <p:cNvCxnSpPr/>
          <p:nvPr/>
        </p:nvCxnSpPr>
        <p:spPr>
          <a:xfrm>
            <a:off x="685800" y="2057400"/>
            <a:ext cx="1524000" cy="0"/>
          </a:xfrm>
          <a:prstGeom prst="straightConnector1">
            <a:avLst/>
          </a:prstGeom>
          <a:noFill/>
          <a:ln cap="flat" cmpd="sng" w="76200">
            <a:solidFill>
              <a:schemeClr val="dk1"/>
            </a:solidFill>
            <a:prstDash val="solid"/>
            <a:round/>
            <a:headEnd len="med" w="med" type="none"/>
            <a:tailEnd len="med" w="med" type="none"/>
          </a:ln>
        </p:spPr>
      </p:cxnSp>
      <p:sp>
        <p:nvSpPr>
          <p:cNvPr id="477" name="Shape 477"/>
          <p:cNvSpPr txBox="1"/>
          <p:nvPr/>
        </p:nvSpPr>
        <p:spPr>
          <a:xfrm>
            <a:off x="304800" y="498475"/>
            <a:ext cx="408463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FF33"/>
              </a:buClr>
              <a:buSzPts val="2800"/>
              <a:buFont typeface="Verdana"/>
              <a:buNone/>
            </a:pPr>
            <a:r>
              <a:rPr b="1" lang="en-US" sz="2800">
                <a:solidFill>
                  <a:srgbClr val="99FF33"/>
                </a:solidFill>
                <a:latin typeface="Verdana"/>
                <a:ea typeface="Verdana"/>
                <a:cs typeface="Verdana"/>
                <a:sym typeface="Verdana"/>
              </a:rPr>
              <a:t>Top or bottom view</a:t>
            </a:r>
            <a:endParaRPr/>
          </a:p>
        </p:txBody>
      </p:sp>
      <p:sp>
        <p:nvSpPr>
          <p:cNvPr id="478" name="Shape 478"/>
          <p:cNvSpPr txBox="1"/>
          <p:nvPr/>
        </p:nvSpPr>
        <p:spPr>
          <a:xfrm>
            <a:off x="5791200" y="1870075"/>
            <a:ext cx="19907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FF33"/>
              </a:buClr>
              <a:buSzPts val="2800"/>
              <a:buFont typeface="Verdana"/>
              <a:buNone/>
            </a:pPr>
            <a:r>
              <a:rPr b="1" lang="en-US" sz="2800">
                <a:solidFill>
                  <a:srgbClr val="99FF33"/>
                </a:solidFill>
                <a:latin typeface="Verdana"/>
                <a:ea typeface="Verdana"/>
                <a:cs typeface="Verdana"/>
                <a:sym typeface="Verdana"/>
              </a:rPr>
              <a:t>End view</a:t>
            </a:r>
            <a:endParaRPr/>
          </a:p>
        </p:txBody>
      </p:sp>
      <p:sp>
        <p:nvSpPr>
          <p:cNvPr id="479" name="Shape 479"/>
          <p:cNvSpPr txBox="1"/>
          <p:nvPr/>
        </p:nvSpPr>
        <p:spPr>
          <a:xfrm>
            <a:off x="381000" y="5257800"/>
            <a:ext cx="8275638"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3600"/>
              <a:buFont typeface="Verdana"/>
              <a:buNone/>
            </a:pPr>
            <a:r>
              <a:rPr b="1" lang="en-US" sz="3600">
                <a:solidFill>
                  <a:srgbClr val="FFFF00"/>
                </a:solidFill>
                <a:latin typeface="Verdana"/>
                <a:ea typeface="Verdana"/>
                <a:cs typeface="Verdana"/>
                <a:sym typeface="Verdana"/>
              </a:rPr>
              <a:t>Basic Broad-wing flight profiles</a:t>
            </a:r>
            <a:endParaRPr/>
          </a:p>
        </p:txBody>
      </p:sp>
      <p:cxnSp>
        <p:nvCxnSpPr>
          <p:cNvPr id="480" name="Shape 480"/>
          <p:cNvCxnSpPr/>
          <p:nvPr/>
        </p:nvCxnSpPr>
        <p:spPr>
          <a:xfrm>
            <a:off x="2590800" y="2057400"/>
            <a:ext cx="1524000" cy="0"/>
          </a:xfrm>
          <a:prstGeom prst="straightConnector1">
            <a:avLst/>
          </a:prstGeom>
          <a:noFill/>
          <a:ln cap="flat" cmpd="sng" w="76200">
            <a:solidFill>
              <a:schemeClr val="dk1"/>
            </a:solidFill>
            <a:prstDash val="solid"/>
            <a:round/>
            <a:headEnd len="med" w="med" type="none"/>
            <a:tailEnd len="med" w="med" type="none"/>
          </a:ln>
        </p:spPr>
      </p:cxnSp>
      <p:pic>
        <p:nvPicPr>
          <p:cNvPr id="481" name="Shape 481"/>
          <p:cNvPicPr preferRelativeResize="0"/>
          <p:nvPr/>
        </p:nvPicPr>
        <p:blipFill rotWithShape="1">
          <a:blip r:embed="rId3">
            <a:alphaModFix/>
          </a:blip>
          <a:srcRect b="0" l="0" r="0" t="0"/>
          <a:stretch/>
        </p:blipFill>
        <p:spPr>
          <a:xfrm>
            <a:off x="2209800" y="1371600"/>
            <a:ext cx="406400" cy="2133600"/>
          </a:xfrm>
          <a:prstGeom prst="rect">
            <a:avLst/>
          </a:prstGeom>
          <a:noFill/>
          <a:ln>
            <a:noFill/>
          </a:ln>
        </p:spPr>
      </p:pic>
      <p:cxnSp>
        <p:nvCxnSpPr>
          <p:cNvPr id="482" name="Shape 482"/>
          <p:cNvCxnSpPr/>
          <p:nvPr/>
        </p:nvCxnSpPr>
        <p:spPr>
          <a:xfrm>
            <a:off x="4495800" y="2971800"/>
            <a:ext cx="4343400" cy="0"/>
          </a:xfrm>
          <a:prstGeom prst="straightConnector1">
            <a:avLst/>
          </a:prstGeom>
          <a:noFill/>
          <a:ln cap="flat" cmpd="sng" w="76200">
            <a:solidFill>
              <a:schemeClr val="dk1"/>
            </a:solidFill>
            <a:prstDash val="solid"/>
            <a:round/>
            <a:headEnd len="med" w="med" type="none"/>
            <a:tailEnd len="med" w="med" type="none"/>
          </a:ln>
        </p:spPr>
      </p:cxnSp>
      <p:sp>
        <p:nvSpPr>
          <p:cNvPr id="483" name="Shape 483"/>
          <p:cNvSpPr/>
          <p:nvPr/>
        </p:nvSpPr>
        <p:spPr>
          <a:xfrm rot="-2943820">
            <a:off x="6362700" y="2705100"/>
            <a:ext cx="457200" cy="533400"/>
          </a:xfrm>
          <a:prstGeom prst="rtTriangl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79"/>
                                        </p:tgtEl>
                                        <p:attrNameLst>
                                          <p:attrName>style.visibility</p:attrName>
                                        </p:attrNameLst>
                                      </p:cBhvr>
                                      <p:to>
                                        <p:strVal val="visible"/>
                                      </p:to>
                                    </p:set>
                                    <p:animEffect filter="fade" transition="in">
                                      <p:cBhvr>
                                        <p:cTn dur="2000"/>
                                        <p:tgtEl>
                                          <p:spTgt spid="479"/>
                                        </p:tgtEl>
                                      </p:cBhvr>
                                    </p:animEffect>
                                  </p:childTnLst>
                                </p:cTn>
                              </p:par>
                            </p:childTnLst>
                          </p:cTn>
                        </p:par>
                        <p:par>
                          <p:cTn fill="hold">
                            <p:stCondLst>
                              <p:cond delay="2000"/>
                            </p:stCondLst>
                            <p:childTnLst>
                              <p:par>
                                <p:cTn fill="hold" nodeType="afterEffect" presetClass="entr" presetID="23" presetSubtype="16">
                                  <p:stCondLst>
                                    <p:cond delay="50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1000"/>
                                        <p:tgtEl>
                                          <p:spTgt spid="477"/>
                                        </p:tgtEl>
                                        <p:attrNameLst>
                                          <p:attrName>ppt_w</p:attrName>
                                        </p:attrNameLst>
                                      </p:cBhvr>
                                      <p:tavLst>
                                        <p:tav fmla="" tm="0">
                                          <p:val>
                                            <p:strVal val="0"/>
                                          </p:val>
                                        </p:tav>
                                        <p:tav fmla="" tm="100000">
                                          <p:val>
                                            <p:strVal val="#ppt_w"/>
                                          </p:val>
                                        </p:tav>
                                      </p:tavLst>
                                    </p:anim>
                                    <p:anim calcmode="lin" valueType="num">
                                      <p:cBhvr additive="base">
                                        <p:cTn dur="1000"/>
                                        <p:tgtEl>
                                          <p:spTgt spid="477"/>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2000"/>
                                        <p:tgtEl>
                                          <p:spTgt spid="481"/>
                                        </p:tgtEl>
                                      </p:cBhvr>
                                    </p:animEffect>
                                  </p:childTnLst>
                                </p:cTn>
                              </p:par>
                              <p:par>
                                <p:cTn fill="hold" nodeType="withEffect" presetClass="entr" presetID="10" presetSubtype="0">
                                  <p:stCondLst>
                                    <p:cond delay="500"/>
                                  </p:stCondLst>
                                  <p:childTnLst>
                                    <p:set>
                                      <p:cBhvr>
                                        <p:cTn dur="1" fill="hold">
                                          <p:stCondLst>
                                            <p:cond delay="0"/>
                                          </p:stCondLst>
                                        </p:cTn>
                                        <p:tgtEl>
                                          <p:spTgt spid="476"/>
                                        </p:tgtEl>
                                        <p:attrNameLst>
                                          <p:attrName>style.visibility</p:attrName>
                                        </p:attrNameLst>
                                      </p:cBhvr>
                                      <p:to>
                                        <p:strVal val="visible"/>
                                      </p:to>
                                    </p:set>
                                    <p:animEffect filter="fade" transition="in">
                                      <p:cBhvr>
                                        <p:cTn dur="2000"/>
                                        <p:tgtEl>
                                          <p:spTgt spid="476"/>
                                        </p:tgtEl>
                                      </p:cBhvr>
                                    </p:animEffect>
                                  </p:childTnLst>
                                </p:cTn>
                              </p:par>
                              <p:par>
                                <p:cTn fill="hold" nodeType="withEffect" presetClass="entr" presetID="10" presetSubtype="0">
                                  <p:stCondLst>
                                    <p:cond delay="500"/>
                                  </p:stCondLst>
                                  <p:childTnLst>
                                    <p:set>
                                      <p:cBhvr>
                                        <p:cTn dur="1" fill="hold">
                                          <p:stCondLst>
                                            <p:cond delay="0"/>
                                          </p:stCondLst>
                                        </p:cTn>
                                        <p:tgtEl>
                                          <p:spTgt spid="480"/>
                                        </p:tgtEl>
                                        <p:attrNameLst>
                                          <p:attrName>style.visibility</p:attrName>
                                        </p:attrNameLst>
                                      </p:cBhvr>
                                      <p:to>
                                        <p:strVal val="visible"/>
                                      </p:to>
                                    </p:set>
                                    <p:animEffect filter="fade" transition="in">
                                      <p:cBhvr>
                                        <p:cTn dur="2000"/>
                                        <p:tgtEl>
                                          <p:spTgt spid="480"/>
                                        </p:tgtEl>
                                      </p:cBhvr>
                                    </p:animEffect>
                                  </p:childTnLst>
                                </p:cTn>
                              </p:par>
                            </p:childTnLst>
                          </p:cTn>
                        </p:par>
                        <p:par>
                          <p:cTn fill="hold">
                            <p:stCondLst>
                              <p:cond delay="5000"/>
                            </p:stCondLst>
                            <p:childTnLst>
                              <p:par>
                                <p:cTn fill="hold" nodeType="afterEffect" presetClass="entr" presetID="23" presetSubtype="16">
                                  <p:stCondLst>
                                    <p:cond delay="100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2000"/>
                                        <p:tgtEl>
                                          <p:spTgt spid="478"/>
                                        </p:tgtEl>
                                        <p:attrNameLst>
                                          <p:attrName>ppt_w</p:attrName>
                                        </p:attrNameLst>
                                      </p:cBhvr>
                                      <p:tavLst>
                                        <p:tav fmla="" tm="0">
                                          <p:val>
                                            <p:strVal val="0"/>
                                          </p:val>
                                        </p:tav>
                                        <p:tav fmla="" tm="100000">
                                          <p:val>
                                            <p:strVal val="#ppt_w"/>
                                          </p:val>
                                        </p:tav>
                                      </p:tavLst>
                                    </p:anim>
                                    <p:anim calcmode="lin" valueType="num">
                                      <p:cBhvr additive="base">
                                        <p:cTn dur="2000"/>
                                        <p:tgtEl>
                                          <p:spTgt spid="478"/>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20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20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pic>
        <p:nvPicPr>
          <p:cNvPr descr="falconsilhouette" id="489" name="Shape 489"/>
          <p:cNvPicPr preferRelativeResize="0"/>
          <p:nvPr/>
        </p:nvPicPr>
        <p:blipFill rotWithShape="1">
          <a:blip r:embed="rId3">
            <a:alphaModFix/>
          </a:blip>
          <a:srcRect b="0" l="0" r="0" t="0"/>
          <a:stretch/>
        </p:blipFill>
        <p:spPr>
          <a:xfrm rot="-2629257">
            <a:off x="457200" y="2209800"/>
            <a:ext cx="2579688" cy="2447925"/>
          </a:xfrm>
          <a:prstGeom prst="rect">
            <a:avLst/>
          </a:prstGeom>
          <a:solidFill>
            <a:srgbClr val="5454F0"/>
          </a:solidFill>
          <a:ln>
            <a:noFill/>
          </a:ln>
        </p:spPr>
      </p:pic>
      <p:sp>
        <p:nvSpPr>
          <p:cNvPr id="490" name="Shape 490"/>
          <p:cNvSpPr txBox="1"/>
          <p:nvPr/>
        </p:nvSpPr>
        <p:spPr>
          <a:xfrm>
            <a:off x="685800" y="533400"/>
            <a:ext cx="23383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C00"/>
              </a:buClr>
              <a:buSzPts val="4000"/>
              <a:buFont typeface="Verdana"/>
              <a:buNone/>
            </a:pPr>
            <a:r>
              <a:rPr b="1" lang="en-US" sz="4000">
                <a:solidFill>
                  <a:srgbClr val="FFCC00"/>
                </a:solidFill>
                <a:latin typeface="Verdana"/>
                <a:ea typeface="Verdana"/>
                <a:cs typeface="Verdana"/>
                <a:sym typeface="Verdana"/>
              </a:rPr>
              <a:t>Falcons</a:t>
            </a:r>
            <a:endParaRPr/>
          </a:p>
        </p:txBody>
      </p:sp>
      <p:sp>
        <p:nvSpPr>
          <p:cNvPr id="491" name="Shape 491"/>
          <p:cNvSpPr txBox="1"/>
          <p:nvPr/>
        </p:nvSpPr>
        <p:spPr>
          <a:xfrm>
            <a:off x="3276600" y="685800"/>
            <a:ext cx="5622925"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1" lang="en-US" sz="3200">
                <a:solidFill>
                  <a:schemeClr val="dk1"/>
                </a:solidFill>
                <a:latin typeface="Verdana"/>
                <a:ea typeface="Verdana"/>
                <a:cs typeface="Verdana"/>
                <a:sym typeface="Verdana"/>
              </a:rPr>
              <a:t>are fast-moving raptors</a:t>
            </a:r>
            <a:endParaRPr/>
          </a:p>
        </p:txBody>
      </p:sp>
      <p:sp>
        <p:nvSpPr>
          <p:cNvPr id="492" name="Shape 492"/>
          <p:cNvSpPr txBox="1"/>
          <p:nvPr/>
        </p:nvSpPr>
        <p:spPr>
          <a:xfrm>
            <a:off x="838200" y="2667000"/>
            <a:ext cx="5021263"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3200"/>
              <a:buFont typeface="Verdana"/>
              <a:buChar char="•"/>
            </a:pPr>
            <a:r>
              <a:rPr b="1" lang="en-US" sz="3200">
                <a:solidFill>
                  <a:srgbClr val="83FD3F"/>
                </a:solidFill>
                <a:latin typeface="Verdana"/>
                <a:ea typeface="Verdana"/>
                <a:cs typeface="Verdana"/>
                <a:sym typeface="Verdana"/>
              </a:rPr>
              <a:t> Long pointed wings</a:t>
            </a:r>
            <a:endParaRPr/>
          </a:p>
        </p:txBody>
      </p:sp>
      <p:sp>
        <p:nvSpPr>
          <p:cNvPr id="493" name="Shape 493"/>
          <p:cNvSpPr txBox="1"/>
          <p:nvPr/>
        </p:nvSpPr>
        <p:spPr>
          <a:xfrm>
            <a:off x="838200" y="4343400"/>
            <a:ext cx="6743700"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3200"/>
              <a:buFont typeface="Verdana"/>
              <a:buChar char="•"/>
            </a:pPr>
            <a:r>
              <a:rPr b="1" lang="en-US" sz="3200">
                <a:solidFill>
                  <a:srgbClr val="83FD3F"/>
                </a:solidFill>
                <a:latin typeface="Verdana"/>
                <a:ea typeface="Verdana"/>
                <a:cs typeface="Verdana"/>
                <a:sym typeface="Verdana"/>
              </a:rPr>
              <a:t> Use powered, rowing flight</a:t>
            </a:r>
            <a:endParaRPr/>
          </a:p>
        </p:txBody>
      </p:sp>
      <p:sp>
        <p:nvSpPr>
          <p:cNvPr id="494" name="Shape 494"/>
          <p:cNvSpPr txBox="1"/>
          <p:nvPr/>
        </p:nvSpPr>
        <p:spPr>
          <a:xfrm>
            <a:off x="838200" y="1828800"/>
            <a:ext cx="5516563"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3200"/>
              <a:buFont typeface="Verdana"/>
              <a:buChar char="•"/>
            </a:pPr>
            <a:r>
              <a:rPr b="1" lang="en-US" sz="3200">
                <a:solidFill>
                  <a:srgbClr val="83FD3F"/>
                </a:solidFill>
                <a:latin typeface="Verdana"/>
                <a:ea typeface="Verdana"/>
                <a:cs typeface="Verdana"/>
                <a:sym typeface="Verdana"/>
              </a:rPr>
              <a:t> Have a “sickle” shape</a:t>
            </a:r>
            <a:endParaRPr/>
          </a:p>
        </p:txBody>
      </p:sp>
      <p:sp>
        <p:nvSpPr>
          <p:cNvPr id="495" name="Shape 495"/>
          <p:cNvSpPr txBox="1"/>
          <p:nvPr/>
        </p:nvSpPr>
        <p:spPr>
          <a:xfrm>
            <a:off x="2971800" y="2286000"/>
            <a:ext cx="9429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with</a:t>
            </a:r>
            <a:endParaRPr/>
          </a:p>
        </p:txBody>
      </p:sp>
      <p:sp>
        <p:nvSpPr>
          <p:cNvPr id="496" name="Shape 496"/>
          <p:cNvSpPr txBox="1"/>
          <p:nvPr/>
        </p:nvSpPr>
        <p:spPr>
          <a:xfrm>
            <a:off x="3886200" y="5486400"/>
            <a:ext cx="49530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(Peregrines and Kestrels sometimes do in migration)</a:t>
            </a:r>
            <a:endParaRPr/>
          </a:p>
        </p:txBody>
      </p:sp>
      <p:sp>
        <p:nvSpPr>
          <p:cNvPr id="497" name="Shape 497"/>
          <p:cNvSpPr txBox="1"/>
          <p:nvPr/>
        </p:nvSpPr>
        <p:spPr>
          <a:xfrm>
            <a:off x="838200" y="3429000"/>
            <a:ext cx="2533650" cy="5794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3200"/>
              <a:buFont typeface="Verdana"/>
              <a:buChar char="•"/>
            </a:pPr>
            <a:r>
              <a:rPr b="1" lang="en-US" sz="3200">
                <a:solidFill>
                  <a:srgbClr val="83FD3F"/>
                </a:solidFill>
                <a:latin typeface="Verdana"/>
                <a:ea typeface="Verdana"/>
                <a:cs typeface="Verdana"/>
                <a:sym typeface="Verdana"/>
              </a:rPr>
              <a:t> Long tail</a:t>
            </a:r>
            <a:endParaRPr/>
          </a:p>
        </p:txBody>
      </p:sp>
      <p:sp>
        <p:nvSpPr>
          <p:cNvPr id="498" name="Shape 498"/>
          <p:cNvSpPr txBox="1"/>
          <p:nvPr/>
        </p:nvSpPr>
        <p:spPr>
          <a:xfrm>
            <a:off x="838200" y="5257800"/>
            <a:ext cx="3144838" cy="5794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3200"/>
              <a:buFont typeface="Verdana"/>
              <a:buChar char="•"/>
            </a:pPr>
            <a:r>
              <a:rPr b="1" lang="en-US" sz="3200">
                <a:solidFill>
                  <a:srgbClr val="83FD3F"/>
                </a:solidFill>
                <a:latin typeface="Verdana"/>
                <a:ea typeface="Verdana"/>
                <a:cs typeface="Verdana"/>
                <a:sym typeface="Verdana"/>
              </a:rPr>
              <a:t> Rarely soar</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94"/>
                                        </p:tgtEl>
                                        <p:attrNameLst>
                                          <p:attrName>style.visibility</p:attrName>
                                        </p:attrNameLst>
                                      </p:cBhvr>
                                      <p:to>
                                        <p:strVal val="visible"/>
                                      </p:to>
                                    </p:set>
                                    <p:anim calcmode="lin" valueType="num">
                                      <p:cBhvr additive="base">
                                        <p:cTn dur="2000"/>
                                        <p:tgtEl>
                                          <p:spTgt spid="494"/>
                                        </p:tgtEl>
                                        <p:attrNameLst>
                                          <p:attrName>ppt_w</p:attrName>
                                        </p:attrNameLst>
                                      </p:cBhvr>
                                      <p:tavLst>
                                        <p:tav fmla="" tm="0">
                                          <p:val>
                                            <p:strVal val="0"/>
                                          </p:val>
                                        </p:tav>
                                        <p:tav fmla="" tm="100000">
                                          <p:val>
                                            <p:strVal val="#ppt_w"/>
                                          </p:val>
                                        </p:tav>
                                      </p:tavLst>
                                    </p:anim>
                                    <p:anim calcmode="lin" valueType="num">
                                      <p:cBhvr additive="base">
                                        <p:cTn dur="2000"/>
                                        <p:tgtEl>
                                          <p:spTgt spid="494"/>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50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1" presetSubtype="0">
                                  <p:stCondLst>
                                    <p:cond delay="500"/>
                                  </p:stCondLst>
                                  <p:childTnLst>
                                    <p:set>
                                      <p:cBhvr>
                                        <p:cTn dur="1" fill="hold">
                                          <p:stCondLst>
                                            <p:cond delay="0"/>
                                          </p:stCondLst>
                                        </p:cTn>
                                        <p:tgtEl>
                                          <p:spTgt spid="495"/>
                                        </p:tgtEl>
                                        <p:attrNameLst>
                                          <p:attrName>style.visibility</p:attrName>
                                        </p:attrNameLst>
                                      </p:cBhvr>
                                      <p:to>
                                        <p:strVal val="visible"/>
                                      </p:to>
                                    </p:set>
                                  </p:childTnLst>
                                </p:cTn>
                              </p:par>
                            </p:childTnLst>
                          </p:cTn>
                        </p:par>
                        <p:par>
                          <p:cTn fill="hold">
                            <p:stCondLst>
                              <p:cond delay="4001"/>
                            </p:stCondLst>
                            <p:childTnLst>
                              <p:par>
                                <p:cTn fill="hold" nodeType="afterEffect" presetClass="entr" presetID="23" presetSubtype="16">
                                  <p:stCondLst>
                                    <p:cond delay="50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2000"/>
                                        <p:tgtEl>
                                          <p:spTgt spid="492"/>
                                        </p:tgtEl>
                                        <p:attrNameLst>
                                          <p:attrName>ppt_w</p:attrName>
                                        </p:attrNameLst>
                                      </p:cBhvr>
                                      <p:tavLst>
                                        <p:tav fmla="" tm="0">
                                          <p:val>
                                            <p:strVal val="0"/>
                                          </p:val>
                                        </p:tav>
                                        <p:tav fmla="" tm="100000">
                                          <p:val>
                                            <p:strVal val="#ppt_w"/>
                                          </p:val>
                                        </p:tav>
                                      </p:tavLst>
                                    </p:anim>
                                    <p:anim calcmode="lin" valueType="num">
                                      <p:cBhvr additive="base">
                                        <p:cTn dur="2000"/>
                                        <p:tgtEl>
                                          <p:spTgt spid="492"/>
                                        </p:tgtEl>
                                        <p:attrNameLst>
                                          <p:attrName>ppt_h</p:attrName>
                                        </p:attrNameLst>
                                      </p:cBhvr>
                                      <p:tavLst>
                                        <p:tav fmla="" tm="0">
                                          <p:val>
                                            <p:strVal val="0"/>
                                          </p:val>
                                        </p:tav>
                                        <p:tav fmla="" tm="100000">
                                          <p:val>
                                            <p:strVal val="#ppt_h"/>
                                          </p:val>
                                        </p:tav>
                                      </p:tavLst>
                                    </p:anim>
                                  </p:childTnLst>
                                </p:cTn>
                              </p:par>
                            </p:childTnLst>
                          </p:cTn>
                        </p:par>
                        <p:par>
                          <p:cTn fill="hold">
                            <p:stCondLst>
                              <p:cond delay="6001"/>
                            </p:stCondLst>
                            <p:childTnLst>
                              <p:par>
                                <p:cTn fill="hold" nodeType="afterEffect" presetClass="entr" presetID="23" presetSubtype="16">
                                  <p:stCondLst>
                                    <p:cond delay="50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2000"/>
                                        <p:tgtEl>
                                          <p:spTgt spid="497"/>
                                        </p:tgtEl>
                                        <p:attrNameLst>
                                          <p:attrName>ppt_w</p:attrName>
                                        </p:attrNameLst>
                                      </p:cBhvr>
                                      <p:tavLst>
                                        <p:tav fmla="" tm="0">
                                          <p:val>
                                            <p:strVal val="0"/>
                                          </p:val>
                                        </p:tav>
                                        <p:tav fmla="" tm="100000">
                                          <p:val>
                                            <p:strVal val="#ppt_w"/>
                                          </p:val>
                                        </p:tav>
                                      </p:tavLst>
                                    </p:anim>
                                    <p:anim calcmode="lin" valueType="num">
                                      <p:cBhvr additive="base">
                                        <p:cTn dur="2000"/>
                                        <p:tgtEl>
                                          <p:spTgt spid="497"/>
                                        </p:tgtEl>
                                        <p:attrNameLst>
                                          <p:attrName>ppt_h</p:attrName>
                                        </p:attrNameLst>
                                      </p:cBhvr>
                                      <p:tavLst>
                                        <p:tav fmla="" tm="0">
                                          <p:val>
                                            <p:strVal val="0"/>
                                          </p:val>
                                        </p:tav>
                                        <p:tav fmla="" tm="100000">
                                          <p:val>
                                            <p:strVal val="#ppt_h"/>
                                          </p:val>
                                        </p:tav>
                                      </p:tavLst>
                                    </p:anim>
                                  </p:childTnLst>
                                </p:cTn>
                              </p:par>
                            </p:childTnLst>
                          </p:cTn>
                        </p:par>
                        <p:par>
                          <p:cTn fill="hold">
                            <p:stCondLst>
                              <p:cond delay="8001"/>
                            </p:stCondLst>
                            <p:childTnLst>
                              <p:par>
                                <p:cTn fill="hold" nodeType="afterEffect" presetClass="entr" presetID="23" presetSubtype="16">
                                  <p:stCondLst>
                                    <p:cond delay="100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2000"/>
                                        <p:tgtEl>
                                          <p:spTgt spid="493"/>
                                        </p:tgtEl>
                                        <p:attrNameLst>
                                          <p:attrName>ppt_w</p:attrName>
                                        </p:attrNameLst>
                                      </p:cBhvr>
                                      <p:tavLst>
                                        <p:tav fmla="" tm="0">
                                          <p:val>
                                            <p:strVal val="0"/>
                                          </p:val>
                                        </p:tav>
                                        <p:tav fmla="" tm="100000">
                                          <p:val>
                                            <p:strVal val="#ppt_w"/>
                                          </p:val>
                                        </p:tav>
                                      </p:tavLst>
                                    </p:anim>
                                    <p:anim calcmode="lin" valueType="num">
                                      <p:cBhvr additive="base">
                                        <p:cTn dur="2000"/>
                                        <p:tgtEl>
                                          <p:spTgt spid="493"/>
                                        </p:tgtEl>
                                        <p:attrNameLst>
                                          <p:attrName>ppt_h</p:attrName>
                                        </p:attrNameLst>
                                      </p:cBhvr>
                                      <p:tavLst>
                                        <p:tav fmla="" tm="0">
                                          <p:val>
                                            <p:strVal val="0"/>
                                          </p:val>
                                        </p:tav>
                                        <p:tav fmla="" tm="100000">
                                          <p:val>
                                            <p:strVal val="#ppt_h"/>
                                          </p:val>
                                        </p:tav>
                                      </p:tavLst>
                                    </p:anim>
                                  </p:childTnLst>
                                </p:cTn>
                              </p:par>
                            </p:childTnLst>
                          </p:cTn>
                        </p:par>
                        <p:par>
                          <p:cTn fill="hold">
                            <p:stCondLst>
                              <p:cond delay="10001"/>
                            </p:stCondLst>
                            <p:childTnLst>
                              <p:par>
                                <p:cTn fill="hold" nodeType="afterEffect" presetClass="entr" presetID="23" presetSubtype="16">
                                  <p:stCondLst>
                                    <p:cond delay="100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2000"/>
                                        <p:tgtEl>
                                          <p:spTgt spid="498"/>
                                        </p:tgtEl>
                                        <p:attrNameLst>
                                          <p:attrName>ppt_w</p:attrName>
                                        </p:attrNameLst>
                                      </p:cBhvr>
                                      <p:tavLst>
                                        <p:tav fmla="" tm="0">
                                          <p:val>
                                            <p:strVal val="0"/>
                                          </p:val>
                                        </p:tav>
                                        <p:tav fmla="" tm="100000">
                                          <p:val>
                                            <p:strVal val="#ppt_w"/>
                                          </p:val>
                                        </p:tav>
                                      </p:tavLst>
                                    </p:anim>
                                    <p:anim calcmode="lin" valueType="num">
                                      <p:cBhvr additive="base">
                                        <p:cTn dur="2000"/>
                                        <p:tgtEl>
                                          <p:spTgt spid="498"/>
                                        </p:tgtEl>
                                        <p:attrNameLst>
                                          <p:attrName>ppt_h</p:attrName>
                                        </p:attrNameLst>
                                      </p:cBhvr>
                                      <p:tavLst>
                                        <p:tav fmla="" tm="0">
                                          <p:val>
                                            <p:strVal val="0"/>
                                          </p:val>
                                        </p:tav>
                                        <p:tav fmla="" tm="100000">
                                          <p:val>
                                            <p:strVal val="#ppt_h"/>
                                          </p:val>
                                        </p:tav>
                                      </p:tavLst>
                                    </p:anim>
                                  </p:childTnLst>
                                </p:cTn>
                              </p:par>
                            </p:childTnLst>
                          </p:cTn>
                        </p:par>
                        <p:par>
                          <p:cTn fill="hold">
                            <p:stCondLst>
                              <p:cond delay="12001"/>
                            </p:stCondLst>
                            <p:childTnLst>
                              <p:par>
                                <p:cTn fill="hold" nodeType="afterEffect" presetClass="entr" presetID="10" presetSubtype="0">
                                  <p:stCondLst>
                                    <p:cond delay="500"/>
                                  </p:stCondLst>
                                  <p:childTnLst>
                                    <p:set>
                                      <p:cBhvr>
                                        <p:cTn dur="1" fill="hold">
                                          <p:stCondLst>
                                            <p:cond delay="0"/>
                                          </p:stCondLst>
                                        </p:cTn>
                                        <p:tgtEl>
                                          <p:spTgt spid="496"/>
                                        </p:tgtEl>
                                        <p:attrNameLst>
                                          <p:attrName>style.visibility</p:attrName>
                                        </p:attrNameLst>
                                      </p:cBhvr>
                                      <p:to>
                                        <p:strVal val="visible"/>
                                      </p:to>
                                    </p:set>
                                    <p:animEffect filter="fade" transition="in">
                                      <p:cBhvr>
                                        <p:cTn dur="2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descr="DaveMcNhawks 043" id="504" name="Shape 504"/>
          <p:cNvPicPr preferRelativeResize="0"/>
          <p:nvPr/>
        </p:nvPicPr>
        <p:blipFill rotWithShape="1">
          <a:blip r:embed="rId3">
            <a:alphaModFix/>
          </a:blip>
          <a:srcRect b="0" l="0" r="0" t="0"/>
          <a:stretch/>
        </p:blipFill>
        <p:spPr>
          <a:xfrm>
            <a:off x="762000" y="609600"/>
            <a:ext cx="7924800" cy="5719763"/>
          </a:xfrm>
          <a:prstGeom prst="rect">
            <a:avLst/>
          </a:prstGeom>
          <a:noFill/>
          <a:ln>
            <a:noFill/>
          </a:ln>
        </p:spPr>
      </p:pic>
      <p:sp>
        <p:nvSpPr>
          <p:cNvPr id="505" name="Shape 505"/>
          <p:cNvSpPr txBox="1"/>
          <p:nvPr/>
        </p:nvSpPr>
        <p:spPr>
          <a:xfrm>
            <a:off x="304800" y="304800"/>
            <a:ext cx="50800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American Kestrel</a:t>
            </a:r>
            <a:endParaRPr/>
          </a:p>
        </p:txBody>
      </p:sp>
      <p:pic>
        <p:nvPicPr>
          <p:cNvPr descr="silhouetteFalcon" id="506" name="Shape 506"/>
          <p:cNvPicPr preferRelativeResize="0"/>
          <p:nvPr/>
        </p:nvPicPr>
        <p:blipFill rotWithShape="1">
          <a:blip r:embed="rId4">
            <a:alphaModFix/>
          </a:blip>
          <a:srcRect b="0" l="0" r="0" t="0"/>
          <a:stretch/>
        </p:blipFill>
        <p:spPr>
          <a:xfrm rot="-1283688">
            <a:off x="5715000" y="1143000"/>
            <a:ext cx="1371600" cy="2590800"/>
          </a:xfrm>
          <a:prstGeom prst="rect">
            <a:avLst/>
          </a:prstGeom>
          <a:noFill/>
          <a:ln>
            <a:noFill/>
          </a:ln>
        </p:spPr>
      </p:pic>
      <p:sp>
        <p:nvSpPr>
          <p:cNvPr id="507" name="Shape 507"/>
          <p:cNvSpPr txBox="1"/>
          <p:nvPr/>
        </p:nvSpPr>
        <p:spPr>
          <a:xfrm>
            <a:off x="1127125" y="2851150"/>
            <a:ext cx="1574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males </a:t>
            </a:r>
            <a:endParaRPr/>
          </a:p>
        </p:txBody>
      </p:sp>
      <p:sp>
        <p:nvSpPr>
          <p:cNvPr id="508" name="Shape 508"/>
          <p:cNvSpPr txBox="1"/>
          <p:nvPr/>
        </p:nvSpPr>
        <p:spPr>
          <a:xfrm>
            <a:off x="4800600" y="990600"/>
            <a:ext cx="400208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our smallest falcon</a:t>
            </a:r>
            <a:endParaRPr/>
          </a:p>
        </p:txBody>
      </p:sp>
      <p:pic>
        <p:nvPicPr>
          <p:cNvPr descr="perchedmaleAK" id="509" name="Shape 509"/>
          <p:cNvPicPr preferRelativeResize="0"/>
          <p:nvPr/>
        </p:nvPicPr>
        <p:blipFill rotWithShape="1">
          <a:blip r:embed="rId5">
            <a:alphaModFix/>
          </a:blip>
          <a:srcRect b="0" l="0" r="0" t="0"/>
          <a:stretch/>
        </p:blipFill>
        <p:spPr>
          <a:xfrm>
            <a:off x="2895600" y="1447800"/>
            <a:ext cx="2641600" cy="2112963"/>
          </a:xfrm>
          <a:prstGeom prst="rect">
            <a:avLst/>
          </a:prstGeom>
          <a:noFill/>
          <a:ln>
            <a:noFill/>
          </a:ln>
        </p:spPr>
      </p:pic>
      <p:pic>
        <p:nvPicPr>
          <p:cNvPr descr="female kestrel" id="510" name="Shape 510"/>
          <p:cNvPicPr preferRelativeResize="0"/>
          <p:nvPr/>
        </p:nvPicPr>
        <p:blipFill rotWithShape="1">
          <a:blip r:embed="rId6">
            <a:alphaModFix/>
          </a:blip>
          <a:srcRect b="0" l="0" r="0" t="0"/>
          <a:stretch/>
        </p:blipFill>
        <p:spPr>
          <a:xfrm>
            <a:off x="5257800" y="2971800"/>
            <a:ext cx="2438400" cy="1951038"/>
          </a:xfrm>
          <a:prstGeom prst="rect">
            <a:avLst/>
          </a:prstGeom>
          <a:noFill/>
          <a:ln>
            <a:noFill/>
          </a:ln>
        </p:spPr>
      </p:pic>
      <p:sp>
        <p:nvSpPr>
          <p:cNvPr id="511" name="Shape 511"/>
          <p:cNvSpPr txBox="1"/>
          <p:nvPr/>
        </p:nvSpPr>
        <p:spPr>
          <a:xfrm>
            <a:off x="1143000" y="4114800"/>
            <a:ext cx="8702675" cy="12493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      </a:t>
            </a:r>
            <a:r>
              <a:rPr b="1" lang="en-US" sz="2400">
                <a:solidFill>
                  <a:schemeClr val="dk1"/>
                </a:solidFill>
                <a:latin typeface="Verdana"/>
                <a:ea typeface="Verdana"/>
                <a:cs typeface="Verdana"/>
                <a:sym typeface="Verdana"/>
              </a:rPr>
              <a:t>and females </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are dimorphic (differ in plumage)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500"/>
                                        <p:tgtEl>
                                          <p:spTgt spid="505"/>
                                        </p:tgtEl>
                                        <p:attrNameLst>
                                          <p:attrName>ppt_w</p:attrName>
                                        </p:attrNameLst>
                                      </p:cBhvr>
                                      <p:tavLst>
                                        <p:tav fmla="" tm="0">
                                          <p:val>
                                            <p:strVal val="0"/>
                                          </p:val>
                                        </p:tav>
                                        <p:tav fmla="" tm="100000">
                                          <p:val>
                                            <p:strVal val="#ppt_w"/>
                                          </p:val>
                                        </p:tav>
                                      </p:tavLst>
                                    </p:anim>
                                    <p:anim calcmode="lin" valueType="num">
                                      <p:cBhvr additive="base">
                                        <p:cTn dur="500"/>
                                        <p:tgtEl>
                                          <p:spTgt spid="50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508"/>
                                        </p:tgtEl>
                                        <p:attrNameLst>
                                          <p:attrName>style.visibility</p:attrName>
                                        </p:attrNameLst>
                                      </p:cBhvr>
                                      <p:to>
                                        <p:strVal val="visible"/>
                                      </p:to>
                                    </p:set>
                                    <p:animEffect filter="fade" transition="in">
                                      <p:cBhvr>
                                        <p:cTn dur="2000"/>
                                        <p:tgtEl>
                                          <p:spTgt spid="508"/>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2000"/>
                                        <p:tgtEl>
                                          <p:spTgt spid="506"/>
                                        </p:tgtEl>
                                        <p:attrNameLst>
                                          <p:attrName>ppt_w</p:attrName>
                                        </p:attrNameLst>
                                      </p:cBhvr>
                                      <p:tavLst>
                                        <p:tav fmla="" tm="0">
                                          <p:val>
                                            <p:strVal val="0"/>
                                          </p:val>
                                        </p:tav>
                                        <p:tav fmla="" tm="100000">
                                          <p:val>
                                            <p:strVal val="#ppt_w"/>
                                          </p:val>
                                        </p:tav>
                                      </p:tavLst>
                                    </p:anim>
                                    <p:anim calcmode="lin" valueType="num">
                                      <p:cBhvr additive="base">
                                        <p:cTn dur="2000"/>
                                        <p:tgtEl>
                                          <p:spTgt spid="506"/>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3000"/>
                                        <p:tgtEl>
                                          <p:spTgt spid="504"/>
                                        </p:tgtEl>
                                        <p:attrNameLst>
                                          <p:attrName>ppt_w</p:attrName>
                                        </p:attrNameLst>
                                      </p:cBhvr>
                                      <p:tavLst>
                                        <p:tav fmla="" tm="0">
                                          <p:val>
                                            <p:strVal val="0"/>
                                          </p:val>
                                        </p:tav>
                                        <p:tav fmla="" tm="100000">
                                          <p:val>
                                            <p:strVal val="#ppt_w"/>
                                          </p:val>
                                        </p:tav>
                                      </p:tavLst>
                                    </p:anim>
                                    <p:anim calcmode="lin" valueType="num">
                                      <p:cBhvr additive="base">
                                        <p:cTn dur="3000"/>
                                        <p:tgtEl>
                                          <p:spTgt spid="504"/>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2000"/>
                                        <p:tgtEl>
                                          <p:spTgt spid="507"/>
                                        </p:tgtEl>
                                      </p:cBhvr>
                                    </p:animEffect>
                                  </p:childTnLst>
                                </p:cTn>
                              </p:par>
                            </p:childTnLst>
                          </p:cTn>
                        </p:par>
                        <p:par>
                          <p:cTn fill="hold">
                            <p:stCondLst>
                              <p:cond delay="9500"/>
                            </p:stCondLst>
                            <p:childTnLst>
                              <p:par>
                                <p:cTn fill="hold" nodeType="afterEffect" presetClass="exit" presetID="23" presetSubtype="32">
                                  <p:stCondLst>
                                    <p:cond delay="500"/>
                                  </p:stCondLst>
                                  <p:childTnLst>
                                    <p:anim calcmode="lin" valueType="num">
                                      <p:cBhvr additive="base">
                                        <p:cTn dur="2000"/>
                                        <p:tgtEl>
                                          <p:spTgt spid="506"/>
                                        </p:tgtEl>
                                        <p:attrNameLst>
                                          <p:attrName>ppt_w</p:attrName>
                                        </p:attrNameLst>
                                      </p:cBhvr>
                                      <p:tavLst>
                                        <p:tav fmla="" tm="0">
                                          <p:val>
                                            <p:strVal val="#ppt_w"/>
                                          </p:val>
                                        </p:tav>
                                        <p:tav fmla="" tm="100000">
                                          <p:val>
                                            <p:strVal val="0"/>
                                          </p:val>
                                        </p:tav>
                                      </p:tavLst>
                                    </p:anim>
                                    <p:anim calcmode="lin" valueType="num">
                                      <p:cBhvr additive="base">
                                        <p:cTn dur="2000"/>
                                        <p:tgtEl>
                                          <p:spTgt spid="506"/>
                                        </p:tgtEl>
                                        <p:attrNameLst>
                                          <p:attrName>ppt_h</p:attrName>
                                        </p:attrNameLst>
                                      </p:cBhvr>
                                      <p:tavLst>
                                        <p:tav fmla="" tm="0">
                                          <p:val>
                                            <p:strVal val="#ppt_h"/>
                                          </p:val>
                                        </p:tav>
                                        <p:tav fmla="" tm="100000">
                                          <p:val>
                                            <p:strVal val="0"/>
                                          </p:val>
                                        </p:tav>
                                      </p:tavLst>
                                    </p:anim>
                                    <p:set>
                                      <p:cBhvr>
                                        <p:cTn dur="1" fill="hold">
                                          <p:stCondLst>
                                            <p:cond delay="2000"/>
                                          </p:stCondLst>
                                        </p:cTn>
                                        <p:tgtEl>
                                          <p:spTgt spid="506"/>
                                        </p:tgtEl>
                                        <p:attrNameLst>
                                          <p:attrName>style.visibility</p:attrName>
                                        </p:attrNameLst>
                                      </p:cBhvr>
                                      <p:to>
                                        <p:strVal val="hidden"/>
                                      </p:to>
                                    </p:set>
                                  </p:childTnLst>
                                </p:cTn>
                              </p:par>
                            </p:childTnLst>
                          </p:cTn>
                        </p:par>
                        <p:par>
                          <p:cTn fill="hold">
                            <p:stCondLst>
                              <p:cond delay="11500"/>
                            </p:stCondLst>
                            <p:childTnLst>
                              <p:par>
                                <p:cTn fill="hold" nodeType="afterEffect" presetClass="entr" presetID="10" presetSubtype="0">
                                  <p:stCondLst>
                                    <p:cond delay="500"/>
                                  </p:stCondLst>
                                  <p:childTnLst>
                                    <p:set>
                                      <p:cBhvr>
                                        <p:cTn dur="1" fill="hold">
                                          <p:stCondLst>
                                            <p:cond delay="0"/>
                                          </p:stCondLst>
                                        </p:cTn>
                                        <p:tgtEl>
                                          <p:spTgt spid="509"/>
                                        </p:tgtEl>
                                        <p:attrNameLst>
                                          <p:attrName>style.visibility</p:attrName>
                                        </p:attrNameLst>
                                      </p:cBhvr>
                                      <p:to>
                                        <p:strVal val="visible"/>
                                      </p:to>
                                    </p:set>
                                    <p:animEffect filter="fade" transition="in">
                                      <p:cBhvr>
                                        <p:cTn dur="2000"/>
                                        <p:tgtEl>
                                          <p:spTgt spid="509"/>
                                        </p:tgtEl>
                                      </p:cBhvr>
                                    </p:animEffect>
                                  </p:childTnLst>
                                </p:cTn>
                              </p:par>
                            </p:childTnLst>
                          </p:cTn>
                        </p:par>
                        <p:par>
                          <p:cTn fill="hold">
                            <p:stCondLst>
                              <p:cond delay="13500"/>
                            </p:stCondLst>
                            <p:childTnLst>
                              <p:par>
                                <p:cTn fill="hold" nodeType="afterEffect" presetClass="exit" presetID="10" presetSubtype="0">
                                  <p:stCondLst>
                                    <p:cond delay="0"/>
                                  </p:stCondLst>
                                  <p:childTnLst>
                                    <p:animEffect filter="fade" transition="out">
                                      <p:cBhvr>
                                        <p:cTn dur="2000"/>
                                        <p:tgtEl>
                                          <p:spTgt spid="504"/>
                                        </p:tgtEl>
                                      </p:cBhvr>
                                    </p:animEffect>
                                    <p:set>
                                      <p:cBhvr>
                                        <p:cTn dur="1" fill="hold">
                                          <p:stCondLst>
                                            <p:cond delay="2000"/>
                                          </p:stCondLst>
                                        </p:cTn>
                                        <p:tgtEl>
                                          <p:spTgt spid="504"/>
                                        </p:tgtEl>
                                        <p:attrNameLst>
                                          <p:attrName>style.visibility</p:attrName>
                                        </p:attrNameLst>
                                      </p:cBhvr>
                                      <p:to>
                                        <p:strVal val="hidden"/>
                                      </p:to>
                                    </p:set>
                                  </p:childTnLst>
                                </p:cTn>
                              </p:par>
                            </p:childTnLst>
                          </p:cTn>
                        </p:par>
                        <p:par>
                          <p:cTn fill="hold">
                            <p:stCondLst>
                              <p:cond delay="15500"/>
                            </p:stCondLst>
                            <p:childTnLst>
                              <p:par>
                                <p:cTn fill="hold" nodeType="afterEffect" presetClass="entr" presetID="10" presetSubtype="0">
                                  <p:stCondLst>
                                    <p:cond delay="500"/>
                                  </p:stCondLst>
                                  <p:childTnLst>
                                    <p:set>
                                      <p:cBhvr>
                                        <p:cTn dur="1" fill="hold">
                                          <p:stCondLst>
                                            <p:cond delay="0"/>
                                          </p:stCondLst>
                                        </p:cTn>
                                        <p:tgtEl>
                                          <p:spTgt spid="511">
                                            <p:txEl>
                                              <p:pRg end="0" st="0"/>
                                            </p:txEl>
                                          </p:spTgt>
                                        </p:tgtEl>
                                        <p:attrNameLst>
                                          <p:attrName>style.visibility</p:attrName>
                                        </p:attrNameLst>
                                      </p:cBhvr>
                                      <p:to>
                                        <p:strVal val="visible"/>
                                      </p:to>
                                    </p:set>
                                    <p:animEffect filter="fade" transition="in">
                                      <p:cBhvr>
                                        <p:cTn dur="2000"/>
                                        <p:tgtEl>
                                          <p:spTgt spid="511">
                                            <p:txEl>
                                              <p:pRg end="0" st="0"/>
                                            </p:txEl>
                                          </p:spTgt>
                                        </p:tgtEl>
                                      </p:cBhvr>
                                    </p:animEffect>
                                  </p:childTnLst>
                                </p:cTn>
                              </p:par>
                            </p:childTnLst>
                          </p:cTn>
                        </p:par>
                        <p:par>
                          <p:cTn fill="hold">
                            <p:stCondLst>
                              <p:cond delay="17500"/>
                            </p:stCondLst>
                            <p:childTnLst>
                              <p:par>
                                <p:cTn fill="hold" nodeType="afterEffect" presetClass="entr" presetID="10" presetSubtype="0">
                                  <p:stCondLst>
                                    <p:cond delay="500"/>
                                  </p:stCondLst>
                                  <p:childTnLst>
                                    <p:set>
                                      <p:cBhvr>
                                        <p:cTn dur="1" fill="hold">
                                          <p:stCondLst>
                                            <p:cond delay="0"/>
                                          </p:stCondLst>
                                        </p:cTn>
                                        <p:tgtEl>
                                          <p:spTgt spid="511">
                                            <p:txEl>
                                              <p:pRg end="1" st="1"/>
                                            </p:txEl>
                                          </p:spTgt>
                                        </p:tgtEl>
                                        <p:attrNameLst>
                                          <p:attrName>style.visibility</p:attrName>
                                        </p:attrNameLst>
                                      </p:cBhvr>
                                      <p:to>
                                        <p:strVal val="visible"/>
                                      </p:to>
                                    </p:set>
                                    <p:animEffect filter="fade" transition="in">
                                      <p:cBhvr>
                                        <p:cTn dur="2000"/>
                                        <p:tgtEl>
                                          <p:spTgt spid="511">
                                            <p:txEl>
                                              <p:pRg end="1" st="1"/>
                                            </p:txEl>
                                          </p:spTgt>
                                        </p:tgtEl>
                                      </p:cBhvr>
                                    </p:animEffect>
                                  </p:childTnLst>
                                </p:cTn>
                              </p:par>
                            </p:childTnLst>
                          </p:cTn>
                        </p:par>
                        <p:par>
                          <p:cTn fill="hold">
                            <p:stCondLst>
                              <p:cond delay="19500"/>
                            </p:stCondLst>
                            <p:childTnLst>
                              <p:par>
                                <p:cTn fill="hold" nodeType="afterEffect" presetClass="entr" presetID="10" presetSubtype="0">
                                  <p:stCondLst>
                                    <p:cond delay="500"/>
                                  </p:stCondLst>
                                  <p:childTnLst>
                                    <p:set>
                                      <p:cBhvr>
                                        <p:cTn dur="1" fill="hold">
                                          <p:stCondLst>
                                            <p:cond delay="0"/>
                                          </p:stCondLst>
                                        </p:cTn>
                                        <p:tgtEl>
                                          <p:spTgt spid="511">
                                            <p:txEl>
                                              <p:pRg end="2" st="2"/>
                                            </p:txEl>
                                          </p:spTgt>
                                        </p:tgtEl>
                                        <p:attrNameLst>
                                          <p:attrName>style.visibility</p:attrName>
                                        </p:attrNameLst>
                                      </p:cBhvr>
                                      <p:to>
                                        <p:strVal val="visible"/>
                                      </p:to>
                                    </p:set>
                                    <p:animEffect filter="fade" transition="in">
                                      <p:cBhvr>
                                        <p:cTn dur="2000"/>
                                        <p:tgtEl>
                                          <p:spTgt spid="511">
                                            <p:txEl>
                                              <p:pRg end="2" st="2"/>
                                            </p:txEl>
                                          </p:spTgt>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2000"/>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pic>
        <p:nvPicPr>
          <p:cNvPr descr="AK female in flight (back) Rob Palmer photo copy" id="517" name="Shape 517"/>
          <p:cNvPicPr preferRelativeResize="0"/>
          <p:nvPr/>
        </p:nvPicPr>
        <p:blipFill rotWithShape="1">
          <a:blip r:embed="rId3">
            <a:alphaModFix/>
          </a:blip>
          <a:srcRect b="0" l="0" r="0" t="0"/>
          <a:stretch/>
        </p:blipFill>
        <p:spPr>
          <a:xfrm>
            <a:off x="609600" y="304800"/>
            <a:ext cx="3025775" cy="3276600"/>
          </a:xfrm>
          <a:prstGeom prst="rect">
            <a:avLst/>
          </a:prstGeom>
          <a:noFill/>
          <a:ln>
            <a:noFill/>
          </a:ln>
        </p:spPr>
      </p:pic>
      <p:pic>
        <p:nvPicPr>
          <p:cNvPr descr="perchedmaleAK" id="518" name="Shape 518"/>
          <p:cNvPicPr preferRelativeResize="0"/>
          <p:nvPr/>
        </p:nvPicPr>
        <p:blipFill rotWithShape="1">
          <a:blip r:embed="rId4">
            <a:alphaModFix/>
          </a:blip>
          <a:srcRect b="0" l="0" r="0" t="0"/>
          <a:stretch/>
        </p:blipFill>
        <p:spPr>
          <a:xfrm>
            <a:off x="5029200" y="685800"/>
            <a:ext cx="3657600" cy="2925763"/>
          </a:xfrm>
          <a:prstGeom prst="rect">
            <a:avLst/>
          </a:prstGeom>
          <a:noFill/>
          <a:ln>
            <a:noFill/>
          </a:ln>
        </p:spPr>
      </p:pic>
      <p:pic>
        <p:nvPicPr>
          <p:cNvPr descr="cleanedkestrelcopy" id="519" name="Shape 519"/>
          <p:cNvPicPr preferRelativeResize="0"/>
          <p:nvPr/>
        </p:nvPicPr>
        <p:blipFill rotWithShape="1">
          <a:blip r:embed="rId5">
            <a:alphaModFix/>
          </a:blip>
          <a:srcRect b="0" l="0" r="0" t="0"/>
          <a:stretch/>
        </p:blipFill>
        <p:spPr>
          <a:xfrm>
            <a:off x="4953000" y="685800"/>
            <a:ext cx="3810000" cy="2857500"/>
          </a:xfrm>
          <a:prstGeom prst="rect">
            <a:avLst/>
          </a:prstGeom>
          <a:noFill/>
          <a:ln>
            <a:noFill/>
          </a:ln>
        </p:spPr>
      </p:pic>
      <p:cxnSp>
        <p:nvCxnSpPr>
          <p:cNvPr id="520" name="Shape 520"/>
          <p:cNvCxnSpPr/>
          <p:nvPr/>
        </p:nvCxnSpPr>
        <p:spPr>
          <a:xfrm rot="-9476822">
            <a:off x="1870075" y="2403475"/>
            <a:ext cx="2046288" cy="2836863"/>
          </a:xfrm>
          <a:prstGeom prst="straightConnector1">
            <a:avLst/>
          </a:prstGeom>
          <a:noFill/>
          <a:ln cap="flat" cmpd="sng" w="38100">
            <a:solidFill>
              <a:srgbClr val="FFFF00"/>
            </a:solidFill>
            <a:prstDash val="solid"/>
            <a:round/>
            <a:headEnd len="med" w="med" type="none"/>
            <a:tailEnd len="med" w="med" type="triangle"/>
          </a:ln>
        </p:spPr>
      </p:cxnSp>
      <p:pic>
        <p:nvPicPr>
          <p:cNvPr descr="reversekestrel" id="521" name="Shape 521"/>
          <p:cNvPicPr preferRelativeResize="0"/>
          <p:nvPr/>
        </p:nvPicPr>
        <p:blipFill rotWithShape="1">
          <a:blip r:embed="rId6">
            <a:alphaModFix/>
          </a:blip>
          <a:srcRect b="0" l="0" r="0" t="0"/>
          <a:stretch/>
        </p:blipFill>
        <p:spPr>
          <a:xfrm>
            <a:off x="5029200" y="304800"/>
            <a:ext cx="3741738" cy="4038600"/>
          </a:xfrm>
          <a:prstGeom prst="rect">
            <a:avLst/>
          </a:prstGeom>
          <a:noFill/>
          <a:ln>
            <a:noFill/>
          </a:ln>
        </p:spPr>
      </p:pic>
      <p:cxnSp>
        <p:nvCxnSpPr>
          <p:cNvPr id="522" name="Shape 522"/>
          <p:cNvCxnSpPr/>
          <p:nvPr/>
        </p:nvCxnSpPr>
        <p:spPr>
          <a:xfrm rot="-9190236">
            <a:off x="5249863" y="2301875"/>
            <a:ext cx="2514600" cy="3048000"/>
          </a:xfrm>
          <a:prstGeom prst="straightConnector1">
            <a:avLst/>
          </a:prstGeom>
          <a:noFill/>
          <a:ln cap="flat" cmpd="sng" w="38100">
            <a:solidFill>
              <a:srgbClr val="FFFF00"/>
            </a:solidFill>
            <a:prstDash val="solid"/>
            <a:round/>
            <a:headEnd len="med" w="med" type="none"/>
            <a:tailEnd len="med" w="med" type="triangle"/>
          </a:ln>
        </p:spPr>
      </p:cxnSp>
      <p:sp>
        <p:nvSpPr>
          <p:cNvPr id="523" name="Shape 523"/>
          <p:cNvSpPr txBox="1"/>
          <p:nvPr/>
        </p:nvSpPr>
        <p:spPr>
          <a:xfrm>
            <a:off x="4648200" y="3581400"/>
            <a:ext cx="4187825" cy="15541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Male</a:t>
            </a:r>
            <a:endParaRPr/>
          </a:p>
          <a:p>
            <a:pPr indent="0" lvl="0" marL="0" marR="0" rtl="0" algn="l">
              <a:spcBef>
                <a:spcPts val="0"/>
              </a:spcBef>
              <a:spcAft>
                <a:spcPts val="0"/>
              </a:spcAft>
              <a:buClr>
                <a:schemeClr val="dk1"/>
              </a:buClr>
              <a:buSzPts val="2000"/>
              <a:buFont typeface="Verdana"/>
              <a:buNone/>
            </a:pPr>
            <a:r>
              <a:rPr b="0" lang="en-US" sz="2000">
                <a:solidFill>
                  <a:schemeClr val="dk1"/>
                </a:solidFill>
                <a:latin typeface="Verdana"/>
                <a:ea typeface="Verdana"/>
                <a:cs typeface="Verdana"/>
                <a:sym typeface="Verdana"/>
              </a:rPr>
              <a:t>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has bright rufous</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back and blueish wings</a:t>
            </a:r>
            <a:endParaRPr/>
          </a:p>
        </p:txBody>
      </p:sp>
      <p:sp>
        <p:nvSpPr>
          <p:cNvPr id="524" name="Shape 524"/>
          <p:cNvSpPr txBox="1"/>
          <p:nvPr/>
        </p:nvSpPr>
        <p:spPr>
          <a:xfrm>
            <a:off x="4572000" y="5181600"/>
            <a:ext cx="437515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with a single dark band</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at end of tail</a:t>
            </a:r>
            <a:endParaRPr/>
          </a:p>
        </p:txBody>
      </p:sp>
      <p:sp>
        <p:nvSpPr>
          <p:cNvPr id="525" name="Shape 525"/>
          <p:cNvSpPr txBox="1"/>
          <p:nvPr/>
        </p:nvSpPr>
        <p:spPr>
          <a:xfrm>
            <a:off x="457200" y="5105400"/>
            <a:ext cx="37338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and numerous narrow bands in tail</a:t>
            </a:r>
            <a:endParaRPr/>
          </a:p>
        </p:txBody>
      </p:sp>
      <p:sp>
        <p:nvSpPr>
          <p:cNvPr id="526" name="Shape 526"/>
          <p:cNvSpPr txBox="1"/>
          <p:nvPr/>
        </p:nvSpPr>
        <p:spPr>
          <a:xfrm>
            <a:off x="685800" y="3581400"/>
            <a:ext cx="3429000" cy="152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Female</a:t>
            </a:r>
            <a:r>
              <a:rPr b="0" lang="en-US" sz="2800">
                <a:solidFill>
                  <a:schemeClr val="dk1"/>
                </a:solidFill>
                <a:latin typeface="Verdana"/>
                <a:ea typeface="Verdana"/>
                <a:cs typeface="Verdana"/>
                <a:sym typeface="Verdana"/>
              </a:rPr>
              <a:t> </a:t>
            </a:r>
            <a:endParaRPr/>
          </a:p>
          <a:p>
            <a:pPr indent="0" lvl="0" marL="0" marR="0" rtl="0" algn="l">
              <a:spcBef>
                <a:spcPts val="0"/>
              </a:spcBef>
              <a:spcAft>
                <a:spcPts val="0"/>
              </a:spcAft>
              <a:buClr>
                <a:schemeClr val="dk1"/>
              </a:buClr>
              <a:buSzPts val="1800"/>
              <a:buFont typeface="Arial"/>
              <a:buNone/>
            </a:pPr>
            <a:r>
              <a:t/>
            </a:r>
            <a:endParaRPr b="0" sz="18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has a more subtle rufous back</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2000"/>
                                        <p:tgtEl>
                                          <p:spTgt spid="519"/>
                                        </p:tgtEl>
                                        <p:attrNameLst>
                                          <p:attrName>ppt_w</p:attrName>
                                        </p:attrNameLst>
                                      </p:cBhvr>
                                      <p:tavLst>
                                        <p:tav fmla="" tm="0">
                                          <p:val>
                                            <p:strVal val="0"/>
                                          </p:val>
                                        </p:tav>
                                        <p:tav fmla="" tm="100000">
                                          <p:val>
                                            <p:strVal val="#ppt_w"/>
                                          </p:val>
                                        </p:tav>
                                      </p:tavLst>
                                    </p:anim>
                                    <p:anim calcmode="lin" valueType="num">
                                      <p:cBhvr additive="base">
                                        <p:cTn dur="2000"/>
                                        <p:tgtEl>
                                          <p:spTgt spid="519"/>
                                        </p:tgtEl>
                                        <p:attrNameLst>
                                          <p:attrName>ppt_h</p:attrName>
                                        </p:attrNameLst>
                                      </p:cBhvr>
                                      <p:tavLst>
                                        <p:tav fmla="" tm="0">
                                          <p:val>
                                            <p:strVal val="0"/>
                                          </p:val>
                                        </p:tav>
                                        <p:tav fmla="" tm="100000">
                                          <p:val>
                                            <p:strVal val="#ppt_h"/>
                                          </p:val>
                                        </p:tav>
                                      </p:tavLst>
                                    </p:anim>
                                  </p:childTnLst>
                                </p:cTn>
                              </p:par>
                              <p:par>
                                <p:cTn fill="hold" nodeType="withEffect" presetClass="exit" presetID="23" presetSubtype="32">
                                  <p:stCondLst>
                                    <p:cond delay="0"/>
                                  </p:stCondLst>
                                  <p:childTnLst>
                                    <p:anim calcmode="lin" valueType="num">
                                      <p:cBhvr additive="base">
                                        <p:cTn dur="2000"/>
                                        <p:tgtEl>
                                          <p:spTgt spid="518"/>
                                        </p:tgtEl>
                                        <p:attrNameLst>
                                          <p:attrName>ppt_w</p:attrName>
                                        </p:attrNameLst>
                                      </p:cBhvr>
                                      <p:tavLst>
                                        <p:tav fmla="" tm="0">
                                          <p:val>
                                            <p:strVal val="#ppt_w"/>
                                          </p:val>
                                        </p:tav>
                                        <p:tav fmla="" tm="100000">
                                          <p:val>
                                            <p:strVal val="0"/>
                                          </p:val>
                                        </p:tav>
                                      </p:tavLst>
                                    </p:anim>
                                    <p:anim calcmode="lin" valueType="num">
                                      <p:cBhvr additive="base">
                                        <p:cTn dur="2000"/>
                                        <p:tgtEl>
                                          <p:spTgt spid="518"/>
                                        </p:tgtEl>
                                        <p:attrNameLst>
                                          <p:attrName>ppt_h</p:attrName>
                                        </p:attrNameLst>
                                      </p:cBhvr>
                                      <p:tavLst>
                                        <p:tav fmla="" tm="0">
                                          <p:val>
                                            <p:strVal val="#ppt_h"/>
                                          </p:val>
                                        </p:tav>
                                        <p:tav fmla="" tm="100000">
                                          <p:val>
                                            <p:strVal val="0"/>
                                          </p:val>
                                        </p:tav>
                                      </p:tavLst>
                                    </p:anim>
                                    <p:set>
                                      <p:cBhvr>
                                        <p:cTn dur="1" fill="hold">
                                          <p:stCondLst>
                                            <p:cond delay="2000"/>
                                          </p:stCondLst>
                                        </p:cTn>
                                        <p:tgtEl>
                                          <p:spTgt spid="51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2000"/>
                                        <p:tgtEl>
                                          <p:spTgt spid="52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3000"/>
                                        <p:tgtEl>
                                          <p:spTgt spid="51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2000"/>
                                        <p:tgtEl>
                                          <p:spTgt spid="526"/>
                                        </p:tgtEl>
                                      </p:cBhvr>
                                    </p:animEffec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2000"/>
                                        <p:tgtEl>
                                          <p:spTgt spid="521"/>
                                        </p:tgtEl>
                                        <p:attrNameLst>
                                          <p:attrName>ppt_w</p:attrName>
                                        </p:attrNameLst>
                                      </p:cBhvr>
                                      <p:tavLst>
                                        <p:tav fmla="" tm="0">
                                          <p:val>
                                            <p:strVal val="0"/>
                                          </p:val>
                                        </p:tav>
                                        <p:tav fmla="" tm="100000">
                                          <p:val>
                                            <p:strVal val="#ppt_w"/>
                                          </p:val>
                                        </p:tav>
                                      </p:tavLst>
                                    </p:anim>
                                    <p:anim calcmode="lin" valueType="num">
                                      <p:cBhvr additive="base">
                                        <p:cTn dur="2000"/>
                                        <p:tgtEl>
                                          <p:spTgt spid="521"/>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xit" presetID="10" presetSubtype="0">
                                  <p:stCondLst>
                                    <p:cond delay="0"/>
                                  </p:stCondLst>
                                  <p:childTnLst>
                                    <p:animEffect filter="fade" transition="out">
                                      <p:cBhvr>
                                        <p:cTn dur="2000"/>
                                        <p:tgtEl>
                                          <p:spTgt spid="519"/>
                                        </p:tgtEl>
                                      </p:cBhvr>
                                    </p:animEffect>
                                    <p:set>
                                      <p:cBhvr>
                                        <p:cTn dur="1" fill="hold">
                                          <p:stCondLst>
                                            <p:cond delay="2000"/>
                                          </p:stCondLst>
                                        </p:cTn>
                                        <p:tgtEl>
                                          <p:spTgt spid="51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2000"/>
                                        <p:tgtEl>
                                          <p:spTgt spid="524"/>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2000"/>
                                        <p:tgtEl>
                                          <p:spTgt spid="522"/>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2000"/>
                                        <p:tgtEl>
                                          <p:spTgt spid="525"/>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20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pic>
        <p:nvPicPr>
          <p:cNvPr descr="reversekestrel" id="532" name="Shape 532"/>
          <p:cNvPicPr preferRelativeResize="0"/>
          <p:nvPr/>
        </p:nvPicPr>
        <p:blipFill rotWithShape="1">
          <a:blip r:embed="rId3">
            <a:alphaModFix/>
          </a:blip>
          <a:srcRect b="0" l="0" r="0" t="0"/>
          <a:stretch/>
        </p:blipFill>
        <p:spPr>
          <a:xfrm>
            <a:off x="1752600" y="0"/>
            <a:ext cx="5718175" cy="6172200"/>
          </a:xfrm>
          <a:prstGeom prst="rect">
            <a:avLst/>
          </a:prstGeom>
          <a:noFill/>
          <a:ln>
            <a:noFill/>
          </a:ln>
        </p:spPr>
      </p:pic>
      <p:sp>
        <p:nvSpPr>
          <p:cNvPr id="533" name="Shape 533"/>
          <p:cNvSpPr/>
          <p:nvPr/>
        </p:nvSpPr>
        <p:spPr>
          <a:xfrm>
            <a:off x="0" y="5029200"/>
            <a:ext cx="8763000" cy="8842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Char char="•"/>
            </a:pPr>
            <a:r>
              <a:rPr b="0" lang="en-US" sz="2800">
                <a:solidFill>
                  <a:schemeClr val="dk1"/>
                </a:solidFill>
                <a:latin typeface="Verdana"/>
                <a:ea typeface="Verdana"/>
                <a:cs typeface="Verdana"/>
                <a:sym typeface="Verdana"/>
              </a:rPr>
              <a:t> </a:t>
            </a:r>
            <a:r>
              <a:rPr b="1" lang="en-US" sz="2400">
                <a:solidFill>
                  <a:schemeClr val="dk1"/>
                </a:solidFill>
                <a:latin typeface="Verdana"/>
                <a:ea typeface="Verdana"/>
                <a:cs typeface="Verdana"/>
                <a:sym typeface="Verdana"/>
              </a:rPr>
              <a:t>watch for white “dots” along trailing edge of wing in both genders</a:t>
            </a:r>
            <a:endParaRPr/>
          </a:p>
        </p:txBody>
      </p:sp>
      <p:cxnSp>
        <p:nvCxnSpPr>
          <p:cNvPr id="534" name="Shape 534"/>
          <p:cNvCxnSpPr/>
          <p:nvPr/>
        </p:nvCxnSpPr>
        <p:spPr>
          <a:xfrm flipH="1" rot="10800000">
            <a:off x="685800" y="4191000"/>
            <a:ext cx="3276600" cy="762000"/>
          </a:xfrm>
          <a:prstGeom prst="straightConnector1">
            <a:avLst/>
          </a:prstGeom>
          <a:noFill/>
          <a:ln cap="flat" cmpd="sng" w="38100">
            <a:solidFill>
              <a:srgbClr val="FFFF00"/>
            </a:solidFill>
            <a:prstDash val="solid"/>
            <a:round/>
            <a:headEnd len="med" w="med" type="none"/>
            <a:tailEnd len="med" w="med" type="triangl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2000"/>
                                        <p:tgtEl>
                                          <p:spTgt spid="532"/>
                                        </p:tgtEl>
                                        <p:attrNameLst>
                                          <p:attrName>ppt_w</p:attrName>
                                        </p:attrNameLst>
                                      </p:cBhvr>
                                      <p:tavLst>
                                        <p:tav fmla="" tm="0">
                                          <p:val>
                                            <p:strVal val="0"/>
                                          </p:val>
                                        </p:tav>
                                        <p:tav fmla="" tm="100000">
                                          <p:val>
                                            <p:strVal val="#ppt_w"/>
                                          </p:val>
                                        </p:tav>
                                      </p:tavLst>
                                    </p:anim>
                                    <p:anim calcmode="lin" valueType="num">
                                      <p:cBhvr additive="base">
                                        <p:cTn dur="2000"/>
                                        <p:tgtEl>
                                          <p:spTgt spid="53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2000"/>
                                        <p:tgtEl>
                                          <p:spTgt spid="53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3000"/>
                                        <p:tgtEl>
                                          <p:spTgt spid="5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35880010" id="123" name="Shape 123"/>
          <p:cNvPicPr preferRelativeResize="0"/>
          <p:nvPr/>
        </p:nvPicPr>
        <p:blipFill rotWithShape="1">
          <a:blip r:embed="rId3">
            <a:alphaModFix/>
          </a:blip>
          <a:srcRect b="0" l="0" r="0" t="0"/>
          <a:stretch/>
        </p:blipFill>
        <p:spPr>
          <a:xfrm>
            <a:off x="0" y="0"/>
            <a:ext cx="9677400" cy="6858000"/>
          </a:xfrm>
          <a:prstGeom prst="rect">
            <a:avLst/>
          </a:prstGeom>
          <a:noFill/>
          <a:ln>
            <a:noFill/>
          </a:ln>
        </p:spPr>
      </p:pic>
      <p:sp>
        <p:nvSpPr>
          <p:cNvPr id="124" name="Shape 124"/>
          <p:cNvSpPr/>
          <p:nvPr/>
        </p:nvSpPr>
        <p:spPr>
          <a:xfrm>
            <a:off x="4724400" y="2133600"/>
            <a:ext cx="457200" cy="457200"/>
          </a:xfrm>
          <a:prstGeom prst="ellipse">
            <a:avLst/>
          </a:prstGeom>
          <a:noFill/>
          <a:ln cap="flat" cmpd="sng" w="76200">
            <a:solidFill>
              <a:srgbClr val="FFD3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i="0" sz="2400" u="none" cap="none" strike="noStrike">
              <a:solidFill>
                <a:schemeClr val="dk1"/>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2000"/>
                                  </p:stCondLst>
                                  <p:childTnLst>
                                    <p:set>
                                      <p:cBhvr>
                                        <p:cTn dur="1" fill="hold">
                                          <p:stCondLst>
                                            <p:cond delay="0"/>
                                          </p:stCondLst>
                                        </p:cTn>
                                        <p:tgtEl>
                                          <p:spTgt spid="124"/>
                                        </p:tgtEl>
                                        <p:attrNameLst>
                                          <p:attrName>style.visibility</p:attrName>
                                        </p:attrNameLst>
                                      </p:cBhvr>
                                      <p:to>
                                        <p:strVal val="visible"/>
                                      </p:to>
                                    </p:set>
                                    <p:animEffect filter="fade" transition="in">
                                      <p:cBhvr>
                                        <p:cTn dur="75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pic>
        <p:nvPicPr>
          <p:cNvPr descr="silhouetteFalcon" id="540" name="Shape 540"/>
          <p:cNvPicPr preferRelativeResize="0"/>
          <p:nvPr/>
        </p:nvPicPr>
        <p:blipFill rotWithShape="1">
          <a:blip r:embed="rId3">
            <a:alphaModFix/>
          </a:blip>
          <a:srcRect b="0" l="0" r="0" t="0"/>
          <a:stretch/>
        </p:blipFill>
        <p:spPr>
          <a:xfrm rot="-189146">
            <a:off x="4495800" y="1600200"/>
            <a:ext cx="1792288" cy="3784600"/>
          </a:xfrm>
          <a:prstGeom prst="rect">
            <a:avLst/>
          </a:prstGeom>
          <a:noFill/>
          <a:ln>
            <a:noFill/>
          </a:ln>
        </p:spPr>
      </p:pic>
      <p:sp>
        <p:nvSpPr>
          <p:cNvPr id="541" name="Shape 541"/>
          <p:cNvSpPr txBox="1"/>
          <p:nvPr/>
        </p:nvSpPr>
        <p:spPr>
          <a:xfrm>
            <a:off x="1600200" y="431800"/>
            <a:ext cx="196373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Merlin</a:t>
            </a:r>
            <a:endParaRPr/>
          </a:p>
        </p:txBody>
      </p:sp>
      <p:pic>
        <p:nvPicPr>
          <p:cNvPr id="542" name="Shape 542"/>
          <p:cNvPicPr preferRelativeResize="0"/>
          <p:nvPr/>
        </p:nvPicPr>
        <p:blipFill rotWithShape="1">
          <a:blip r:embed="rId4">
            <a:alphaModFix/>
          </a:blip>
          <a:srcRect b="0" l="0" r="0" t="0"/>
          <a:stretch/>
        </p:blipFill>
        <p:spPr>
          <a:xfrm>
            <a:off x="3429000" y="1524000"/>
            <a:ext cx="3392488" cy="3810000"/>
          </a:xfrm>
          <a:prstGeom prst="rect">
            <a:avLst/>
          </a:prstGeom>
          <a:noFill/>
          <a:ln>
            <a:noFill/>
          </a:ln>
        </p:spPr>
      </p:pic>
      <p:sp>
        <p:nvSpPr>
          <p:cNvPr id="543" name="Shape 543"/>
          <p:cNvSpPr txBox="1"/>
          <p:nvPr/>
        </p:nvSpPr>
        <p:spPr>
          <a:xfrm>
            <a:off x="1600200" y="1219200"/>
            <a:ext cx="711517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just a little bigger than the Kestrel</a:t>
            </a:r>
            <a:endParaRPr/>
          </a:p>
        </p:txBody>
      </p:sp>
      <p:sp>
        <p:nvSpPr>
          <p:cNvPr id="544" name="Shape 544"/>
          <p:cNvSpPr/>
          <p:nvPr/>
        </p:nvSpPr>
        <p:spPr>
          <a:xfrm>
            <a:off x="609600" y="4419600"/>
            <a:ext cx="8763000" cy="1373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folHlink"/>
              </a:buClr>
              <a:buSzPts val="2800"/>
              <a:buFont typeface="Verdana"/>
              <a:buNone/>
            </a:pPr>
            <a:r>
              <a:rPr b="1" lang="en-US" sz="2800">
                <a:solidFill>
                  <a:schemeClr val="folHlink"/>
                </a:solidFill>
                <a:latin typeface="Verdana"/>
                <a:ea typeface="Verdana"/>
                <a:cs typeface="Verdana"/>
                <a:sym typeface="Verdana"/>
              </a:rPr>
              <a:t>a small, </a:t>
            </a:r>
            <a:r>
              <a:rPr b="1" lang="en-US" sz="2800" u="sng">
                <a:solidFill>
                  <a:schemeClr val="folHlink"/>
                </a:solidFill>
                <a:latin typeface="Verdana"/>
                <a:ea typeface="Verdana"/>
                <a:cs typeface="Verdana"/>
                <a:sym typeface="Verdana"/>
              </a:rPr>
              <a:t>fast</a:t>
            </a:r>
            <a:r>
              <a:rPr b="1" lang="en-US" sz="2800">
                <a:solidFill>
                  <a:schemeClr val="folHlink"/>
                </a:solidFill>
                <a:latin typeface="Verdana"/>
                <a:ea typeface="Verdana"/>
                <a:cs typeface="Verdana"/>
                <a:sym typeface="Verdana"/>
              </a:rPr>
              <a:t> falcon</a:t>
            </a:r>
            <a:endParaRPr/>
          </a:p>
          <a:p>
            <a:pPr indent="0" lvl="0" marL="0" marR="0" rtl="0" algn="ctr">
              <a:spcBef>
                <a:spcPts val="0"/>
              </a:spcBef>
              <a:spcAft>
                <a:spcPts val="0"/>
              </a:spcAft>
              <a:buClr>
                <a:schemeClr val="folHlink"/>
              </a:buClr>
              <a:buSzPts val="2800"/>
              <a:buFont typeface="Verdana"/>
              <a:buNone/>
            </a:pPr>
            <a:r>
              <a:rPr b="1" lang="en-US" sz="2800">
                <a:solidFill>
                  <a:schemeClr val="folHlink"/>
                </a:solidFill>
                <a:latin typeface="Verdana"/>
                <a:ea typeface="Verdana"/>
                <a:cs typeface="Verdana"/>
                <a:sym typeface="Verdana"/>
              </a:rPr>
              <a:t>       with powerful, flapping flight –s</a:t>
            </a:r>
            <a:r>
              <a:rPr b="1" lang="en-US" sz="2400">
                <a:solidFill>
                  <a:schemeClr val="folHlink"/>
                </a:solidFill>
                <a:latin typeface="Verdana"/>
                <a:ea typeface="Verdana"/>
                <a:cs typeface="Verdana"/>
                <a:sym typeface="Verdana"/>
              </a:rPr>
              <a:t>hallower and faster than the Kestrel</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1000"/>
                                        <p:tgtEl>
                                          <p:spTgt spid="541"/>
                                        </p:tgtEl>
                                        <p:attrNameLst>
                                          <p:attrName>ppt_w</p:attrName>
                                        </p:attrNameLst>
                                      </p:cBhvr>
                                      <p:tavLst>
                                        <p:tav fmla="" tm="0">
                                          <p:val>
                                            <p:strVal val="0"/>
                                          </p:val>
                                        </p:tav>
                                        <p:tav fmla="" tm="100000">
                                          <p:val>
                                            <p:strVal val="#ppt_w"/>
                                          </p:val>
                                        </p:tav>
                                      </p:tavLst>
                                    </p:anim>
                                    <p:anim calcmode="lin" valueType="num">
                                      <p:cBhvr additive="base">
                                        <p:cTn dur="1000"/>
                                        <p:tgtEl>
                                          <p:spTgt spid="541"/>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2000"/>
                                        <p:tgtEl>
                                          <p:spTgt spid="54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2000"/>
                                        <p:tgtEl>
                                          <p:spTgt spid="543"/>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par>
                          <p:cTn fill="hold">
                            <p:stCondLst>
                              <p:cond delay="5000"/>
                            </p:stCondLst>
                            <p:childTnLst>
                              <p:par>
                                <p:cTn fill="hold" nodeType="afterEffect" presetClass="exit" presetID="2" presetSubtype="8">
                                  <p:stCondLst>
                                    <p:cond delay="1000"/>
                                  </p:stCondLst>
                                  <p:childTnLst>
                                    <p:anim calcmode="lin" valueType="num">
                                      <p:cBhvr additive="base">
                                        <p:cTn dur="500"/>
                                        <p:tgtEl>
                                          <p:spTgt spid="540"/>
                                        </p:tgtEl>
                                        <p:attrNameLst>
                                          <p:attrName>ppt_x</p:attrName>
                                        </p:attrNameLst>
                                      </p:cBhvr>
                                      <p:tavLst>
                                        <p:tav fmla="" tm="0">
                                          <p:val>
                                            <p:strVal val="#ppt_x"/>
                                          </p:val>
                                        </p:tav>
                                        <p:tav fmla="" tm="100000">
                                          <p:val>
                                            <p:strVal val="#ppt_x-1"/>
                                          </p:val>
                                        </p:tav>
                                      </p:tavLst>
                                    </p:anim>
                                    <p:set>
                                      <p:cBhvr>
                                        <p:cTn dur="1" fill="hold">
                                          <p:stCondLst>
                                            <p:cond delay="500"/>
                                          </p:stCondLst>
                                        </p:cTn>
                                        <p:tgtEl>
                                          <p:spTgt spid="5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pic>
        <p:nvPicPr>
          <p:cNvPr id="550" name="Shape 550"/>
          <p:cNvPicPr preferRelativeResize="0"/>
          <p:nvPr/>
        </p:nvPicPr>
        <p:blipFill rotWithShape="1">
          <a:blip r:embed="rId3">
            <a:alphaModFix/>
          </a:blip>
          <a:srcRect b="0" l="0" r="0" t="0"/>
          <a:stretch/>
        </p:blipFill>
        <p:spPr>
          <a:xfrm>
            <a:off x="4800600" y="304800"/>
            <a:ext cx="3392488" cy="3810000"/>
          </a:xfrm>
          <a:prstGeom prst="rect">
            <a:avLst/>
          </a:prstGeom>
          <a:noFill/>
          <a:ln>
            <a:noFill/>
          </a:ln>
        </p:spPr>
      </p:pic>
      <p:cxnSp>
        <p:nvCxnSpPr>
          <p:cNvPr id="551" name="Shape 551"/>
          <p:cNvCxnSpPr/>
          <p:nvPr/>
        </p:nvCxnSpPr>
        <p:spPr>
          <a:xfrm rot="10800000">
            <a:off x="6400800" y="1752600"/>
            <a:ext cx="304800" cy="0"/>
          </a:xfrm>
          <a:prstGeom prst="straightConnector1">
            <a:avLst/>
          </a:prstGeom>
          <a:noFill/>
          <a:ln cap="flat" cmpd="sng" w="19050">
            <a:solidFill>
              <a:srgbClr val="FFFF00"/>
            </a:solidFill>
            <a:prstDash val="solid"/>
            <a:round/>
            <a:headEnd len="med" w="med" type="none"/>
            <a:tailEnd len="med" w="med" type="triangle"/>
          </a:ln>
        </p:spPr>
      </p:cxnSp>
      <p:cxnSp>
        <p:nvCxnSpPr>
          <p:cNvPr id="552" name="Shape 552"/>
          <p:cNvCxnSpPr/>
          <p:nvPr/>
        </p:nvCxnSpPr>
        <p:spPr>
          <a:xfrm>
            <a:off x="6705600" y="1752600"/>
            <a:ext cx="381000" cy="0"/>
          </a:xfrm>
          <a:prstGeom prst="straightConnector1">
            <a:avLst/>
          </a:prstGeom>
          <a:noFill/>
          <a:ln cap="flat" cmpd="sng" w="19050">
            <a:solidFill>
              <a:srgbClr val="FFFF00"/>
            </a:solidFill>
            <a:prstDash val="solid"/>
            <a:round/>
            <a:headEnd len="med" w="med" type="none"/>
            <a:tailEnd len="med" w="med" type="triangle"/>
          </a:ln>
        </p:spPr>
      </p:cxnSp>
      <p:cxnSp>
        <p:nvCxnSpPr>
          <p:cNvPr id="553" name="Shape 553"/>
          <p:cNvCxnSpPr/>
          <p:nvPr/>
        </p:nvCxnSpPr>
        <p:spPr>
          <a:xfrm flipH="1" rot="10800000">
            <a:off x="3962400" y="2819400"/>
            <a:ext cx="2057400" cy="990600"/>
          </a:xfrm>
          <a:prstGeom prst="straightConnector1">
            <a:avLst/>
          </a:prstGeom>
          <a:noFill/>
          <a:ln cap="flat" cmpd="sng" w="38100">
            <a:solidFill>
              <a:srgbClr val="FFFF00"/>
            </a:solidFill>
            <a:prstDash val="solid"/>
            <a:round/>
            <a:headEnd len="med" w="med" type="none"/>
            <a:tailEnd len="med" w="med" type="triangle"/>
          </a:ln>
        </p:spPr>
      </p:cxnSp>
      <p:pic>
        <p:nvPicPr>
          <p:cNvPr id="554" name="Shape 554"/>
          <p:cNvPicPr preferRelativeResize="0"/>
          <p:nvPr/>
        </p:nvPicPr>
        <p:blipFill rotWithShape="1">
          <a:blip r:embed="rId4">
            <a:alphaModFix/>
          </a:blip>
          <a:srcRect b="0" l="0" r="0" t="0"/>
          <a:stretch/>
        </p:blipFill>
        <p:spPr>
          <a:xfrm>
            <a:off x="4800600" y="3865563"/>
            <a:ext cx="3429000" cy="2992437"/>
          </a:xfrm>
          <a:prstGeom prst="rect">
            <a:avLst/>
          </a:prstGeom>
          <a:noFill/>
          <a:ln>
            <a:noFill/>
          </a:ln>
        </p:spPr>
      </p:pic>
      <p:cxnSp>
        <p:nvCxnSpPr>
          <p:cNvPr id="555" name="Shape 555"/>
          <p:cNvCxnSpPr/>
          <p:nvPr/>
        </p:nvCxnSpPr>
        <p:spPr>
          <a:xfrm>
            <a:off x="2362200" y="5334000"/>
            <a:ext cx="2971800" cy="0"/>
          </a:xfrm>
          <a:prstGeom prst="straightConnector1">
            <a:avLst/>
          </a:prstGeom>
          <a:noFill/>
          <a:ln cap="flat" cmpd="sng" w="38100">
            <a:solidFill>
              <a:srgbClr val="FFFF00"/>
            </a:solidFill>
            <a:prstDash val="solid"/>
            <a:round/>
            <a:headEnd len="med" w="med" type="none"/>
            <a:tailEnd len="med" w="med" type="triangle"/>
          </a:ln>
          <a:effectLst>
            <a:outerShdw rotWithShape="0" algn="ctr" dir="8100000" dist="107763">
              <a:srgbClr val="663300">
                <a:alpha val="49803"/>
              </a:srgbClr>
            </a:outerShdw>
          </a:effectLst>
        </p:spPr>
      </p:cxnSp>
      <p:cxnSp>
        <p:nvCxnSpPr>
          <p:cNvPr id="556" name="Shape 556"/>
          <p:cNvCxnSpPr/>
          <p:nvPr/>
        </p:nvCxnSpPr>
        <p:spPr>
          <a:xfrm>
            <a:off x="2743200" y="990600"/>
            <a:ext cx="3352800" cy="762000"/>
          </a:xfrm>
          <a:prstGeom prst="straightConnector1">
            <a:avLst/>
          </a:prstGeom>
          <a:noFill/>
          <a:ln cap="flat" cmpd="sng" w="38100">
            <a:solidFill>
              <a:srgbClr val="FFFF00"/>
            </a:solidFill>
            <a:prstDash val="solid"/>
            <a:round/>
            <a:headEnd len="med" w="med" type="none"/>
            <a:tailEnd len="med" w="med" type="triangle"/>
          </a:ln>
        </p:spPr>
      </p:cxnSp>
      <p:sp>
        <p:nvSpPr>
          <p:cNvPr id="557" name="Shape 557"/>
          <p:cNvSpPr txBox="1"/>
          <p:nvPr/>
        </p:nvSpPr>
        <p:spPr>
          <a:xfrm>
            <a:off x="1219200" y="685800"/>
            <a:ext cx="33528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Wider wings than American Kestrel</a:t>
            </a:r>
            <a:endParaRPr b="0" sz="2400">
              <a:solidFill>
                <a:schemeClr val="dk1"/>
              </a:solidFill>
              <a:latin typeface="Verdana"/>
              <a:ea typeface="Verdana"/>
              <a:cs typeface="Verdana"/>
              <a:sym typeface="Verdana"/>
            </a:endParaRPr>
          </a:p>
        </p:txBody>
      </p:sp>
      <p:sp>
        <p:nvSpPr>
          <p:cNvPr id="558" name="Shape 558"/>
          <p:cNvSpPr/>
          <p:nvPr/>
        </p:nvSpPr>
        <p:spPr>
          <a:xfrm>
            <a:off x="381000" y="1981200"/>
            <a:ext cx="5029200"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Merlins have dark plumage</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Like the Kestrel, they are dimorphic: </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males are dark grey</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females and young</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are heavily streaked and chocolate brown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2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2000"/>
                                        <p:tgtEl>
                                          <p:spTgt spid="55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58">
                                            <p:txEl>
                                              <p:pRg end="0" st="0"/>
                                            </p:txEl>
                                          </p:spTgt>
                                        </p:tgtEl>
                                        <p:attrNameLst>
                                          <p:attrName>style.visibility</p:attrName>
                                        </p:attrNameLst>
                                      </p:cBhvr>
                                      <p:to>
                                        <p:strVal val="visible"/>
                                      </p:to>
                                    </p:set>
                                    <p:animEffect filter="fade" transition="in">
                                      <p:cBhvr>
                                        <p:cTn dur="2000"/>
                                        <p:tgtEl>
                                          <p:spTgt spid="558">
                                            <p:txEl>
                                              <p:pRg end="0" st="0"/>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558">
                                            <p:txEl>
                                              <p:pRg end="1" st="1"/>
                                            </p:txEl>
                                          </p:spTgt>
                                        </p:tgtEl>
                                        <p:attrNameLst>
                                          <p:attrName>style.visibility</p:attrName>
                                        </p:attrNameLst>
                                      </p:cBhvr>
                                      <p:to>
                                        <p:strVal val="visible"/>
                                      </p:to>
                                    </p:set>
                                    <p:animEffect filter="fade" transition="in">
                                      <p:cBhvr>
                                        <p:cTn dur="2000"/>
                                        <p:tgtEl>
                                          <p:spTgt spid="558">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558">
                                            <p:txEl>
                                              <p:pRg end="2" st="2"/>
                                            </p:txEl>
                                          </p:spTgt>
                                        </p:tgtEl>
                                        <p:attrNameLst>
                                          <p:attrName>style.visibility</p:attrName>
                                        </p:attrNameLst>
                                      </p:cBhvr>
                                      <p:to>
                                        <p:strVal val="visible"/>
                                      </p:to>
                                    </p:set>
                                    <p:animEffect filter="fade" transition="in">
                                      <p:cBhvr>
                                        <p:cTn dur="2000"/>
                                        <p:tgtEl>
                                          <p:spTgt spid="558">
                                            <p:txEl>
                                              <p:pRg end="2" st="2"/>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558">
                                            <p:txEl>
                                              <p:pRg end="3" st="3"/>
                                            </p:txEl>
                                          </p:spTgt>
                                        </p:tgtEl>
                                        <p:attrNameLst>
                                          <p:attrName>style.visibility</p:attrName>
                                        </p:attrNameLst>
                                      </p:cBhvr>
                                      <p:to>
                                        <p:strVal val="visible"/>
                                      </p:to>
                                    </p:set>
                                    <p:animEffect filter="fade" transition="in">
                                      <p:cBhvr>
                                        <p:cTn dur="2000"/>
                                        <p:tgtEl>
                                          <p:spTgt spid="558">
                                            <p:txEl>
                                              <p:pRg end="3" st="3"/>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558">
                                            <p:txEl>
                                              <p:pRg end="4" st="4"/>
                                            </p:txEl>
                                          </p:spTgt>
                                        </p:tgtEl>
                                        <p:attrNameLst>
                                          <p:attrName>style.visibility</p:attrName>
                                        </p:attrNameLst>
                                      </p:cBhvr>
                                      <p:to>
                                        <p:strVal val="visible"/>
                                      </p:to>
                                    </p:set>
                                    <p:animEffect filter="fade" transition="in">
                                      <p:cBhvr>
                                        <p:cTn dur="2000"/>
                                        <p:tgtEl>
                                          <p:spTgt spid="558">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558">
                                            <p:txEl>
                                              <p:pRg end="5" st="5"/>
                                            </p:txEl>
                                          </p:spTgt>
                                        </p:tgtEl>
                                        <p:attrNameLst>
                                          <p:attrName>style.visibility</p:attrName>
                                        </p:attrNameLst>
                                      </p:cBhvr>
                                      <p:to>
                                        <p:strVal val="visible"/>
                                      </p:to>
                                    </p:set>
                                    <p:animEffect filter="fade" transition="in">
                                      <p:cBhvr>
                                        <p:cTn dur="2000"/>
                                        <p:tgtEl>
                                          <p:spTgt spid="558">
                                            <p:txEl>
                                              <p:pRg end="5" st="5"/>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558">
                                            <p:txEl>
                                              <p:pRg end="6" st="6"/>
                                            </p:txEl>
                                          </p:spTgt>
                                        </p:tgtEl>
                                        <p:attrNameLst>
                                          <p:attrName>style.visibility</p:attrName>
                                        </p:attrNameLst>
                                      </p:cBhvr>
                                      <p:to>
                                        <p:strVal val="visible"/>
                                      </p:to>
                                    </p:set>
                                    <p:animEffect filter="fade" transition="in">
                                      <p:cBhvr>
                                        <p:cTn dur="2000"/>
                                        <p:tgtEl>
                                          <p:spTgt spid="558">
                                            <p:txEl>
                                              <p:pRg end="6" st="6"/>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558">
                                            <p:txEl>
                                              <p:pRg end="7" st="7"/>
                                            </p:txEl>
                                          </p:spTgt>
                                        </p:tgtEl>
                                        <p:attrNameLst>
                                          <p:attrName>style.visibility</p:attrName>
                                        </p:attrNameLst>
                                      </p:cBhvr>
                                      <p:to>
                                        <p:strVal val="visible"/>
                                      </p:to>
                                    </p:set>
                                    <p:animEffect filter="fade" transition="in">
                                      <p:cBhvr>
                                        <p:cTn dur="2000"/>
                                        <p:tgtEl>
                                          <p:spTgt spid="558">
                                            <p:txEl>
                                              <p:pRg end="7" st="7"/>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3000"/>
                                        <p:tgtEl>
                                          <p:spTgt spid="555"/>
                                        </p:tgtEl>
                                      </p:cBhvr>
                                    </p:animEffect>
                                  </p:childTnLst>
                                </p:cTn>
                              </p:par>
                            </p:childTnLst>
                          </p:cTn>
                        </p:par>
                        <p:par>
                          <p:cTn fill="hold">
                            <p:stCondLst>
                              <p:cond delay="24000"/>
                            </p:stCondLst>
                            <p:childTnLst>
                              <p:par>
                                <p:cTn fill="hold" nodeType="afterEffect" presetClass="exit" presetID="23" presetSubtype="32">
                                  <p:stCondLst>
                                    <p:cond delay="0"/>
                                  </p:stCondLst>
                                  <p:childTnLst>
                                    <p:anim calcmode="lin" valueType="num">
                                      <p:cBhvr additive="base">
                                        <p:cTn dur="1000"/>
                                        <p:tgtEl>
                                          <p:spTgt spid="552"/>
                                        </p:tgtEl>
                                        <p:attrNameLst>
                                          <p:attrName>ppt_w</p:attrName>
                                        </p:attrNameLst>
                                      </p:cBhvr>
                                      <p:tavLst>
                                        <p:tav fmla="" tm="0">
                                          <p:val>
                                            <p:strVal val="#ppt_w"/>
                                          </p:val>
                                        </p:tav>
                                        <p:tav fmla="" tm="100000">
                                          <p:val>
                                            <p:strVal val="0"/>
                                          </p:val>
                                        </p:tav>
                                      </p:tavLst>
                                    </p:anim>
                                    <p:anim calcmode="lin" valueType="num">
                                      <p:cBhvr additive="base">
                                        <p:cTn dur="1000"/>
                                        <p:tgtEl>
                                          <p:spTgt spid="552"/>
                                        </p:tgtEl>
                                        <p:attrNameLst>
                                          <p:attrName>ppt_h</p:attrName>
                                        </p:attrNameLst>
                                      </p:cBhvr>
                                      <p:tavLst>
                                        <p:tav fmla="" tm="0">
                                          <p:val>
                                            <p:strVal val="#ppt_h"/>
                                          </p:val>
                                        </p:tav>
                                        <p:tav fmla="" tm="100000">
                                          <p:val>
                                            <p:strVal val="0"/>
                                          </p:val>
                                        </p:tav>
                                      </p:tavLst>
                                    </p:anim>
                                    <p:set>
                                      <p:cBhvr>
                                        <p:cTn dur="1" fill="hold">
                                          <p:stCondLst>
                                            <p:cond delay="1000"/>
                                          </p:stCondLst>
                                        </p:cTn>
                                        <p:tgtEl>
                                          <p:spTgt spid="552"/>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1000"/>
                                        <p:tgtEl>
                                          <p:spTgt spid="551"/>
                                        </p:tgtEl>
                                        <p:attrNameLst>
                                          <p:attrName>ppt_w</p:attrName>
                                        </p:attrNameLst>
                                      </p:cBhvr>
                                      <p:tavLst>
                                        <p:tav fmla="" tm="0">
                                          <p:val>
                                            <p:strVal val="#ppt_w"/>
                                          </p:val>
                                        </p:tav>
                                        <p:tav fmla="" tm="100000">
                                          <p:val>
                                            <p:strVal val="0"/>
                                          </p:val>
                                        </p:tav>
                                      </p:tavLst>
                                    </p:anim>
                                    <p:anim calcmode="lin" valueType="num">
                                      <p:cBhvr additive="base">
                                        <p:cTn dur="1000"/>
                                        <p:tgtEl>
                                          <p:spTgt spid="551"/>
                                        </p:tgtEl>
                                        <p:attrNameLst>
                                          <p:attrName>ppt_h</p:attrName>
                                        </p:attrNameLst>
                                      </p:cBhvr>
                                      <p:tavLst>
                                        <p:tav fmla="" tm="0">
                                          <p:val>
                                            <p:strVal val="#ppt_h"/>
                                          </p:val>
                                        </p:tav>
                                        <p:tav fmla="" tm="100000">
                                          <p:val>
                                            <p:strVal val="0"/>
                                          </p:val>
                                        </p:tav>
                                      </p:tavLst>
                                    </p:anim>
                                    <p:set>
                                      <p:cBhvr>
                                        <p:cTn dur="1" fill="hold">
                                          <p:stCondLst>
                                            <p:cond delay="1000"/>
                                          </p:stCondLst>
                                        </p:cTn>
                                        <p:tgtEl>
                                          <p:spTgt spid="551"/>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1000"/>
                                        <p:tgtEl>
                                          <p:spTgt spid="556"/>
                                        </p:tgtEl>
                                        <p:attrNameLst>
                                          <p:attrName>ppt_w</p:attrName>
                                        </p:attrNameLst>
                                      </p:cBhvr>
                                      <p:tavLst>
                                        <p:tav fmla="" tm="0">
                                          <p:val>
                                            <p:strVal val="#ppt_w"/>
                                          </p:val>
                                        </p:tav>
                                        <p:tav fmla="" tm="100000">
                                          <p:val>
                                            <p:strVal val="0"/>
                                          </p:val>
                                        </p:tav>
                                      </p:tavLst>
                                    </p:anim>
                                    <p:anim calcmode="lin" valueType="num">
                                      <p:cBhvr additive="base">
                                        <p:cTn dur="1000"/>
                                        <p:tgtEl>
                                          <p:spTgt spid="556"/>
                                        </p:tgtEl>
                                        <p:attrNameLst>
                                          <p:attrName>ppt_h</p:attrName>
                                        </p:attrNameLst>
                                      </p:cBhvr>
                                      <p:tavLst>
                                        <p:tav fmla="" tm="0">
                                          <p:val>
                                            <p:strVal val="#ppt_h"/>
                                          </p:val>
                                        </p:tav>
                                        <p:tav fmla="" tm="100000">
                                          <p:val>
                                            <p:strVal val="0"/>
                                          </p:val>
                                        </p:tav>
                                      </p:tavLst>
                                    </p:anim>
                                    <p:set>
                                      <p:cBhvr>
                                        <p:cTn dur="1" fill="hold">
                                          <p:stCondLst>
                                            <p:cond delay="1000"/>
                                          </p:stCondLst>
                                        </p:cTn>
                                        <p:tgtEl>
                                          <p:spTgt spid="556"/>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1000"/>
                                        <p:tgtEl>
                                          <p:spTgt spid="553"/>
                                        </p:tgtEl>
                                        <p:attrNameLst>
                                          <p:attrName>ppt_w</p:attrName>
                                        </p:attrNameLst>
                                      </p:cBhvr>
                                      <p:tavLst>
                                        <p:tav fmla="" tm="0">
                                          <p:val>
                                            <p:strVal val="#ppt_w"/>
                                          </p:val>
                                        </p:tav>
                                        <p:tav fmla="" tm="100000">
                                          <p:val>
                                            <p:strVal val="0"/>
                                          </p:val>
                                        </p:tav>
                                      </p:tavLst>
                                    </p:anim>
                                    <p:anim calcmode="lin" valueType="num">
                                      <p:cBhvr additive="base">
                                        <p:cTn dur="1000"/>
                                        <p:tgtEl>
                                          <p:spTgt spid="553"/>
                                        </p:tgtEl>
                                        <p:attrNameLst>
                                          <p:attrName>ppt_h</p:attrName>
                                        </p:attrNameLst>
                                      </p:cBhvr>
                                      <p:tavLst>
                                        <p:tav fmla="" tm="0">
                                          <p:val>
                                            <p:strVal val="#ppt_h"/>
                                          </p:val>
                                        </p:tav>
                                        <p:tav fmla="" tm="100000">
                                          <p:val>
                                            <p:strVal val="0"/>
                                          </p:val>
                                        </p:tav>
                                      </p:tavLst>
                                    </p:anim>
                                    <p:set>
                                      <p:cBhvr>
                                        <p:cTn dur="1" fill="hold">
                                          <p:stCondLst>
                                            <p:cond delay="1000"/>
                                          </p:stCondLst>
                                        </p:cTn>
                                        <p:tgtEl>
                                          <p:spTgt spid="5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pic>
        <p:nvPicPr>
          <p:cNvPr id="564" name="Shape 564"/>
          <p:cNvPicPr preferRelativeResize="0"/>
          <p:nvPr/>
        </p:nvPicPr>
        <p:blipFill rotWithShape="1">
          <a:blip r:embed="rId3">
            <a:alphaModFix/>
          </a:blip>
          <a:srcRect b="0" l="0" r="0" t="0"/>
          <a:stretch/>
        </p:blipFill>
        <p:spPr>
          <a:xfrm>
            <a:off x="2819400" y="1905000"/>
            <a:ext cx="3033713" cy="4318000"/>
          </a:xfrm>
          <a:prstGeom prst="rect">
            <a:avLst/>
          </a:prstGeom>
          <a:noFill/>
          <a:ln>
            <a:noFill/>
          </a:ln>
        </p:spPr>
      </p:pic>
      <p:pic>
        <p:nvPicPr>
          <p:cNvPr id="565" name="Shape 565"/>
          <p:cNvPicPr preferRelativeResize="0"/>
          <p:nvPr/>
        </p:nvPicPr>
        <p:blipFill rotWithShape="1">
          <a:blip r:embed="rId4">
            <a:alphaModFix/>
          </a:blip>
          <a:srcRect b="0" l="0" r="0" t="0"/>
          <a:stretch/>
        </p:blipFill>
        <p:spPr>
          <a:xfrm>
            <a:off x="1600200" y="1447800"/>
            <a:ext cx="1751013" cy="1790700"/>
          </a:xfrm>
          <a:prstGeom prst="rect">
            <a:avLst/>
          </a:prstGeom>
          <a:noFill/>
          <a:ln>
            <a:noFill/>
          </a:ln>
        </p:spPr>
      </p:pic>
      <p:pic>
        <p:nvPicPr>
          <p:cNvPr id="566" name="Shape 566"/>
          <p:cNvPicPr preferRelativeResize="0"/>
          <p:nvPr/>
        </p:nvPicPr>
        <p:blipFill rotWithShape="1">
          <a:blip r:embed="rId5">
            <a:alphaModFix/>
          </a:blip>
          <a:srcRect b="0" l="0" r="0" t="0"/>
          <a:stretch/>
        </p:blipFill>
        <p:spPr>
          <a:xfrm>
            <a:off x="5791200" y="1524000"/>
            <a:ext cx="1519238" cy="1981200"/>
          </a:xfrm>
          <a:prstGeom prst="rect">
            <a:avLst/>
          </a:prstGeom>
          <a:noFill/>
          <a:ln>
            <a:noFill/>
          </a:ln>
        </p:spPr>
      </p:pic>
      <p:sp>
        <p:nvSpPr>
          <p:cNvPr id="567" name="Shape 567"/>
          <p:cNvSpPr/>
          <p:nvPr/>
        </p:nvSpPr>
        <p:spPr>
          <a:xfrm>
            <a:off x="609600" y="381000"/>
            <a:ext cx="7239000" cy="8842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0" lang="en-US" sz="2800">
                <a:solidFill>
                  <a:schemeClr val="dk1"/>
                </a:solidFill>
                <a:latin typeface="Verdana"/>
                <a:ea typeface="Verdana"/>
                <a:cs typeface="Verdana"/>
                <a:sym typeface="Verdana"/>
              </a:rPr>
              <a:t> </a:t>
            </a:r>
            <a:r>
              <a:rPr b="1" lang="en-US" sz="2800">
                <a:solidFill>
                  <a:srgbClr val="FFFF00"/>
                </a:solidFill>
                <a:latin typeface="Verdana"/>
                <a:ea typeface="Verdana"/>
                <a:cs typeface="Verdana"/>
                <a:sym typeface="Verdana"/>
              </a:rPr>
              <a:t>Merlins</a:t>
            </a:r>
            <a:r>
              <a:rPr b="0" lang="en-US" sz="2800">
                <a:solidFill>
                  <a:srgbClr val="FFFF00"/>
                </a:solidFill>
                <a:latin typeface="Verdana"/>
                <a:ea typeface="Verdana"/>
                <a:cs typeface="Verdana"/>
                <a:sym typeface="Verdana"/>
              </a:rPr>
              <a:t> </a:t>
            </a:r>
            <a:r>
              <a:rPr b="1" lang="en-US" sz="2400">
                <a:solidFill>
                  <a:schemeClr val="dk1"/>
                </a:solidFill>
                <a:latin typeface="Verdana"/>
                <a:ea typeface="Verdana"/>
                <a:cs typeface="Verdana"/>
                <a:sym typeface="Verdana"/>
              </a:rPr>
              <a:t>are often aggressive toward other birds in sky</a:t>
            </a:r>
            <a:endParaRPr/>
          </a:p>
        </p:txBody>
      </p:sp>
      <p:sp>
        <p:nvSpPr>
          <p:cNvPr id="568" name="Shape 568"/>
          <p:cNvSpPr txBox="1"/>
          <p:nvPr/>
        </p:nvSpPr>
        <p:spPr>
          <a:xfrm>
            <a:off x="4953000" y="5334000"/>
            <a:ext cx="14478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Verdana"/>
                <a:ea typeface="Verdana"/>
                <a:cs typeface="Verdana"/>
                <a:sym typeface="Verdana"/>
              </a:rPr>
              <a:t>Red-tail…</a:t>
            </a:r>
            <a:endParaRPr b="1" sz="2400">
              <a:solidFill>
                <a:schemeClr val="dk1"/>
              </a:solidFill>
              <a:latin typeface="Verdana"/>
              <a:ea typeface="Verdana"/>
              <a:cs typeface="Verdana"/>
              <a:sym typeface="Verdana"/>
            </a:endParaRPr>
          </a:p>
        </p:txBody>
      </p:sp>
      <p:sp>
        <p:nvSpPr>
          <p:cNvPr id="569" name="Shape 569"/>
          <p:cNvSpPr txBox="1"/>
          <p:nvPr/>
        </p:nvSpPr>
        <p:spPr>
          <a:xfrm>
            <a:off x="6324600" y="3886200"/>
            <a:ext cx="20574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Verdana"/>
                <a:ea typeface="Verdana"/>
                <a:cs typeface="Verdana"/>
                <a:sym typeface="Verdana"/>
              </a:rPr>
              <a:t>….being harassed by Merlins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20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par>
                                <p:cTn fill="hold" nodeType="withEffect" presetClass="exit" presetID="23" presetSubtype="32">
                                  <p:stCondLst>
                                    <p:cond delay="0"/>
                                  </p:stCondLst>
                                  <p:childTnLst>
                                    <p:anim calcmode="lin" valueType="num">
                                      <p:cBhvr additive="base">
                                        <p:cTn dur="1000"/>
                                        <p:tgtEl>
                                          <p:spTgt spid="567"/>
                                        </p:tgtEl>
                                        <p:attrNameLst>
                                          <p:attrName>ppt_w</p:attrName>
                                        </p:attrNameLst>
                                      </p:cBhvr>
                                      <p:tavLst>
                                        <p:tav fmla="" tm="0">
                                          <p:val>
                                            <p:strVal val="#ppt_w"/>
                                          </p:val>
                                        </p:tav>
                                        <p:tav fmla="" tm="100000">
                                          <p:val>
                                            <p:strVal val="0"/>
                                          </p:val>
                                        </p:tav>
                                      </p:tavLst>
                                    </p:anim>
                                    <p:anim calcmode="lin" valueType="num">
                                      <p:cBhvr additive="base">
                                        <p:cTn dur="1000"/>
                                        <p:tgtEl>
                                          <p:spTgt spid="567"/>
                                        </p:tgtEl>
                                        <p:attrNameLst>
                                          <p:attrName>ppt_h</p:attrName>
                                        </p:attrNameLst>
                                      </p:cBhvr>
                                      <p:tavLst>
                                        <p:tav fmla="" tm="0">
                                          <p:val>
                                            <p:strVal val="#ppt_h"/>
                                          </p:val>
                                        </p:tav>
                                        <p:tav fmla="" tm="100000">
                                          <p:val>
                                            <p:strVal val="0"/>
                                          </p:val>
                                        </p:tav>
                                      </p:tavLst>
                                    </p:anim>
                                    <p:set>
                                      <p:cBhvr>
                                        <p:cTn dur="1" fill="hold">
                                          <p:stCondLst>
                                            <p:cond delay="1000"/>
                                          </p:stCondLst>
                                        </p:cTn>
                                        <p:tgtEl>
                                          <p:spTgt spid="5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Shape 575"/>
          <p:cNvSpPr txBox="1"/>
          <p:nvPr/>
        </p:nvSpPr>
        <p:spPr>
          <a:xfrm>
            <a:off x="685800" y="609600"/>
            <a:ext cx="49926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Peregrine Falcon</a:t>
            </a:r>
            <a:endParaRPr/>
          </a:p>
        </p:txBody>
      </p:sp>
      <p:pic>
        <p:nvPicPr>
          <p:cNvPr id="576" name="Shape 576"/>
          <p:cNvPicPr preferRelativeResize="0"/>
          <p:nvPr/>
        </p:nvPicPr>
        <p:blipFill rotWithShape="1">
          <a:blip r:embed="rId3">
            <a:alphaModFix/>
          </a:blip>
          <a:srcRect b="0" l="0" r="0" t="0"/>
          <a:stretch/>
        </p:blipFill>
        <p:spPr>
          <a:xfrm>
            <a:off x="7010400" y="1524000"/>
            <a:ext cx="1866900" cy="4000500"/>
          </a:xfrm>
          <a:prstGeom prst="rect">
            <a:avLst/>
          </a:prstGeom>
          <a:noFill/>
          <a:ln>
            <a:noFill/>
          </a:ln>
        </p:spPr>
      </p:pic>
      <p:pic>
        <p:nvPicPr>
          <p:cNvPr descr="McNflyingPBirdadult" id="577" name="Shape 577"/>
          <p:cNvPicPr preferRelativeResize="0"/>
          <p:nvPr/>
        </p:nvPicPr>
        <p:blipFill rotWithShape="1">
          <a:blip r:embed="rId4">
            <a:alphaModFix/>
          </a:blip>
          <a:srcRect b="0" l="0" r="0" t="0"/>
          <a:stretch/>
        </p:blipFill>
        <p:spPr>
          <a:xfrm>
            <a:off x="6370638" y="1143000"/>
            <a:ext cx="2773362" cy="4559300"/>
          </a:xfrm>
          <a:prstGeom prst="rect">
            <a:avLst/>
          </a:prstGeom>
          <a:noFill/>
          <a:ln>
            <a:noFill/>
          </a:ln>
        </p:spPr>
      </p:pic>
      <p:sp>
        <p:nvSpPr>
          <p:cNvPr id="578" name="Shape 578"/>
          <p:cNvSpPr txBox="1"/>
          <p:nvPr/>
        </p:nvSpPr>
        <p:spPr>
          <a:xfrm>
            <a:off x="228600" y="2743200"/>
            <a:ext cx="8001000" cy="265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Char char="•"/>
            </a:pPr>
            <a:r>
              <a:rPr b="1" lang="en-US" sz="2800">
                <a:solidFill>
                  <a:schemeClr val="dk1"/>
                </a:solidFill>
                <a:latin typeface="Verdana"/>
                <a:ea typeface="Verdana"/>
                <a:cs typeface="Verdana"/>
                <a:sym typeface="Verdana"/>
              </a:rPr>
              <a:t> Very long, pointed wings</a:t>
            </a:r>
            <a:endParaRPr/>
          </a:p>
          <a:p>
            <a:pPr indent="0" lvl="0" marL="0" marR="0" rtl="0" algn="l">
              <a:spcBef>
                <a:spcPts val="0"/>
              </a:spcBef>
              <a:spcAft>
                <a:spcPts val="0"/>
              </a:spcAft>
              <a:buClr>
                <a:schemeClr val="dk1"/>
              </a:buClr>
              <a:buSzPts val="2800"/>
              <a:buFont typeface="Arial"/>
              <a:buNone/>
            </a:pPr>
            <a:r>
              <a:t/>
            </a:r>
            <a:endParaRPr b="1" sz="28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800"/>
              <a:buFont typeface="Arial"/>
              <a:buNone/>
            </a:pPr>
            <a:r>
              <a:t/>
            </a:r>
            <a:endParaRPr b="1" sz="28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800"/>
              <a:buFont typeface="Arial"/>
              <a:buNone/>
            </a:pPr>
            <a:r>
              <a:t/>
            </a:r>
            <a:endParaRPr b="1" sz="28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800"/>
              <a:buFont typeface="Verdana"/>
              <a:buChar char="•"/>
            </a:pPr>
            <a:r>
              <a:rPr b="1" lang="en-US" sz="2800">
                <a:solidFill>
                  <a:schemeClr val="dk1"/>
                </a:solidFill>
                <a:latin typeface="Verdana"/>
                <a:ea typeface="Verdana"/>
                <a:cs typeface="Verdana"/>
                <a:sym typeface="Verdana"/>
              </a:rPr>
              <a:t> Powerful, deep flaps – </a:t>
            </a:r>
            <a:r>
              <a:rPr b="1" i="1" lang="en-US" sz="2800" u="sng">
                <a:solidFill>
                  <a:schemeClr val="dk1"/>
                </a:solidFill>
                <a:latin typeface="Verdana"/>
                <a:ea typeface="Verdana"/>
                <a:cs typeface="Verdana"/>
                <a:sym typeface="Verdana"/>
              </a:rPr>
              <a:t>fast</a:t>
            </a:r>
            <a:r>
              <a:rPr b="1" lang="en-US" sz="2800">
                <a:solidFill>
                  <a:schemeClr val="dk1"/>
                </a:solidFill>
                <a:latin typeface="Verdana"/>
                <a:ea typeface="Verdana"/>
                <a:cs typeface="Verdana"/>
                <a:sym typeface="Verdana"/>
              </a:rPr>
              <a:t> flight</a:t>
            </a:r>
            <a:endParaRPr/>
          </a:p>
          <a:p>
            <a:pPr indent="0" lvl="0" marL="0" marR="0" rtl="0" algn="l">
              <a:spcBef>
                <a:spcPts val="0"/>
              </a:spcBef>
              <a:spcAft>
                <a:spcPts val="0"/>
              </a:spcAft>
              <a:buClr>
                <a:schemeClr val="dk1"/>
              </a:buClr>
              <a:buSzPts val="2800"/>
              <a:buFont typeface="Arial"/>
              <a:buNone/>
            </a:pPr>
            <a:r>
              <a:t/>
            </a:r>
            <a:endParaRPr b="1" sz="2800">
              <a:solidFill>
                <a:schemeClr val="dk1"/>
              </a:solidFill>
              <a:latin typeface="Verdana"/>
              <a:ea typeface="Verdana"/>
              <a:cs typeface="Verdana"/>
              <a:sym typeface="Verdana"/>
            </a:endParaRPr>
          </a:p>
        </p:txBody>
      </p:sp>
      <p:sp>
        <p:nvSpPr>
          <p:cNvPr id="579" name="Shape 579"/>
          <p:cNvSpPr txBox="1"/>
          <p:nvPr/>
        </p:nvSpPr>
        <p:spPr>
          <a:xfrm>
            <a:off x="4419600" y="1295400"/>
            <a:ext cx="308451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a larger falcon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75"/>
                                        </p:tgtEl>
                                        <p:attrNameLst>
                                          <p:attrName>style.visibility</p:attrName>
                                        </p:attrNameLst>
                                      </p:cBhvr>
                                      <p:to>
                                        <p:strVal val="visible"/>
                                      </p:to>
                                    </p:set>
                                    <p:animEffect filter="fade" transition="in">
                                      <p:cBhvr>
                                        <p:cTn dur="2000"/>
                                        <p:tgtEl>
                                          <p:spTgt spid="5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2000"/>
                                        <p:tgtEl>
                                          <p:spTgt spid="57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78">
                                            <p:txEl>
                                              <p:pRg end="0" st="0"/>
                                            </p:txEl>
                                          </p:spTgt>
                                        </p:tgtEl>
                                        <p:attrNameLst>
                                          <p:attrName>style.visibility</p:attrName>
                                        </p:attrNameLst>
                                      </p:cBhvr>
                                      <p:to>
                                        <p:strVal val="visible"/>
                                      </p:to>
                                    </p:set>
                                    <p:animEffect filter="fade" transition="in">
                                      <p:cBhvr>
                                        <p:cTn dur="2000"/>
                                        <p:tgtEl>
                                          <p:spTgt spid="578">
                                            <p:txEl>
                                              <p:pRg end="0" st="0"/>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578">
                                            <p:txEl>
                                              <p:pRg end="1" st="1"/>
                                            </p:txEl>
                                          </p:spTgt>
                                        </p:tgtEl>
                                        <p:attrNameLst>
                                          <p:attrName>style.visibility</p:attrName>
                                        </p:attrNameLst>
                                      </p:cBhvr>
                                      <p:to>
                                        <p:strVal val="visible"/>
                                      </p:to>
                                    </p:set>
                                    <p:animEffect filter="fade" transition="in">
                                      <p:cBhvr>
                                        <p:cTn dur="2000"/>
                                        <p:tgtEl>
                                          <p:spTgt spid="578">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578">
                                            <p:txEl>
                                              <p:pRg end="2" st="2"/>
                                            </p:txEl>
                                          </p:spTgt>
                                        </p:tgtEl>
                                        <p:attrNameLst>
                                          <p:attrName>style.visibility</p:attrName>
                                        </p:attrNameLst>
                                      </p:cBhvr>
                                      <p:to>
                                        <p:strVal val="visible"/>
                                      </p:to>
                                    </p:set>
                                    <p:animEffect filter="fade" transition="in">
                                      <p:cBhvr>
                                        <p:cTn dur="2000"/>
                                        <p:tgtEl>
                                          <p:spTgt spid="578">
                                            <p:txEl>
                                              <p:pRg end="2" st="2"/>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578">
                                            <p:txEl>
                                              <p:pRg end="3" st="3"/>
                                            </p:txEl>
                                          </p:spTgt>
                                        </p:tgtEl>
                                        <p:attrNameLst>
                                          <p:attrName>style.visibility</p:attrName>
                                        </p:attrNameLst>
                                      </p:cBhvr>
                                      <p:to>
                                        <p:strVal val="visible"/>
                                      </p:to>
                                    </p:set>
                                    <p:animEffect filter="fade" transition="in">
                                      <p:cBhvr>
                                        <p:cTn dur="2000"/>
                                        <p:tgtEl>
                                          <p:spTgt spid="578">
                                            <p:txEl>
                                              <p:pRg end="3" st="3"/>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578">
                                            <p:txEl>
                                              <p:pRg end="4" st="4"/>
                                            </p:txEl>
                                          </p:spTgt>
                                        </p:tgtEl>
                                        <p:attrNameLst>
                                          <p:attrName>style.visibility</p:attrName>
                                        </p:attrNameLst>
                                      </p:cBhvr>
                                      <p:to>
                                        <p:strVal val="visible"/>
                                      </p:to>
                                    </p:set>
                                    <p:animEffect filter="fade" transition="in">
                                      <p:cBhvr>
                                        <p:cTn dur="2000"/>
                                        <p:tgtEl>
                                          <p:spTgt spid="578">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578">
                                            <p:txEl>
                                              <p:pRg end="5" st="5"/>
                                            </p:txEl>
                                          </p:spTgt>
                                        </p:tgtEl>
                                        <p:attrNameLst>
                                          <p:attrName>style.visibility</p:attrName>
                                        </p:attrNameLst>
                                      </p:cBhvr>
                                      <p:to>
                                        <p:strVal val="visible"/>
                                      </p:to>
                                    </p:set>
                                    <p:animEffect filter="fade" transition="in">
                                      <p:cBhvr>
                                        <p:cTn dur="2000"/>
                                        <p:tgtEl>
                                          <p:spTgt spid="578">
                                            <p:txEl>
                                              <p:pRg end="5" st="5"/>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30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pic>
        <p:nvPicPr>
          <p:cNvPr descr="perchedPeregrine" id="585" name="Shape 585"/>
          <p:cNvPicPr preferRelativeResize="0"/>
          <p:nvPr/>
        </p:nvPicPr>
        <p:blipFill rotWithShape="1">
          <a:blip r:embed="rId3">
            <a:alphaModFix/>
          </a:blip>
          <a:srcRect b="0" l="0" r="0" t="0"/>
          <a:stretch/>
        </p:blipFill>
        <p:spPr>
          <a:xfrm>
            <a:off x="381000" y="381000"/>
            <a:ext cx="3810000" cy="3048000"/>
          </a:xfrm>
          <a:prstGeom prst="rect">
            <a:avLst/>
          </a:prstGeom>
          <a:noFill/>
          <a:ln>
            <a:noFill/>
          </a:ln>
        </p:spPr>
      </p:pic>
      <p:pic>
        <p:nvPicPr>
          <p:cNvPr descr="flippedPG" id="586" name="Shape 586"/>
          <p:cNvPicPr preferRelativeResize="0"/>
          <p:nvPr/>
        </p:nvPicPr>
        <p:blipFill rotWithShape="1">
          <a:blip r:embed="rId4">
            <a:alphaModFix/>
          </a:blip>
          <a:srcRect b="0" l="0" r="0" t="0"/>
          <a:stretch/>
        </p:blipFill>
        <p:spPr>
          <a:xfrm>
            <a:off x="2438400" y="1447800"/>
            <a:ext cx="4495800" cy="3371850"/>
          </a:xfrm>
          <a:prstGeom prst="rect">
            <a:avLst/>
          </a:prstGeom>
          <a:noFill/>
          <a:ln>
            <a:noFill/>
          </a:ln>
        </p:spPr>
      </p:pic>
      <p:sp>
        <p:nvSpPr>
          <p:cNvPr id="587" name="Shape 587"/>
          <p:cNvSpPr/>
          <p:nvPr/>
        </p:nvSpPr>
        <p:spPr>
          <a:xfrm>
            <a:off x="685800" y="4724400"/>
            <a:ext cx="38100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Dark cheek (moustachial) patch</a:t>
            </a:r>
            <a:endParaRPr/>
          </a:p>
        </p:txBody>
      </p:sp>
      <p:cxnSp>
        <p:nvCxnSpPr>
          <p:cNvPr id="588" name="Shape 588"/>
          <p:cNvCxnSpPr/>
          <p:nvPr/>
        </p:nvCxnSpPr>
        <p:spPr>
          <a:xfrm rot="10800000">
            <a:off x="1752600" y="1143000"/>
            <a:ext cx="4191000" cy="304800"/>
          </a:xfrm>
          <a:prstGeom prst="straightConnector1">
            <a:avLst/>
          </a:prstGeom>
          <a:noFill/>
          <a:ln cap="flat" cmpd="sng" w="38100">
            <a:solidFill>
              <a:srgbClr val="FFFF00"/>
            </a:solidFill>
            <a:prstDash val="solid"/>
            <a:round/>
            <a:headEnd len="med" w="med" type="none"/>
            <a:tailEnd len="med" w="med" type="triangle"/>
          </a:ln>
        </p:spPr>
      </p:cxnSp>
      <p:sp>
        <p:nvSpPr>
          <p:cNvPr id="589" name="Shape 589"/>
          <p:cNvSpPr/>
          <p:nvPr/>
        </p:nvSpPr>
        <p:spPr>
          <a:xfrm>
            <a:off x="5105400" y="1066800"/>
            <a:ext cx="3487738"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White upper breast</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and throat</a:t>
            </a:r>
            <a:endParaRPr/>
          </a:p>
        </p:txBody>
      </p:sp>
      <p:cxnSp>
        <p:nvCxnSpPr>
          <p:cNvPr id="590" name="Shape 590"/>
          <p:cNvCxnSpPr/>
          <p:nvPr/>
        </p:nvCxnSpPr>
        <p:spPr>
          <a:xfrm flipH="1">
            <a:off x="5105400" y="2286000"/>
            <a:ext cx="1828800" cy="762000"/>
          </a:xfrm>
          <a:prstGeom prst="straightConnector1">
            <a:avLst/>
          </a:prstGeom>
          <a:noFill/>
          <a:ln cap="flat" cmpd="sng" w="28575">
            <a:solidFill>
              <a:srgbClr val="FFFF00"/>
            </a:solidFill>
            <a:prstDash val="solid"/>
            <a:round/>
            <a:headEnd len="med" w="med" type="none"/>
            <a:tailEnd len="med" w="med" type="triangle"/>
          </a:ln>
        </p:spPr>
      </p:cxnSp>
      <p:sp>
        <p:nvSpPr>
          <p:cNvPr id="591" name="Shape 591"/>
          <p:cNvSpPr txBox="1"/>
          <p:nvPr/>
        </p:nvSpPr>
        <p:spPr>
          <a:xfrm>
            <a:off x="6019800" y="1905000"/>
            <a:ext cx="2530475"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0" lang="en-US" sz="2400">
                <a:solidFill>
                  <a:schemeClr val="dk1"/>
                </a:solidFill>
                <a:latin typeface="Verdana"/>
                <a:ea typeface="Verdana"/>
                <a:cs typeface="Verdana"/>
                <a:sym typeface="Verdana"/>
              </a:rPr>
              <a:t>can usually be seen in flight</a:t>
            </a:r>
            <a:endParaRPr/>
          </a:p>
        </p:txBody>
      </p:sp>
      <p:pic>
        <p:nvPicPr>
          <p:cNvPr descr="perchedPGheadandbreast" id="592" name="Shape 592"/>
          <p:cNvPicPr preferRelativeResize="0"/>
          <p:nvPr/>
        </p:nvPicPr>
        <p:blipFill rotWithShape="1">
          <a:blip r:embed="rId5">
            <a:alphaModFix/>
          </a:blip>
          <a:srcRect b="0" l="0" r="0" t="0"/>
          <a:stretch/>
        </p:blipFill>
        <p:spPr>
          <a:xfrm>
            <a:off x="5638800" y="3810000"/>
            <a:ext cx="3276600" cy="2620963"/>
          </a:xfrm>
          <a:prstGeom prst="rect">
            <a:avLst/>
          </a:prstGeom>
          <a:noFill/>
          <a:ln>
            <a:noFill/>
          </a:ln>
        </p:spPr>
      </p:pic>
      <p:cxnSp>
        <p:nvCxnSpPr>
          <p:cNvPr id="593" name="Shape 593"/>
          <p:cNvCxnSpPr/>
          <p:nvPr/>
        </p:nvCxnSpPr>
        <p:spPr>
          <a:xfrm flipH="1" rot="10800000">
            <a:off x="2895600" y="4495800"/>
            <a:ext cx="4191000" cy="533400"/>
          </a:xfrm>
          <a:prstGeom prst="straightConnector1">
            <a:avLst/>
          </a:prstGeom>
          <a:noFill/>
          <a:ln cap="flat" cmpd="sng" w="38100">
            <a:solidFill>
              <a:srgbClr val="FFFF00"/>
            </a:solidFill>
            <a:prstDash val="solid"/>
            <a:round/>
            <a:headEnd len="med" w="med" type="none"/>
            <a:tailEnd len="med" w="med" type="triangl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2000"/>
                                        <p:tgtEl>
                                          <p:spTgt spid="58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2000"/>
                                        <p:tgtEl>
                                          <p:spTgt spid="58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par>
                          <p:cTn fill="hold">
                            <p:stCondLst>
                              <p:cond delay="5000"/>
                            </p:stCondLst>
                            <p:childTnLst>
                              <p:par>
                                <p:cTn fill="hold" nodeType="afterEffect" presetClass="entr" presetID="10" presetSubtype="0">
                                  <p:stCondLst>
                                    <p:cond delay="500"/>
                                  </p:stCondLst>
                                  <p:childTnLst>
                                    <p:set>
                                      <p:cBhvr>
                                        <p:cTn dur="1" fill="hold">
                                          <p:stCondLst>
                                            <p:cond delay="0"/>
                                          </p:stCondLst>
                                        </p:cTn>
                                        <p:tgtEl>
                                          <p:spTgt spid="591"/>
                                        </p:tgtEl>
                                        <p:attrNameLst>
                                          <p:attrName>style.visibility</p:attrName>
                                        </p:attrNameLst>
                                      </p:cBhvr>
                                      <p:to>
                                        <p:strVal val="visible"/>
                                      </p:to>
                                    </p:set>
                                    <p:animEffect filter="fade" transition="in">
                                      <p:cBhvr>
                                        <p:cTn dur="2000"/>
                                        <p:tgtEl>
                                          <p:spTgt spid="591"/>
                                        </p:tgtEl>
                                      </p:cBhvr>
                                    </p:animEffec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5000"/>
                                        <p:tgtEl>
                                          <p:spTgt spid="586"/>
                                        </p:tgtEl>
                                        <p:attrNameLst>
                                          <p:attrName>ppt_w</p:attrName>
                                        </p:attrNameLst>
                                      </p:cBhvr>
                                      <p:tavLst>
                                        <p:tav fmla="" tm="0">
                                          <p:val>
                                            <p:strVal val="0"/>
                                          </p:val>
                                        </p:tav>
                                        <p:tav fmla="" tm="100000">
                                          <p:val>
                                            <p:strVal val="#ppt_w"/>
                                          </p:val>
                                        </p:tav>
                                      </p:tavLst>
                                    </p:anim>
                                    <p:anim calcmode="lin" valueType="num">
                                      <p:cBhvr additive="base">
                                        <p:cTn dur="5000"/>
                                        <p:tgtEl>
                                          <p:spTgt spid="586"/>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2000"/>
                                        <p:tgtEl>
                                          <p:spTgt spid="590"/>
                                        </p:tgtEl>
                                      </p:cBhvr>
                                    </p:animEffect>
                                  </p:childTnLst>
                                </p:cTn>
                              </p:par>
                            </p:childTnLst>
                          </p:cTn>
                        </p:par>
                        <p:par>
                          <p:cTn fill="hold">
                            <p:stCondLst>
                              <p:cond delay="14000"/>
                            </p:stCondLst>
                            <p:childTnLst>
                              <p:par>
                                <p:cTn fill="hold" nodeType="afterEffect" presetClass="entr" presetID="10" presetSubtype="0">
                                  <p:stCondLst>
                                    <p:cond delay="1000"/>
                                  </p:stCondLst>
                                  <p:childTnLst>
                                    <p:set>
                                      <p:cBhvr>
                                        <p:cTn dur="1" fill="hold">
                                          <p:stCondLst>
                                            <p:cond delay="0"/>
                                          </p:stCondLst>
                                        </p:cTn>
                                        <p:tgtEl>
                                          <p:spTgt spid="592"/>
                                        </p:tgtEl>
                                        <p:attrNameLst>
                                          <p:attrName>style.visibility</p:attrName>
                                        </p:attrNameLst>
                                      </p:cBhvr>
                                      <p:to>
                                        <p:strVal val="visible"/>
                                      </p:to>
                                    </p:set>
                                    <p:animEffect filter="fade" transition="in">
                                      <p:cBhvr>
                                        <p:cTn dur="2000"/>
                                        <p:tgtEl>
                                          <p:spTgt spid="592"/>
                                        </p:tgtEl>
                                      </p:cBhvr>
                                    </p:animEffect>
                                  </p:childTnLst>
                                </p:cTn>
                              </p:par>
                            </p:childTnLst>
                          </p:cTn>
                        </p:par>
                        <p:par>
                          <p:cTn fill="hold">
                            <p:stCondLst>
                              <p:cond delay="16000"/>
                            </p:stCondLst>
                            <p:childTnLst>
                              <p:par>
                                <p:cTn fill="hold" nodeType="afterEffect" presetClass="entr" presetID="10" presetSubtype="0">
                                  <p:stCondLst>
                                    <p:cond delay="1500"/>
                                  </p:stCondLst>
                                  <p:childTnLst>
                                    <p:set>
                                      <p:cBhvr>
                                        <p:cTn dur="1" fill="hold">
                                          <p:stCondLst>
                                            <p:cond delay="0"/>
                                          </p:stCondLst>
                                        </p:cTn>
                                        <p:tgtEl>
                                          <p:spTgt spid="587">
                                            <p:txEl>
                                              <p:pRg end="0" st="0"/>
                                            </p:txEl>
                                          </p:spTgt>
                                        </p:tgtEl>
                                        <p:attrNameLst>
                                          <p:attrName>style.visibility</p:attrName>
                                        </p:attrNameLst>
                                      </p:cBhvr>
                                      <p:to>
                                        <p:strVal val="visible"/>
                                      </p:to>
                                    </p:set>
                                    <p:animEffect filter="fade" transition="in">
                                      <p:cBhvr>
                                        <p:cTn dur="2000"/>
                                        <p:tgtEl>
                                          <p:spTgt spid="587">
                                            <p:txEl>
                                              <p:pRg end="0" st="0"/>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593"/>
                                        </p:tgtEl>
                                        <p:attrNameLst>
                                          <p:attrName>style.visibility</p:attrName>
                                        </p:attrNameLst>
                                      </p:cBhvr>
                                      <p:to>
                                        <p:strVal val="visible"/>
                                      </p:to>
                                    </p:set>
                                    <p:animEffect filter="fade" transition="in">
                                      <p:cBhvr>
                                        <p:cTn dur="2000"/>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pic>
        <p:nvPicPr>
          <p:cNvPr descr="CareyPBirdimm" id="599" name="Shape 599"/>
          <p:cNvPicPr preferRelativeResize="0"/>
          <p:nvPr/>
        </p:nvPicPr>
        <p:blipFill rotWithShape="1">
          <a:blip r:embed="rId3">
            <a:alphaModFix/>
          </a:blip>
          <a:srcRect b="0" l="0" r="0" t="0"/>
          <a:stretch/>
        </p:blipFill>
        <p:spPr>
          <a:xfrm>
            <a:off x="5943600" y="685800"/>
            <a:ext cx="2590800" cy="2535238"/>
          </a:xfrm>
          <a:prstGeom prst="rect">
            <a:avLst/>
          </a:prstGeom>
          <a:noFill/>
          <a:ln>
            <a:noFill/>
          </a:ln>
        </p:spPr>
      </p:pic>
      <p:pic>
        <p:nvPicPr>
          <p:cNvPr descr="silhouetteFalcon" id="600" name="Shape 600"/>
          <p:cNvPicPr preferRelativeResize="0"/>
          <p:nvPr/>
        </p:nvPicPr>
        <p:blipFill rotWithShape="1">
          <a:blip r:embed="rId4">
            <a:alphaModFix/>
          </a:blip>
          <a:srcRect b="0" l="0" r="0" t="0"/>
          <a:stretch/>
        </p:blipFill>
        <p:spPr>
          <a:xfrm rot="-643970">
            <a:off x="1143000" y="914400"/>
            <a:ext cx="1928813" cy="4070350"/>
          </a:xfrm>
          <a:prstGeom prst="rect">
            <a:avLst/>
          </a:prstGeom>
          <a:noFill/>
          <a:ln>
            <a:noFill/>
          </a:ln>
        </p:spPr>
      </p:pic>
      <p:pic>
        <p:nvPicPr>
          <p:cNvPr descr="pgadultunderside (2) copy" id="601" name="Shape 601"/>
          <p:cNvPicPr preferRelativeResize="0"/>
          <p:nvPr/>
        </p:nvPicPr>
        <p:blipFill rotWithShape="1">
          <a:blip r:embed="rId5">
            <a:alphaModFix/>
          </a:blip>
          <a:srcRect b="0" l="0" r="0" t="0"/>
          <a:stretch/>
        </p:blipFill>
        <p:spPr>
          <a:xfrm rot="2133631">
            <a:off x="457200" y="1219200"/>
            <a:ext cx="3581400" cy="3041650"/>
          </a:xfrm>
          <a:prstGeom prst="rect">
            <a:avLst/>
          </a:prstGeom>
          <a:noFill/>
          <a:ln>
            <a:noFill/>
          </a:ln>
        </p:spPr>
      </p:pic>
      <p:sp>
        <p:nvSpPr>
          <p:cNvPr id="602" name="Shape 602"/>
          <p:cNvSpPr/>
          <p:nvPr/>
        </p:nvSpPr>
        <p:spPr>
          <a:xfrm>
            <a:off x="2971800" y="3352800"/>
            <a:ext cx="57531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Adult has grey barring on breast</a:t>
            </a:r>
            <a:endParaRPr/>
          </a:p>
        </p:txBody>
      </p:sp>
      <p:sp>
        <p:nvSpPr>
          <p:cNvPr id="603" name="Shape 603"/>
          <p:cNvSpPr/>
          <p:nvPr/>
        </p:nvSpPr>
        <p:spPr>
          <a:xfrm>
            <a:off x="1676400" y="4191000"/>
            <a:ext cx="6781800" cy="1552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and dark heavy barring on underwing, </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immature has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brown streaking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000"/>
                                  </p:stCondLst>
                                  <p:childTnLst>
                                    <p:set>
                                      <p:cBhvr>
                                        <p:cTn dur="1" fill="hold">
                                          <p:stCondLst>
                                            <p:cond delay="0"/>
                                          </p:stCondLst>
                                        </p:cTn>
                                        <p:tgtEl>
                                          <p:spTgt spid="600"/>
                                        </p:tgtEl>
                                        <p:attrNameLst>
                                          <p:attrName>style.visibility</p:attrName>
                                        </p:attrNameLst>
                                      </p:cBhvr>
                                      <p:to>
                                        <p:strVal val="visible"/>
                                      </p:to>
                                    </p:set>
                                    <p:anim calcmode="lin" valueType="num">
                                      <p:cBhvr additive="base">
                                        <p:cTn dur="2000"/>
                                        <p:tgtEl>
                                          <p:spTgt spid="600"/>
                                        </p:tgtEl>
                                        <p:attrNameLst>
                                          <p:attrName>ppt_w</p:attrName>
                                        </p:attrNameLst>
                                      </p:cBhvr>
                                      <p:tavLst>
                                        <p:tav fmla="" tm="0">
                                          <p:val>
                                            <p:strVal val="0"/>
                                          </p:val>
                                        </p:tav>
                                        <p:tav fmla="" tm="100000">
                                          <p:val>
                                            <p:strVal val="#ppt_w"/>
                                          </p:val>
                                        </p:tav>
                                      </p:tavLst>
                                    </p:anim>
                                    <p:anim calcmode="lin" valueType="num">
                                      <p:cBhvr additive="base">
                                        <p:cTn dur="2000"/>
                                        <p:tgtEl>
                                          <p:spTgt spid="600"/>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900"/>
                                        <p:tgtEl>
                                          <p:spTgt spid="602"/>
                                        </p:tgtEl>
                                      </p:cBhvr>
                                    </p:animEffect>
                                  </p:childTnLst>
                                </p:cTn>
                              </p:par>
                            </p:childTnLst>
                          </p:cTn>
                        </p:par>
                        <p:par>
                          <p:cTn fill="hold">
                            <p:stCondLst>
                              <p:cond delay="3900"/>
                            </p:stCondLst>
                            <p:childTnLst>
                              <p:par>
                                <p:cTn fill="hold" nodeType="after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3000"/>
                                        <p:tgtEl>
                                          <p:spTgt spid="601"/>
                                        </p:tgtEl>
                                      </p:cBhvr>
                                    </p:animEffect>
                                  </p:childTnLst>
                                </p:cTn>
                              </p:par>
                              <p:par>
                                <p:cTn fill="hold" nodeType="withEffect" presetClass="exit" presetID="23" presetSubtype="32">
                                  <p:stCondLst>
                                    <p:cond delay="500"/>
                                  </p:stCondLst>
                                  <p:childTnLst>
                                    <p:anim calcmode="lin" valueType="num">
                                      <p:cBhvr additive="base">
                                        <p:cTn dur="5000"/>
                                        <p:tgtEl>
                                          <p:spTgt spid="600"/>
                                        </p:tgtEl>
                                        <p:attrNameLst>
                                          <p:attrName>ppt_w</p:attrName>
                                        </p:attrNameLst>
                                      </p:cBhvr>
                                      <p:tavLst>
                                        <p:tav fmla="" tm="0">
                                          <p:val>
                                            <p:strVal val="#ppt_w"/>
                                          </p:val>
                                        </p:tav>
                                        <p:tav fmla="" tm="100000">
                                          <p:val>
                                            <p:strVal val="0"/>
                                          </p:val>
                                        </p:tav>
                                      </p:tavLst>
                                    </p:anim>
                                    <p:anim calcmode="lin" valueType="num">
                                      <p:cBhvr additive="base">
                                        <p:cTn dur="5000"/>
                                        <p:tgtEl>
                                          <p:spTgt spid="600"/>
                                        </p:tgtEl>
                                        <p:attrNameLst>
                                          <p:attrName>ppt_h</p:attrName>
                                        </p:attrNameLst>
                                      </p:cBhvr>
                                      <p:tavLst>
                                        <p:tav fmla="" tm="0">
                                          <p:val>
                                            <p:strVal val="#ppt_h"/>
                                          </p:val>
                                        </p:tav>
                                        <p:tav fmla="" tm="100000">
                                          <p:val>
                                            <p:strVal val="0"/>
                                          </p:val>
                                        </p:tav>
                                      </p:tavLst>
                                    </p:anim>
                                    <p:set>
                                      <p:cBhvr>
                                        <p:cTn dur="1" fill="hold">
                                          <p:stCondLst>
                                            <p:cond delay="5000"/>
                                          </p:stCondLst>
                                        </p:cTn>
                                        <p:tgtEl>
                                          <p:spTgt spid="600"/>
                                        </p:tgtEl>
                                        <p:attrNameLst>
                                          <p:attrName>style.visibility</p:attrName>
                                        </p:attrNameLst>
                                      </p:cBhvr>
                                      <p:to>
                                        <p:strVal val="hidden"/>
                                      </p:to>
                                    </p:set>
                                  </p:childTnLst>
                                </p:cTn>
                              </p:par>
                            </p:childTnLst>
                          </p:cTn>
                        </p:par>
                        <p:par>
                          <p:cTn fill="hold">
                            <p:stCondLst>
                              <p:cond delay="8900"/>
                            </p:stCondLst>
                            <p:childTnLst>
                              <p:par>
                                <p:cTn fill="hold" nodeType="after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3000"/>
                                        <p:tgtEl>
                                          <p:spTgt spid="603">
                                            <p:txEl>
                                              <p:pRg end="0" st="0"/>
                                            </p:txEl>
                                          </p:spTgt>
                                        </p:tgtEl>
                                      </p:cBhvr>
                                    </p:animEffect>
                                  </p:childTnLst>
                                </p:cTn>
                              </p:par>
                            </p:childTnLst>
                          </p:cTn>
                        </p:par>
                        <p:par>
                          <p:cTn fill="hold">
                            <p:stCondLst>
                              <p:cond delay="11900"/>
                            </p:stCondLst>
                            <p:childTnLst>
                              <p:par>
                                <p:cTn fill="hold" nodeType="afterEffect" presetClass="entr" presetID="10" presetSubtype="0">
                                  <p:stCondLst>
                                    <p:cond delay="0"/>
                                  </p:stCondLst>
                                  <p:childTnLst>
                                    <p:set>
                                      <p:cBhvr>
                                        <p:cTn dur="1" fill="hold">
                                          <p:stCondLst>
                                            <p:cond delay="0"/>
                                          </p:stCondLst>
                                        </p:cTn>
                                        <p:tgtEl>
                                          <p:spTgt spid="603">
                                            <p:txEl>
                                              <p:pRg end="1" st="1"/>
                                            </p:txEl>
                                          </p:spTgt>
                                        </p:tgtEl>
                                        <p:attrNameLst>
                                          <p:attrName>style.visibility</p:attrName>
                                        </p:attrNameLst>
                                      </p:cBhvr>
                                      <p:to>
                                        <p:strVal val="visible"/>
                                      </p:to>
                                    </p:set>
                                    <p:animEffect filter="fade" transition="in">
                                      <p:cBhvr>
                                        <p:cTn dur="3000"/>
                                        <p:tgtEl>
                                          <p:spTgt spid="603">
                                            <p:txEl>
                                              <p:pRg end="1" st="1"/>
                                            </p:txEl>
                                          </p:spTgt>
                                        </p:tgtEl>
                                      </p:cBhvr>
                                    </p:animEffect>
                                  </p:childTnLst>
                                </p:cTn>
                              </p:par>
                            </p:childTnLst>
                          </p:cTn>
                        </p:par>
                        <p:par>
                          <p:cTn fill="hold">
                            <p:stCondLst>
                              <p:cond delay="14900"/>
                            </p:stCondLst>
                            <p:childTnLst>
                              <p:par>
                                <p:cTn fill="hold" nodeType="afterEffect" presetClass="entr" presetID="10" presetSubtype="0">
                                  <p:stCondLst>
                                    <p:cond delay="0"/>
                                  </p:stCondLst>
                                  <p:childTnLst>
                                    <p:set>
                                      <p:cBhvr>
                                        <p:cTn dur="1" fill="hold">
                                          <p:stCondLst>
                                            <p:cond delay="0"/>
                                          </p:stCondLst>
                                        </p:cTn>
                                        <p:tgtEl>
                                          <p:spTgt spid="603">
                                            <p:txEl>
                                              <p:pRg end="2" st="2"/>
                                            </p:txEl>
                                          </p:spTgt>
                                        </p:tgtEl>
                                        <p:attrNameLst>
                                          <p:attrName>style.visibility</p:attrName>
                                        </p:attrNameLst>
                                      </p:cBhvr>
                                      <p:to>
                                        <p:strVal val="visible"/>
                                      </p:to>
                                    </p:set>
                                    <p:animEffect filter="fade" transition="in">
                                      <p:cBhvr>
                                        <p:cTn dur="3000"/>
                                        <p:tgtEl>
                                          <p:spTgt spid="603">
                                            <p:txEl>
                                              <p:pRg end="2" st="2"/>
                                            </p:txEl>
                                          </p:spTgt>
                                        </p:tgtEl>
                                      </p:cBhvr>
                                    </p:animEffect>
                                  </p:childTnLst>
                                </p:cTn>
                              </p:par>
                            </p:childTnLst>
                          </p:cTn>
                        </p:par>
                        <p:par>
                          <p:cTn fill="hold">
                            <p:stCondLst>
                              <p:cond delay="17900"/>
                            </p:stCondLst>
                            <p:childTnLst>
                              <p:par>
                                <p:cTn fill="hold" nodeType="afterEffect" presetClass="entr" presetID="10" presetSubtype="0">
                                  <p:stCondLst>
                                    <p:cond delay="0"/>
                                  </p:stCondLst>
                                  <p:childTnLst>
                                    <p:set>
                                      <p:cBhvr>
                                        <p:cTn dur="1" fill="hold">
                                          <p:stCondLst>
                                            <p:cond delay="0"/>
                                          </p:stCondLst>
                                        </p:cTn>
                                        <p:tgtEl>
                                          <p:spTgt spid="603">
                                            <p:txEl>
                                              <p:pRg end="3" st="3"/>
                                            </p:txEl>
                                          </p:spTgt>
                                        </p:tgtEl>
                                        <p:attrNameLst>
                                          <p:attrName>style.visibility</p:attrName>
                                        </p:attrNameLst>
                                      </p:cBhvr>
                                      <p:to>
                                        <p:strVal val="visible"/>
                                      </p:to>
                                    </p:set>
                                    <p:animEffect filter="fade" transition="in">
                                      <p:cBhvr>
                                        <p:cTn dur="3000"/>
                                        <p:tgtEl>
                                          <p:spTgt spid="603">
                                            <p:txEl>
                                              <p:pRg end="3" st="3"/>
                                            </p:txEl>
                                          </p:spTgt>
                                        </p:tgtEl>
                                      </p:cBhvr>
                                    </p:animEffect>
                                  </p:childTnLst>
                                </p:cTn>
                              </p:par>
                            </p:childTnLst>
                          </p:cTn>
                        </p:par>
                        <p:par>
                          <p:cTn fill="hold">
                            <p:stCondLst>
                              <p:cond delay="20900"/>
                            </p:stCondLst>
                            <p:childTnLst>
                              <p:par>
                                <p:cTn fill="hold" nodeType="afterEffect" presetClass="entr" presetID="23" presetSubtype="16">
                                  <p:stCondLst>
                                    <p:cond delay="500"/>
                                  </p:stCondLst>
                                  <p:childTnLst>
                                    <p:set>
                                      <p:cBhvr>
                                        <p:cTn dur="1" fill="hold">
                                          <p:stCondLst>
                                            <p:cond delay="0"/>
                                          </p:stCondLst>
                                        </p:cTn>
                                        <p:tgtEl>
                                          <p:spTgt spid="599"/>
                                        </p:tgtEl>
                                        <p:attrNameLst>
                                          <p:attrName>style.visibility</p:attrName>
                                        </p:attrNameLst>
                                      </p:cBhvr>
                                      <p:to>
                                        <p:strVal val="visible"/>
                                      </p:to>
                                    </p:set>
                                    <p:anim calcmode="lin" valueType="num">
                                      <p:cBhvr additive="base">
                                        <p:cTn dur="3000"/>
                                        <p:tgtEl>
                                          <p:spTgt spid="599"/>
                                        </p:tgtEl>
                                        <p:attrNameLst>
                                          <p:attrName>ppt_w</p:attrName>
                                        </p:attrNameLst>
                                      </p:cBhvr>
                                      <p:tavLst>
                                        <p:tav fmla="" tm="0">
                                          <p:val>
                                            <p:strVal val="0"/>
                                          </p:val>
                                        </p:tav>
                                        <p:tav fmla="" tm="100000">
                                          <p:val>
                                            <p:strVal val="#ppt_w"/>
                                          </p:val>
                                        </p:tav>
                                      </p:tavLst>
                                    </p:anim>
                                    <p:anim calcmode="lin" valueType="num">
                                      <p:cBhvr additive="base">
                                        <p:cTn dur="3000"/>
                                        <p:tgtEl>
                                          <p:spTgt spid="5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Shape 609"/>
          <p:cNvSpPr txBox="1"/>
          <p:nvPr/>
        </p:nvSpPr>
        <p:spPr>
          <a:xfrm>
            <a:off x="1600200" y="1981200"/>
            <a:ext cx="267652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And now</a:t>
            </a:r>
            <a:endParaRPr/>
          </a:p>
        </p:txBody>
      </p:sp>
      <p:sp>
        <p:nvSpPr>
          <p:cNvPr id="610" name="Shape 610"/>
          <p:cNvSpPr txBox="1"/>
          <p:nvPr/>
        </p:nvSpPr>
        <p:spPr>
          <a:xfrm>
            <a:off x="2667000" y="3276600"/>
            <a:ext cx="491331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some </a:t>
            </a:r>
            <a:r>
              <a:rPr b="1" i="1" lang="en-US" sz="4000">
                <a:solidFill>
                  <a:schemeClr val="dk1"/>
                </a:solidFill>
                <a:latin typeface="Verdana"/>
                <a:ea typeface="Verdana"/>
                <a:cs typeface="Verdana"/>
                <a:sym typeface="Verdana"/>
              </a:rPr>
              <a:t>big</a:t>
            </a:r>
            <a:r>
              <a:rPr b="1" lang="en-US" sz="4000">
                <a:solidFill>
                  <a:schemeClr val="dk1"/>
                </a:solidFill>
                <a:latin typeface="Verdana"/>
                <a:ea typeface="Verdana"/>
                <a:cs typeface="Verdana"/>
                <a:sym typeface="Verdana"/>
              </a:rPr>
              <a:t> birds…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10"/>
                                        </p:tgtEl>
                                        <p:attrNameLst>
                                          <p:attrName>style.visibility</p:attrName>
                                        </p:attrNameLst>
                                      </p:cBhvr>
                                      <p:to>
                                        <p:strVal val="visible"/>
                                      </p:to>
                                    </p:set>
                                    <p:anim calcmode="lin" valueType="num">
                                      <p:cBhvr additive="base">
                                        <p:cTn dur="1500"/>
                                        <p:tgtEl>
                                          <p:spTgt spid="610"/>
                                        </p:tgtEl>
                                        <p:attrNameLst>
                                          <p:attrName>ppt_w</p:attrName>
                                        </p:attrNameLst>
                                      </p:cBhvr>
                                      <p:tavLst>
                                        <p:tav fmla="" tm="0">
                                          <p:val>
                                            <p:strVal val="0"/>
                                          </p:val>
                                        </p:tav>
                                        <p:tav fmla="" tm="100000">
                                          <p:val>
                                            <p:strVal val="#ppt_w"/>
                                          </p:val>
                                        </p:tav>
                                      </p:tavLst>
                                    </p:anim>
                                    <p:anim calcmode="lin" valueType="num">
                                      <p:cBhvr additive="base">
                                        <p:cTn dur="1500"/>
                                        <p:tgtEl>
                                          <p:spTgt spid="6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Shape 616"/>
          <p:cNvSpPr txBox="1"/>
          <p:nvPr/>
        </p:nvSpPr>
        <p:spPr>
          <a:xfrm>
            <a:off x="2193925" y="1277938"/>
            <a:ext cx="203993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Eagles</a:t>
            </a:r>
            <a:endParaRPr/>
          </a:p>
        </p:txBody>
      </p:sp>
      <p:pic>
        <p:nvPicPr>
          <p:cNvPr descr="BaldEagle_Silhouette copy" id="617" name="Shape 617"/>
          <p:cNvPicPr preferRelativeResize="0"/>
          <p:nvPr/>
        </p:nvPicPr>
        <p:blipFill rotWithShape="1">
          <a:blip r:embed="rId3">
            <a:alphaModFix/>
          </a:blip>
          <a:srcRect b="0" l="0" r="0" t="0"/>
          <a:stretch/>
        </p:blipFill>
        <p:spPr>
          <a:xfrm rot="-2662413">
            <a:off x="609600" y="3886200"/>
            <a:ext cx="1333500" cy="3429000"/>
          </a:xfrm>
          <a:prstGeom prst="rect">
            <a:avLst/>
          </a:prstGeom>
          <a:noFill/>
          <a:ln>
            <a:noFill/>
          </a:ln>
        </p:spPr>
      </p:pic>
      <p:sp>
        <p:nvSpPr>
          <p:cNvPr id="618" name="Shape 618"/>
          <p:cNvSpPr txBox="1"/>
          <p:nvPr/>
        </p:nvSpPr>
        <p:spPr>
          <a:xfrm>
            <a:off x="1905000" y="3200400"/>
            <a:ext cx="572611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are very large soaring birds</a:t>
            </a:r>
            <a:endParaRPr/>
          </a:p>
        </p:txBody>
      </p:sp>
      <p:sp>
        <p:nvSpPr>
          <p:cNvPr id="619" name="Shape 619"/>
          <p:cNvSpPr txBox="1"/>
          <p:nvPr/>
        </p:nvSpPr>
        <p:spPr>
          <a:xfrm>
            <a:off x="4419600" y="4114800"/>
            <a:ext cx="41243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6–7 foot wingspans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2800"/>
                                        <p:tgtEl>
                                          <p:spTgt spid="617"/>
                                        </p:tgtEl>
                                      </p:cBhvr>
                                    </p:animEffect>
                                  </p:childTnLst>
                                </p:cTn>
                              </p:par>
                              <p:par>
                                <p:cTn fill="hold" nodeType="withEffect" presetClass="entr" presetID="23" presetSubtype="16">
                                  <p:stCondLst>
                                    <p:cond delay="0"/>
                                  </p:stCondLst>
                                  <p:childTnLst>
                                    <p:set>
                                      <p:cBhvr>
                                        <p:cTn dur="1" fill="hold">
                                          <p:stCondLst>
                                            <p:cond delay="0"/>
                                          </p:stCondLst>
                                        </p:cTn>
                                        <p:tgtEl>
                                          <p:spTgt spid="618"/>
                                        </p:tgtEl>
                                        <p:attrNameLst>
                                          <p:attrName>style.visibility</p:attrName>
                                        </p:attrNameLst>
                                      </p:cBhvr>
                                      <p:to>
                                        <p:strVal val="visible"/>
                                      </p:to>
                                    </p:set>
                                    <p:anim calcmode="lin" valueType="num">
                                      <p:cBhvr additive="base">
                                        <p:cTn dur="2000"/>
                                        <p:tgtEl>
                                          <p:spTgt spid="618"/>
                                        </p:tgtEl>
                                        <p:attrNameLst>
                                          <p:attrName>ppt_w</p:attrName>
                                        </p:attrNameLst>
                                      </p:cBhvr>
                                      <p:tavLst>
                                        <p:tav fmla="" tm="0">
                                          <p:val>
                                            <p:strVal val="0"/>
                                          </p:val>
                                        </p:tav>
                                        <p:tav fmla="" tm="100000">
                                          <p:val>
                                            <p:strVal val="#ppt_w"/>
                                          </p:val>
                                        </p:tav>
                                      </p:tavLst>
                                    </p:anim>
                                    <p:anim calcmode="lin" valueType="num">
                                      <p:cBhvr additive="base">
                                        <p:cTn dur="2000"/>
                                        <p:tgtEl>
                                          <p:spTgt spid="6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19"/>
                                        </p:tgtEl>
                                        <p:attrNameLst>
                                          <p:attrName>style.visibility</p:attrName>
                                        </p:attrNameLst>
                                      </p:cBhvr>
                                      <p:to>
                                        <p:strVal val="visible"/>
                                      </p:to>
                                    </p:set>
                                    <p:anim calcmode="lin" valueType="num">
                                      <p:cBhvr additive="base">
                                        <p:cTn dur="2000"/>
                                        <p:tgtEl>
                                          <p:spTgt spid="619"/>
                                        </p:tgtEl>
                                        <p:attrNameLst>
                                          <p:attrName>ppt_w</p:attrName>
                                        </p:attrNameLst>
                                      </p:cBhvr>
                                      <p:tavLst>
                                        <p:tav fmla="" tm="0">
                                          <p:val>
                                            <p:strVal val="0"/>
                                          </p:val>
                                        </p:tav>
                                        <p:tav fmla="" tm="100000">
                                          <p:val>
                                            <p:strVal val="#ppt_w"/>
                                          </p:val>
                                        </p:tav>
                                      </p:tavLst>
                                    </p:anim>
                                    <p:anim calcmode="lin" valueType="num">
                                      <p:cBhvr additive="base">
                                        <p:cTn dur="2000"/>
                                        <p:tgtEl>
                                          <p:spTgt spid="619"/>
                                        </p:tgtEl>
                                        <p:attrNameLst>
                                          <p:attrName>ppt_h</p:attrName>
                                        </p:attrNameLst>
                                      </p:cBhvr>
                                      <p:tavLst>
                                        <p:tav fmla="" tm="0">
                                          <p:val>
                                            <p:strVal val="0"/>
                                          </p:val>
                                        </p:tav>
                                        <p:tav fmla="" tm="100000">
                                          <p:val>
                                            <p:strVal val="#ppt_h"/>
                                          </p:val>
                                        </p:tav>
                                      </p:tavLst>
                                    </p:anim>
                                  </p:childTnLst>
                                </p:cTn>
                              </p:par>
                            </p:childTnLst>
                          </p:cTn>
                        </p:par>
                        <p:par>
                          <p:cTn fill="hold">
                            <p:stCondLst>
                              <p:cond delay="2800"/>
                            </p:stCondLst>
                            <p:childTnLst>
                              <p:par>
                                <p:cTn fill="hold" nodeType="afterEffect" presetClass="exit" presetID="23" presetSubtype="32">
                                  <p:stCondLst>
                                    <p:cond delay="1000"/>
                                  </p:stCondLst>
                                  <p:childTnLst>
                                    <p:anim calcmode="lin" valueType="num">
                                      <p:cBhvr additive="base">
                                        <p:cTn dur="2000"/>
                                        <p:tgtEl>
                                          <p:spTgt spid="619"/>
                                        </p:tgtEl>
                                        <p:attrNameLst>
                                          <p:attrName>ppt_w</p:attrName>
                                        </p:attrNameLst>
                                      </p:cBhvr>
                                      <p:tavLst>
                                        <p:tav fmla="" tm="0">
                                          <p:val>
                                            <p:strVal val="#ppt_w"/>
                                          </p:val>
                                        </p:tav>
                                        <p:tav fmla="" tm="100000">
                                          <p:val>
                                            <p:strVal val="0"/>
                                          </p:val>
                                        </p:tav>
                                      </p:tavLst>
                                    </p:anim>
                                    <p:anim calcmode="lin" valueType="num">
                                      <p:cBhvr additive="base">
                                        <p:cTn dur="2000"/>
                                        <p:tgtEl>
                                          <p:spTgt spid="619"/>
                                        </p:tgtEl>
                                        <p:attrNameLst>
                                          <p:attrName>ppt_h</p:attrName>
                                        </p:attrNameLst>
                                      </p:cBhvr>
                                      <p:tavLst>
                                        <p:tav fmla="" tm="0">
                                          <p:val>
                                            <p:strVal val="#ppt_h"/>
                                          </p:val>
                                        </p:tav>
                                        <p:tav fmla="" tm="100000">
                                          <p:val>
                                            <p:strVal val="0"/>
                                          </p:val>
                                        </p:tav>
                                      </p:tavLst>
                                    </p:anim>
                                    <p:set>
                                      <p:cBhvr>
                                        <p:cTn dur="1" fill="hold">
                                          <p:stCondLst>
                                            <p:cond delay="2000"/>
                                          </p:stCondLst>
                                        </p:cTn>
                                        <p:tgtEl>
                                          <p:spTgt spid="6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pic>
        <p:nvPicPr>
          <p:cNvPr descr="DaveMcNhawks 003" id="625" name="Shape 625"/>
          <p:cNvPicPr preferRelativeResize="0"/>
          <p:nvPr/>
        </p:nvPicPr>
        <p:blipFill rotWithShape="1">
          <a:blip r:embed="rId3">
            <a:alphaModFix/>
          </a:blip>
          <a:srcRect b="0" l="0" r="0" t="0"/>
          <a:stretch/>
        </p:blipFill>
        <p:spPr>
          <a:xfrm>
            <a:off x="-11430000" y="-7162800"/>
            <a:ext cx="32823149" cy="22240875"/>
          </a:xfrm>
          <a:prstGeom prst="rect">
            <a:avLst/>
          </a:prstGeom>
          <a:noFill/>
          <a:ln>
            <a:noFill/>
          </a:ln>
        </p:spPr>
      </p:pic>
      <p:sp>
        <p:nvSpPr>
          <p:cNvPr descr="0D4D1340-A1F1-429D-9318-5DFBE6F807B7@maine" id="626" name="Shape 626"/>
          <p:cNvSpPr/>
          <p:nvPr/>
        </p:nvSpPr>
        <p:spPr>
          <a:xfrm>
            <a:off x="3033713" y="2714625"/>
            <a:ext cx="3076575" cy="14287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descr="0D4D1340-A1F1-429D-9318-5DFBE6F807B7@maine" id="627" name="Shape 627"/>
          <p:cNvSpPr/>
          <p:nvPr/>
        </p:nvSpPr>
        <p:spPr>
          <a:xfrm>
            <a:off x="3033713" y="2714625"/>
            <a:ext cx="3076575" cy="14287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descr="0D4D1340-A1F1-429D-9318-5DFBE6F807B7@maine" id="628" name="Shape 628"/>
          <p:cNvSpPr/>
          <p:nvPr/>
        </p:nvSpPr>
        <p:spPr>
          <a:xfrm>
            <a:off x="3033713" y="2714625"/>
            <a:ext cx="3076575" cy="14287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id="629" name="Shape 629"/>
          <p:cNvSpPr/>
          <p:nvPr/>
        </p:nvSpPr>
        <p:spPr>
          <a:xfrm>
            <a:off x="762000" y="609600"/>
            <a:ext cx="316706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Bald Eagle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25"/>
                                        </p:tgtEl>
                                        <p:attrNameLst>
                                          <p:attrName>style.visibility</p:attrName>
                                        </p:attrNameLst>
                                      </p:cBhvr>
                                      <p:to>
                                        <p:strVal val="visible"/>
                                      </p:to>
                                    </p:set>
                                    <p:animEffect filter="fade" transition="in">
                                      <p:cBhvr>
                                        <p:cTn dur="2000"/>
                                        <p:tgtEl>
                                          <p:spTgt spid="6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500"/>
                                        <p:tgtEl>
                                          <p:spTgt spid="629"/>
                                        </p:tgtEl>
                                      </p:cBhvr>
                                    </p:animEffect>
                                  </p:childTnLst>
                                </p:cTn>
                              </p:par>
                            </p:childTnLst>
                          </p:cTn>
                        </p:par>
                        <p:par>
                          <p:cTn fill="hold">
                            <p:stCondLst>
                              <p:cond delay="3500"/>
                            </p:stCondLst>
                            <p:childTnLst>
                              <p:par>
                                <p:cTn fill="hold" nodeType="afterEffect" presetClass="exit" presetID="10" presetSubtype="0">
                                  <p:stCondLst>
                                    <p:cond delay="0"/>
                                  </p:stCondLst>
                                  <p:childTnLst>
                                    <p:animEffect filter="fade" transition="out">
                                      <p:cBhvr>
                                        <p:cTn dur="1600"/>
                                        <p:tgtEl>
                                          <p:spTgt spid="625"/>
                                        </p:tgtEl>
                                      </p:cBhvr>
                                    </p:animEffect>
                                    <p:set>
                                      <p:cBhvr>
                                        <p:cTn dur="1" fill="hold">
                                          <p:stCondLst>
                                            <p:cond delay="1600"/>
                                          </p:stCondLst>
                                        </p:cTn>
                                        <p:tgtEl>
                                          <p:spTgt spid="6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pic>
        <p:nvPicPr>
          <p:cNvPr descr="BaldEagle_Silhouette copy" id="635" name="Shape 635"/>
          <p:cNvPicPr preferRelativeResize="0"/>
          <p:nvPr/>
        </p:nvPicPr>
        <p:blipFill rotWithShape="1">
          <a:blip r:embed="rId3">
            <a:alphaModFix/>
          </a:blip>
          <a:srcRect b="0" l="0" r="0" t="0"/>
          <a:stretch/>
        </p:blipFill>
        <p:spPr>
          <a:xfrm rot="1890031">
            <a:off x="5105400" y="457200"/>
            <a:ext cx="1747838" cy="4495800"/>
          </a:xfrm>
          <a:prstGeom prst="rect">
            <a:avLst/>
          </a:prstGeom>
          <a:noFill/>
          <a:ln>
            <a:noFill/>
          </a:ln>
        </p:spPr>
      </p:pic>
      <p:pic>
        <p:nvPicPr>
          <p:cNvPr descr="McNBaldieadult" id="636" name="Shape 636"/>
          <p:cNvPicPr preferRelativeResize="0"/>
          <p:nvPr/>
        </p:nvPicPr>
        <p:blipFill rotWithShape="1">
          <a:blip r:embed="rId4">
            <a:alphaModFix/>
          </a:blip>
          <a:srcRect b="0" l="0" r="0" t="0"/>
          <a:stretch/>
        </p:blipFill>
        <p:spPr>
          <a:xfrm rot="-2220084">
            <a:off x="3962400" y="1143000"/>
            <a:ext cx="4419600" cy="3808413"/>
          </a:xfrm>
          <a:prstGeom prst="rect">
            <a:avLst/>
          </a:prstGeom>
          <a:noFill/>
          <a:ln>
            <a:noFill/>
          </a:ln>
        </p:spPr>
      </p:pic>
      <p:pic>
        <p:nvPicPr>
          <p:cNvPr descr="ShawnCareyadultBaldieflight copy" id="637" name="Shape 637"/>
          <p:cNvPicPr preferRelativeResize="0"/>
          <p:nvPr/>
        </p:nvPicPr>
        <p:blipFill rotWithShape="1">
          <a:blip r:embed="rId5">
            <a:alphaModFix/>
          </a:blip>
          <a:srcRect b="0" l="0" r="0" t="0"/>
          <a:stretch/>
        </p:blipFill>
        <p:spPr>
          <a:xfrm>
            <a:off x="762000" y="533400"/>
            <a:ext cx="3302000" cy="4171950"/>
          </a:xfrm>
          <a:prstGeom prst="rect">
            <a:avLst/>
          </a:prstGeom>
          <a:noFill/>
          <a:ln>
            <a:noFill/>
          </a:ln>
        </p:spPr>
      </p:pic>
      <p:sp>
        <p:nvSpPr>
          <p:cNvPr id="638" name="Shape 638"/>
          <p:cNvSpPr/>
          <p:nvPr/>
        </p:nvSpPr>
        <p:spPr>
          <a:xfrm>
            <a:off x="762000" y="1447800"/>
            <a:ext cx="627221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Large protruding head and bill</a:t>
            </a:r>
            <a:endParaRPr/>
          </a:p>
        </p:txBody>
      </p:sp>
      <p:pic>
        <p:nvPicPr>
          <p:cNvPr descr="BaldEagle_Silhouette copy" id="639" name="Shape 639"/>
          <p:cNvPicPr preferRelativeResize="0"/>
          <p:nvPr/>
        </p:nvPicPr>
        <p:blipFill rotWithShape="1">
          <a:blip r:embed="rId3">
            <a:alphaModFix/>
          </a:blip>
          <a:srcRect b="0" l="0" r="0" t="0"/>
          <a:stretch/>
        </p:blipFill>
        <p:spPr>
          <a:xfrm rot="1433941">
            <a:off x="3581400" y="762000"/>
            <a:ext cx="1747838" cy="4495800"/>
          </a:xfrm>
          <a:prstGeom prst="rect">
            <a:avLst/>
          </a:prstGeom>
          <a:noFill/>
          <a:ln>
            <a:noFill/>
          </a:ln>
        </p:spPr>
      </p:pic>
      <p:sp>
        <p:nvSpPr>
          <p:cNvPr id="640" name="Shape 640"/>
          <p:cNvSpPr/>
          <p:nvPr/>
        </p:nvSpPr>
        <p:spPr>
          <a:xfrm>
            <a:off x="609600" y="4724400"/>
            <a:ext cx="6553200" cy="946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Long straight wings held flat when soaring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1000"/>
                                        <p:tgtEl>
                                          <p:spTgt spid="635"/>
                                        </p:tgtEl>
                                      </p:cBhvr>
                                    </p:animEffect>
                                  </p:childTnLst>
                                </p:cTn>
                              </p:par>
                              <p:par>
                                <p:cTn fill="hold" nodeType="withEffect" presetClass="entr" presetID="10" presetSubtype="0">
                                  <p:stCondLst>
                                    <p:cond delay="500"/>
                                  </p:stCondLst>
                                  <p:childTnLst>
                                    <p:set>
                                      <p:cBhvr>
                                        <p:cTn dur="1" fill="hold">
                                          <p:stCondLst>
                                            <p:cond delay="0"/>
                                          </p:stCondLst>
                                        </p:cTn>
                                        <p:tgtEl>
                                          <p:spTgt spid="638"/>
                                        </p:tgtEl>
                                        <p:attrNameLst>
                                          <p:attrName>style.visibility</p:attrName>
                                        </p:attrNameLst>
                                      </p:cBhvr>
                                      <p:to>
                                        <p:strVal val="visible"/>
                                      </p:to>
                                    </p:set>
                                    <p:animEffect filter="fade" transition="in">
                                      <p:cBhvr>
                                        <p:cTn dur="1600"/>
                                        <p:tgtEl>
                                          <p:spTgt spid="638"/>
                                        </p:tgtEl>
                                      </p:cBhvr>
                                    </p:animEffect>
                                  </p:childTnLst>
                                </p:cTn>
                              </p:par>
                            </p:childTnLst>
                          </p:cTn>
                        </p:par>
                        <p:par>
                          <p:cTn fill="hold">
                            <p:stCondLst>
                              <p:cond delay="1600"/>
                            </p:stCondLst>
                            <p:childTnLst>
                              <p:par>
                                <p:cTn fill="hold" nodeType="afterEffect" presetClass="entr" presetID="23" presetSubtype="16">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1500"/>
                                        <p:tgtEl>
                                          <p:spTgt spid="637"/>
                                        </p:tgtEl>
                                        <p:attrNameLst>
                                          <p:attrName>ppt_w</p:attrName>
                                        </p:attrNameLst>
                                      </p:cBhvr>
                                      <p:tavLst>
                                        <p:tav fmla="" tm="0">
                                          <p:val>
                                            <p:strVal val="0"/>
                                          </p:val>
                                        </p:tav>
                                        <p:tav fmla="" tm="100000">
                                          <p:val>
                                            <p:strVal val="#ppt_w"/>
                                          </p:val>
                                        </p:tav>
                                      </p:tavLst>
                                    </p:anim>
                                    <p:anim calcmode="lin" valueType="num">
                                      <p:cBhvr additive="base">
                                        <p:cTn dur="1500"/>
                                        <p:tgtEl>
                                          <p:spTgt spid="637"/>
                                        </p:tgtEl>
                                        <p:attrNameLst>
                                          <p:attrName>ppt_h</p:attrName>
                                        </p:attrNameLst>
                                      </p:cBhvr>
                                      <p:tavLst>
                                        <p:tav fmla="" tm="0">
                                          <p:val>
                                            <p:strVal val="0"/>
                                          </p:val>
                                        </p:tav>
                                        <p:tav fmla="" tm="100000">
                                          <p:val>
                                            <p:strVal val="#ppt_h"/>
                                          </p:val>
                                        </p:tav>
                                      </p:tavLst>
                                    </p:anim>
                                  </p:childTnLst>
                                </p:cTn>
                              </p:par>
                            </p:childTnLst>
                          </p:cTn>
                        </p:par>
                        <p:par>
                          <p:cTn fill="hold">
                            <p:stCondLst>
                              <p:cond delay="3100"/>
                            </p:stCondLst>
                            <p:childTnLst>
                              <p:par>
                                <p:cTn fill="hold" nodeType="afterEffect" presetClass="entr" presetID="23" presetSubtype="16">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1800"/>
                                        <p:tgtEl>
                                          <p:spTgt spid="636"/>
                                        </p:tgtEl>
                                        <p:attrNameLst>
                                          <p:attrName>ppt_w</p:attrName>
                                        </p:attrNameLst>
                                      </p:cBhvr>
                                      <p:tavLst>
                                        <p:tav fmla="" tm="0">
                                          <p:val>
                                            <p:strVal val="0"/>
                                          </p:val>
                                        </p:tav>
                                        <p:tav fmla="" tm="100000">
                                          <p:val>
                                            <p:strVal val="#ppt_w"/>
                                          </p:val>
                                        </p:tav>
                                      </p:tavLst>
                                    </p:anim>
                                    <p:anim calcmode="lin" valueType="num">
                                      <p:cBhvr additive="base">
                                        <p:cTn dur="1800"/>
                                        <p:tgtEl>
                                          <p:spTgt spid="636"/>
                                        </p:tgtEl>
                                        <p:attrNameLst>
                                          <p:attrName>ppt_h</p:attrName>
                                        </p:attrNameLst>
                                      </p:cBhvr>
                                      <p:tavLst>
                                        <p:tav fmla="" tm="0">
                                          <p:val>
                                            <p:strVal val="0"/>
                                          </p:val>
                                        </p:tav>
                                        <p:tav fmla="" tm="100000">
                                          <p:val>
                                            <p:strVal val="#ppt_h"/>
                                          </p:val>
                                        </p:tav>
                                      </p:tavLst>
                                    </p:anim>
                                  </p:childTnLst>
                                </p:cTn>
                              </p:par>
                            </p:childTnLst>
                          </p:cTn>
                        </p:par>
                        <p:par>
                          <p:cTn fill="hold">
                            <p:stCondLst>
                              <p:cond delay="490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000"/>
                                        <p:tgtEl>
                                          <p:spTgt spid="640"/>
                                        </p:tgtEl>
                                      </p:cBhvr>
                                    </p:animEffect>
                                  </p:childTnLst>
                                </p:cTn>
                              </p:par>
                            </p:childTnLst>
                          </p:cTn>
                        </p:par>
                        <p:par>
                          <p:cTn fill="hold">
                            <p:stCondLst>
                              <p:cond delay="5900"/>
                            </p:stCondLst>
                            <p:childTnLst>
                              <p:par>
                                <p:cTn fill="hold" nodeType="afterEffect" presetClass="exit" presetID="23" presetSubtype="32">
                                  <p:stCondLst>
                                    <p:cond delay="0"/>
                                  </p:stCondLst>
                                  <p:childTnLst>
                                    <p:anim calcmode="lin" valueType="num">
                                      <p:cBhvr additive="base">
                                        <p:cTn dur="3100"/>
                                        <p:tgtEl>
                                          <p:spTgt spid="635"/>
                                        </p:tgtEl>
                                        <p:attrNameLst>
                                          <p:attrName>ppt_w</p:attrName>
                                        </p:attrNameLst>
                                      </p:cBhvr>
                                      <p:tavLst>
                                        <p:tav fmla="" tm="0">
                                          <p:val>
                                            <p:strVal val="#ppt_w"/>
                                          </p:val>
                                        </p:tav>
                                        <p:tav fmla="" tm="100000">
                                          <p:val>
                                            <p:strVal val="0"/>
                                          </p:val>
                                        </p:tav>
                                      </p:tavLst>
                                    </p:anim>
                                    <p:anim calcmode="lin" valueType="num">
                                      <p:cBhvr additive="base">
                                        <p:cTn dur="3100"/>
                                        <p:tgtEl>
                                          <p:spTgt spid="635"/>
                                        </p:tgtEl>
                                        <p:attrNameLst>
                                          <p:attrName>ppt_h</p:attrName>
                                        </p:attrNameLst>
                                      </p:cBhvr>
                                      <p:tavLst>
                                        <p:tav fmla="" tm="0">
                                          <p:val>
                                            <p:strVal val="#ppt_h"/>
                                          </p:val>
                                        </p:tav>
                                        <p:tav fmla="" tm="100000">
                                          <p:val>
                                            <p:strVal val="0"/>
                                          </p:val>
                                        </p:tav>
                                      </p:tavLst>
                                    </p:anim>
                                    <p:set>
                                      <p:cBhvr>
                                        <p:cTn dur="1" fill="hold">
                                          <p:stCondLst>
                                            <p:cond delay="3100"/>
                                          </p:stCondLst>
                                        </p:cTn>
                                        <p:tgtEl>
                                          <p:spTgt spid="635"/>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3000"/>
                                        <p:tgtEl>
                                          <p:spTgt spid="637"/>
                                        </p:tgtEl>
                                        <p:attrNameLst>
                                          <p:attrName>ppt_w</p:attrName>
                                        </p:attrNameLst>
                                      </p:cBhvr>
                                      <p:tavLst>
                                        <p:tav fmla="" tm="0">
                                          <p:val>
                                            <p:strVal val="#ppt_w"/>
                                          </p:val>
                                        </p:tav>
                                        <p:tav fmla="" tm="100000">
                                          <p:val>
                                            <p:strVal val="0"/>
                                          </p:val>
                                        </p:tav>
                                      </p:tavLst>
                                    </p:anim>
                                    <p:anim calcmode="lin" valueType="num">
                                      <p:cBhvr additive="base">
                                        <p:cTn dur="3000"/>
                                        <p:tgtEl>
                                          <p:spTgt spid="637"/>
                                        </p:tgtEl>
                                        <p:attrNameLst>
                                          <p:attrName>ppt_h</p:attrName>
                                        </p:attrNameLst>
                                      </p:cBhvr>
                                      <p:tavLst>
                                        <p:tav fmla="" tm="0">
                                          <p:val>
                                            <p:strVal val="#ppt_h"/>
                                          </p:val>
                                        </p:tav>
                                        <p:tav fmla="" tm="100000">
                                          <p:val>
                                            <p:strVal val="0"/>
                                          </p:val>
                                        </p:tav>
                                      </p:tavLst>
                                    </p:anim>
                                    <p:set>
                                      <p:cBhvr>
                                        <p:cTn dur="1" fill="hold">
                                          <p:stCondLst>
                                            <p:cond delay="3000"/>
                                          </p:stCondLst>
                                        </p:cTn>
                                        <p:tgtEl>
                                          <p:spTgt spid="637"/>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0"/>
                                        <p:tgtEl>
                                          <p:spTgt spid="638"/>
                                        </p:tgtEl>
                                        <p:attrNameLst>
                                          <p:attrName>ppt_w</p:attrName>
                                        </p:attrNameLst>
                                      </p:cBhvr>
                                      <p:tavLst>
                                        <p:tav fmla="" tm="0">
                                          <p:val>
                                            <p:strVal val="#ppt_w"/>
                                          </p:val>
                                        </p:tav>
                                        <p:tav fmla="" tm="100000">
                                          <p:val>
                                            <p:strVal val="0"/>
                                          </p:val>
                                        </p:tav>
                                      </p:tavLst>
                                    </p:anim>
                                    <p:anim calcmode="lin" valueType="num">
                                      <p:cBhvr additive="base">
                                        <p:cTn dur="5000"/>
                                        <p:tgtEl>
                                          <p:spTgt spid="638"/>
                                        </p:tgtEl>
                                        <p:attrNameLst>
                                          <p:attrName>ppt_h</p:attrName>
                                        </p:attrNameLst>
                                      </p:cBhvr>
                                      <p:tavLst>
                                        <p:tav fmla="" tm="0">
                                          <p:val>
                                            <p:strVal val="#ppt_h"/>
                                          </p:val>
                                        </p:tav>
                                        <p:tav fmla="" tm="100000">
                                          <p:val>
                                            <p:strVal val="0"/>
                                          </p:val>
                                        </p:tav>
                                      </p:tavLst>
                                    </p:anim>
                                    <p:set>
                                      <p:cBhvr>
                                        <p:cTn dur="1" fill="hold">
                                          <p:stCondLst>
                                            <p:cond delay="5000"/>
                                          </p:stCondLst>
                                        </p:cTn>
                                        <p:tgtEl>
                                          <p:spTgt spid="6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000"/>
                                        <p:tgtEl>
                                          <p:spTgt spid="636"/>
                                        </p:tgtEl>
                                      </p:cBhvr>
                                    </p:animEffect>
                                    <p:set>
                                      <p:cBhvr>
                                        <p:cTn dur="1" fill="hold">
                                          <p:stCondLst>
                                            <p:cond delay="3000"/>
                                          </p:stCondLst>
                                        </p:cTn>
                                        <p:tgtEl>
                                          <p:spTgt spid="63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nvSpPr>
        <p:spPr>
          <a:xfrm>
            <a:off x="609600" y="2895600"/>
            <a:ext cx="7315200" cy="7620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Clr>
                <a:schemeClr val="dk1"/>
              </a:buClr>
              <a:buSzPts val="4400"/>
              <a:buFont typeface="Verdana"/>
              <a:buNone/>
            </a:pPr>
            <a:r>
              <a:rPr b="1" i="1" lang="en-US" sz="4400" u="none" cap="none" strike="noStrike">
                <a:solidFill>
                  <a:schemeClr val="dk1"/>
                </a:solidFill>
                <a:latin typeface="Verdana"/>
                <a:ea typeface="Verdana"/>
                <a:cs typeface="Verdana"/>
                <a:sym typeface="Verdana"/>
              </a:rPr>
              <a:t>NAME THAT HAWK!!!</a:t>
            </a:r>
            <a:endParaRPr/>
          </a:p>
        </p:txBody>
      </p:sp>
      <p:sp>
        <p:nvSpPr>
          <p:cNvPr id="131" name="Shape 131"/>
          <p:cNvSpPr txBox="1"/>
          <p:nvPr/>
        </p:nvSpPr>
        <p:spPr>
          <a:xfrm>
            <a:off x="3886200" y="1973263"/>
            <a:ext cx="1246188" cy="5794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1" i="0" lang="en-US" sz="3200" u="none" cap="none" strike="noStrike">
                <a:solidFill>
                  <a:schemeClr val="dk1"/>
                </a:solidFill>
                <a:latin typeface="Verdana"/>
                <a:ea typeface="Verdana"/>
                <a:cs typeface="Verdana"/>
                <a:sym typeface="Verdana"/>
              </a:rPr>
              <a:t>SO…</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5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pic>
        <p:nvPicPr>
          <p:cNvPr descr="DaveMcNhawksyoungBE copy" id="646" name="Shape 646"/>
          <p:cNvPicPr preferRelativeResize="0"/>
          <p:nvPr/>
        </p:nvPicPr>
        <p:blipFill rotWithShape="1">
          <a:blip r:embed="rId3">
            <a:alphaModFix/>
          </a:blip>
          <a:srcRect b="0" l="0" r="0" t="0"/>
          <a:stretch/>
        </p:blipFill>
        <p:spPr>
          <a:xfrm>
            <a:off x="5486400" y="1219200"/>
            <a:ext cx="3479800" cy="4038600"/>
          </a:xfrm>
          <a:prstGeom prst="rect">
            <a:avLst/>
          </a:prstGeom>
          <a:noFill/>
          <a:ln>
            <a:noFill/>
          </a:ln>
        </p:spPr>
      </p:pic>
      <p:pic>
        <p:nvPicPr>
          <p:cNvPr descr="DaveMcNHYBE" id="647" name="Shape 647"/>
          <p:cNvPicPr preferRelativeResize="0"/>
          <p:nvPr/>
        </p:nvPicPr>
        <p:blipFill rotWithShape="1">
          <a:blip r:embed="rId4">
            <a:alphaModFix/>
          </a:blip>
          <a:srcRect b="0" l="0" r="0" t="0"/>
          <a:stretch/>
        </p:blipFill>
        <p:spPr>
          <a:xfrm>
            <a:off x="4419600" y="1981200"/>
            <a:ext cx="3810000" cy="3417888"/>
          </a:xfrm>
          <a:prstGeom prst="rect">
            <a:avLst/>
          </a:prstGeom>
          <a:noFill/>
          <a:ln>
            <a:noFill/>
          </a:ln>
        </p:spPr>
      </p:pic>
      <p:sp>
        <p:nvSpPr>
          <p:cNvPr id="648" name="Shape 648"/>
          <p:cNvSpPr txBox="1"/>
          <p:nvPr/>
        </p:nvSpPr>
        <p:spPr>
          <a:xfrm>
            <a:off x="838200" y="1143000"/>
            <a:ext cx="7100888"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are brown and can cause confusion with</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other large brown birds</a:t>
            </a:r>
            <a:endParaRPr/>
          </a:p>
        </p:txBody>
      </p:sp>
      <p:sp>
        <p:nvSpPr>
          <p:cNvPr id="649" name="Shape 649"/>
          <p:cNvSpPr txBox="1"/>
          <p:nvPr/>
        </p:nvSpPr>
        <p:spPr>
          <a:xfrm>
            <a:off x="838200" y="1981200"/>
            <a:ext cx="27082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Plumages vary</a:t>
            </a:r>
            <a:endParaRPr/>
          </a:p>
        </p:txBody>
      </p:sp>
      <p:sp>
        <p:nvSpPr>
          <p:cNvPr id="650" name="Shape 650"/>
          <p:cNvSpPr/>
          <p:nvPr/>
        </p:nvSpPr>
        <p:spPr>
          <a:xfrm>
            <a:off x="838200" y="457200"/>
            <a:ext cx="5302250"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Immature</a:t>
            </a:r>
            <a:r>
              <a:rPr b="1" lang="en-US" sz="3600">
                <a:solidFill>
                  <a:srgbClr val="83FD3F"/>
                </a:solidFill>
                <a:latin typeface="Verdana"/>
                <a:ea typeface="Verdana"/>
                <a:cs typeface="Verdana"/>
                <a:sym typeface="Verdana"/>
              </a:rPr>
              <a:t> </a:t>
            </a:r>
            <a:r>
              <a:rPr b="1" lang="en-US" sz="3600">
                <a:solidFill>
                  <a:srgbClr val="FFFF00"/>
                </a:solidFill>
                <a:latin typeface="Verdana"/>
                <a:ea typeface="Verdana"/>
                <a:cs typeface="Verdana"/>
                <a:sym typeface="Verdana"/>
              </a:rPr>
              <a:t>Bald Eagles</a:t>
            </a:r>
            <a:endParaRPr/>
          </a:p>
        </p:txBody>
      </p:sp>
      <p:pic>
        <p:nvPicPr>
          <p:cNvPr descr="ShawnCareyjuvieBE" id="651" name="Shape 651"/>
          <p:cNvPicPr preferRelativeResize="0"/>
          <p:nvPr/>
        </p:nvPicPr>
        <p:blipFill rotWithShape="1">
          <a:blip r:embed="rId5">
            <a:alphaModFix/>
          </a:blip>
          <a:srcRect b="0" l="0" r="0" t="0"/>
          <a:stretch/>
        </p:blipFill>
        <p:spPr>
          <a:xfrm rot="-663912">
            <a:off x="2590800" y="3200400"/>
            <a:ext cx="6324600" cy="2386013"/>
          </a:xfrm>
          <a:prstGeom prst="rect">
            <a:avLst/>
          </a:prstGeom>
          <a:noFill/>
          <a:ln>
            <a:noFill/>
          </a:ln>
        </p:spPr>
      </p:pic>
      <p:sp>
        <p:nvSpPr>
          <p:cNvPr id="652" name="Shape 652"/>
          <p:cNvSpPr/>
          <p:nvPr/>
        </p:nvSpPr>
        <p:spPr>
          <a:xfrm>
            <a:off x="381000" y="3429000"/>
            <a:ext cx="55626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Char char="•"/>
            </a:pPr>
            <a:r>
              <a:rPr b="1" lang="en-US" sz="2400">
                <a:solidFill>
                  <a:srgbClr val="83FD3F"/>
                </a:solidFill>
                <a:latin typeface="Verdana"/>
                <a:ea typeface="Verdana"/>
                <a:cs typeface="Verdana"/>
                <a:sym typeface="Verdana"/>
              </a:rPr>
              <a:t> White can be anywhere, mottled and blotchy</a:t>
            </a:r>
            <a:endParaRPr/>
          </a:p>
        </p:txBody>
      </p:sp>
      <p:sp>
        <p:nvSpPr>
          <p:cNvPr id="653" name="Shape 653"/>
          <p:cNvSpPr/>
          <p:nvPr/>
        </p:nvSpPr>
        <p:spPr>
          <a:xfrm>
            <a:off x="0" y="4876800"/>
            <a:ext cx="7315200" cy="884238"/>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 White in ‘wingpit’ area,</a:t>
            </a:r>
            <a:endParaRPr/>
          </a:p>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    </a:t>
            </a:r>
            <a:r>
              <a:rPr b="1" lang="en-US" sz="2400">
                <a:solidFill>
                  <a:srgbClr val="83FD3F"/>
                </a:solidFill>
                <a:latin typeface="Verdana"/>
                <a:ea typeface="Verdana"/>
                <a:cs typeface="Verdana"/>
                <a:sym typeface="Verdana"/>
              </a:rPr>
              <a:t>on belly and along line of wing</a:t>
            </a:r>
            <a:endParaRPr/>
          </a:p>
        </p:txBody>
      </p:sp>
      <p:sp>
        <p:nvSpPr>
          <p:cNvPr id="654" name="Shape 654"/>
          <p:cNvSpPr/>
          <p:nvPr/>
        </p:nvSpPr>
        <p:spPr>
          <a:xfrm>
            <a:off x="381000" y="2717800"/>
            <a:ext cx="55563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1800"/>
              <a:buFont typeface="Verdana"/>
              <a:buChar char="•"/>
            </a:pPr>
            <a:r>
              <a:rPr b="1" lang="en-US" sz="1800">
                <a:solidFill>
                  <a:srgbClr val="83FD3F"/>
                </a:solidFill>
                <a:latin typeface="Verdana"/>
                <a:ea typeface="Verdana"/>
                <a:cs typeface="Verdana"/>
                <a:sym typeface="Verdana"/>
              </a:rPr>
              <a:t> It takes 5-years to reach adult plumage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1000"/>
                                        <p:tgtEl>
                                          <p:spTgt spid="650"/>
                                        </p:tgtEl>
                                        <p:attrNameLst>
                                          <p:attrName>ppt_w</p:attrName>
                                        </p:attrNameLst>
                                      </p:cBhvr>
                                      <p:tavLst>
                                        <p:tav fmla="" tm="0">
                                          <p:val>
                                            <p:strVal val="0"/>
                                          </p:val>
                                        </p:tav>
                                        <p:tav fmla="" tm="100000">
                                          <p:val>
                                            <p:strVal val="#ppt_w"/>
                                          </p:val>
                                        </p:tav>
                                      </p:tavLst>
                                    </p:anim>
                                    <p:anim calcmode="lin" valueType="num">
                                      <p:cBhvr additive="base">
                                        <p:cTn dur="1000"/>
                                        <p:tgtEl>
                                          <p:spTgt spid="65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2000"/>
                                        <p:tgtEl>
                                          <p:spTgt spid="64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2000"/>
                                        <p:tgtEl>
                                          <p:spTgt spid="64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2100"/>
                                        <p:tgtEl>
                                          <p:spTgt spid="646"/>
                                        </p:tgtEl>
                                      </p:cBhvr>
                                    </p:animEffect>
                                  </p:childTnLst>
                                </p:cTn>
                              </p:par>
                            </p:childTnLst>
                          </p:cTn>
                        </p:par>
                        <p:par>
                          <p:cTn fill="hold">
                            <p:stCondLst>
                              <p:cond delay="7100"/>
                            </p:stCondLst>
                            <p:childTnLst>
                              <p:par>
                                <p:cTn fill="hold" nodeType="after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2000"/>
                                        <p:tgtEl>
                                          <p:spTgt spid="654"/>
                                        </p:tgtEl>
                                      </p:cBhvr>
                                    </p:animEffect>
                                  </p:childTnLst>
                                </p:cTn>
                              </p:par>
                              <p:par>
                                <p:cTn fill="hold" nodeType="withEffect" presetClass="exit" presetID="10" presetSubtype="0">
                                  <p:stCondLst>
                                    <p:cond delay="0"/>
                                  </p:stCondLst>
                                  <p:childTnLst>
                                    <p:animEffect filter="fade" transition="out">
                                      <p:cBhvr>
                                        <p:cTn dur="2100"/>
                                        <p:tgtEl>
                                          <p:spTgt spid="648"/>
                                        </p:tgtEl>
                                      </p:cBhvr>
                                    </p:animEffect>
                                    <p:set>
                                      <p:cBhvr>
                                        <p:cTn dur="1" fill="hold">
                                          <p:stCondLst>
                                            <p:cond delay="2100"/>
                                          </p:stCondLst>
                                        </p:cTn>
                                        <p:tgtEl>
                                          <p:spTgt spid="648"/>
                                        </p:tgtEl>
                                        <p:attrNameLst>
                                          <p:attrName>style.visibility</p:attrName>
                                        </p:attrNameLst>
                                      </p:cBhvr>
                                      <p:to>
                                        <p:strVal val="hidden"/>
                                      </p:to>
                                    </p:set>
                                  </p:childTnLst>
                                </p:cTn>
                              </p:par>
                            </p:childTnLst>
                          </p:cTn>
                        </p:par>
                        <p:par>
                          <p:cTn fill="hold">
                            <p:stCondLst>
                              <p:cond delay="9200"/>
                            </p:stCondLst>
                            <p:childTnLst>
                              <p:par>
                                <p:cTn fill="hold" nodeType="afterEffect" presetClass="exit" presetID="23" presetSubtype="32">
                                  <p:stCondLst>
                                    <p:cond delay="1000"/>
                                  </p:stCondLst>
                                  <p:childTnLst>
                                    <p:anim calcmode="lin" valueType="num">
                                      <p:cBhvr additive="base">
                                        <p:cTn dur="5000"/>
                                        <p:tgtEl>
                                          <p:spTgt spid="646"/>
                                        </p:tgtEl>
                                        <p:attrNameLst>
                                          <p:attrName>ppt_w</p:attrName>
                                        </p:attrNameLst>
                                      </p:cBhvr>
                                      <p:tavLst>
                                        <p:tav fmla="" tm="0">
                                          <p:val>
                                            <p:strVal val="#ppt_w"/>
                                          </p:val>
                                        </p:tav>
                                        <p:tav fmla="" tm="100000">
                                          <p:val>
                                            <p:strVal val="0"/>
                                          </p:val>
                                        </p:tav>
                                      </p:tavLst>
                                    </p:anim>
                                    <p:anim calcmode="lin" valueType="num">
                                      <p:cBhvr additive="base">
                                        <p:cTn dur="5000"/>
                                        <p:tgtEl>
                                          <p:spTgt spid="646"/>
                                        </p:tgtEl>
                                        <p:attrNameLst>
                                          <p:attrName>ppt_h</p:attrName>
                                        </p:attrNameLst>
                                      </p:cBhvr>
                                      <p:tavLst>
                                        <p:tav fmla="" tm="0">
                                          <p:val>
                                            <p:strVal val="#ppt_h"/>
                                          </p:val>
                                        </p:tav>
                                        <p:tav fmla="" tm="100000">
                                          <p:val>
                                            <p:strVal val="0"/>
                                          </p:val>
                                        </p:tav>
                                      </p:tavLst>
                                    </p:anim>
                                    <p:set>
                                      <p:cBhvr>
                                        <p:cTn dur="1" fill="hold">
                                          <p:stCondLst>
                                            <p:cond delay="5000"/>
                                          </p:stCondLst>
                                        </p:cTn>
                                        <p:tgtEl>
                                          <p:spTgt spid="646"/>
                                        </p:tgtEl>
                                        <p:attrNameLst>
                                          <p:attrName>style.visibility</p:attrName>
                                        </p:attrNameLst>
                                      </p:cBhvr>
                                      <p:to>
                                        <p:strVal val="hidden"/>
                                      </p:to>
                                    </p:set>
                                  </p:childTnLst>
                                </p:cTn>
                              </p:par>
                            </p:childTnLst>
                          </p:cTn>
                        </p:par>
                        <p:par>
                          <p:cTn fill="hold">
                            <p:stCondLst>
                              <p:cond delay="14200"/>
                            </p:stCondLst>
                            <p:childTnLst>
                              <p:par>
                                <p:cTn fill="hold" nodeType="after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2000"/>
                                        <p:tgtEl>
                                          <p:spTgt spid="652"/>
                                        </p:tgtEl>
                                      </p:cBhvr>
                                    </p:animEffect>
                                  </p:childTnLst>
                                </p:cTn>
                              </p:par>
                            </p:childTnLst>
                          </p:cTn>
                        </p:par>
                        <p:par>
                          <p:cTn fill="hold">
                            <p:stCondLst>
                              <p:cond delay="16200"/>
                            </p:stCondLst>
                            <p:childTnLst>
                              <p:par>
                                <p:cTn fill="hold" nodeType="afterEffect" presetClass="entr" presetID="23" presetSubtype="16">
                                  <p:stCondLst>
                                    <p:cond delay="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1000"/>
                                        <p:tgtEl>
                                          <p:spTgt spid="647"/>
                                        </p:tgtEl>
                                        <p:attrNameLst>
                                          <p:attrName>ppt_w</p:attrName>
                                        </p:attrNameLst>
                                      </p:cBhvr>
                                      <p:tavLst>
                                        <p:tav fmla="" tm="0">
                                          <p:val>
                                            <p:strVal val="0"/>
                                          </p:val>
                                        </p:tav>
                                        <p:tav fmla="" tm="100000">
                                          <p:val>
                                            <p:strVal val="#ppt_w"/>
                                          </p:val>
                                        </p:tav>
                                      </p:tavLst>
                                    </p:anim>
                                    <p:anim calcmode="lin" valueType="num">
                                      <p:cBhvr additive="base">
                                        <p:cTn dur="1000"/>
                                        <p:tgtEl>
                                          <p:spTgt spid="647"/>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3000"/>
                                        <p:tgtEl>
                                          <p:spTgt spid="649"/>
                                        </p:tgtEl>
                                      </p:cBhvr>
                                    </p:animEffect>
                                    <p:set>
                                      <p:cBhvr>
                                        <p:cTn dur="1" fill="hold">
                                          <p:stCondLst>
                                            <p:cond delay="3000"/>
                                          </p:stCondLst>
                                        </p:cTn>
                                        <p:tgtEl>
                                          <p:spTgt spid="649"/>
                                        </p:tgtEl>
                                        <p:attrNameLst>
                                          <p:attrName>style.visibility</p:attrName>
                                        </p:attrNameLst>
                                      </p:cBhvr>
                                      <p:to>
                                        <p:strVal val="hidden"/>
                                      </p:to>
                                    </p:set>
                                  </p:childTnLst>
                                </p:cTn>
                              </p:par>
                            </p:childTnLst>
                          </p:cTn>
                        </p:par>
                        <p:par>
                          <p:cTn fill="hold">
                            <p:stCondLst>
                              <p:cond delay="19200"/>
                            </p:stCondLst>
                            <p:childTnLst>
                              <p:par>
                                <p:cTn fill="hold" nodeType="afterEffect" presetClass="entr" presetID="23" presetSubtype="16">
                                  <p:stCondLst>
                                    <p:cond delay="0"/>
                                  </p:stCondLst>
                                  <p:childTnLst>
                                    <p:set>
                                      <p:cBhvr>
                                        <p:cTn dur="1" fill="hold">
                                          <p:stCondLst>
                                            <p:cond delay="0"/>
                                          </p:stCondLst>
                                        </p:cTn>
                                        <p:tgtEl>
                                          <p:spTgt spid="653">
                                            <p:txEl>
                                              <p:pRg end="0" st="0"/>
                                            </p:txEl>
                                          </p:spTgt>
                                        </p:tgtEl>
                                        <p:attrNameLst>
                                          <p:attrName>style.visibility</p:attrName>
                                        </p:attrNameLst>
                                      </p:cBhvr>
                                      <p:to>
                                        <p:strVal val="visible"/>
                                      </p:to>
                                    </p:set>
                                    <p:anim calcmode="lin" valueType="num">
                                      <p:cBhvr additive="base">
                                        <p:cTn dur="2000"/>
                                        <p:tgtEl>
                                          <p:spTgt spid="653">
                                            <p:txEl>
                                              <p:pRg end="0" st="0"/>
                                            </p:txEl>
                                          </p:spTgt>
                                        </p:tgtEl>
                                        <p:attrNameLst>
                                          <p:attrName>ppt_w</p:attrName>
                                        </p:attrNameLst>
                                      </p:cBhvr>
                                      <p:tavLst>
                                        <p:tav fmla="" tm="0">
                                          <p:val>
                                            <p:strVal val="0"/>
                                          </p:val>
                                        </p:tav>
                                        <p:tav fmla="" tm="100000">
                                          <p:val>
                                            <p:strVal val="#ppt_w"/>
                                          </p:val>
                                        </p:tav>
                                      </p:tavLst>
                                    </p:anim>
                                    <p:anim calcmode="lin" valueType="num">
                                      <p:cBhvr additive="base">
                                        <p:cTn dur="2000"/>
                                        <p:tgtEl>
                                          <p:spTgt spid="65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200"/>
                            </p:stCondLst>
                            <p:childTnLst>
                              <p:par>
                                <p:cTn fill="hold" nodeType="afterEffect" presetClass="entr" presetID="23" presetSubtype="16">
                                  <p:stCondLst>
                                    <p:cond delay="0"/>
                                  </p:stCondLst>
                                  <p:childTnLst>
                                    <p:set>
                                      <p:cBhvr>
                                        <p:cTn dur="1" fill="hold">
                                          <p:stCondLst>
                                            <p:cond delay="0"/>
                                          </p:stCondLst>
                                        </p:cTn>
                                        <p:tgtEl>
                                          <p:spTgt spid="653">
                                            <p:txEl>
                                              <p:pRg end="1" st="1"/>
                                            </p:txEl>
                                          </p:spTgt>
                                        </p:tgtEl>
                                        <p:attrNameLst>
                                          <p:attrName>style.visibility</p:attrName>
                                        </p:attrNameLst>
                                      </p:cBhvr>
                                      <p:to>
                                        <p:strVal val="visible"/>
                                      </p:to>
                                    </p:set>
                                    <p:anim calcmode="lin" valueType="num">
                                      <p:cBhvr additive="base">
                                        <p:cTn dur="2000"/>
                                        <p:tgtEl>
                                          <p:spTgt spid="653">
                                            <p:txEl>
                                              <p:pRg end="1" st="1"/>
                                            </p:txEl>
                                          </p:spTgt>
                                        </p:tgtEl>
                                        <p:attrNameLst>
                                          <p:attrName>ppt_w</p:attrName>
                                        </p:attrNameLst>
                                      </p:cBhvr>
                                      <p:tavLst>
                                        <p:tav fmla="" tm="0">
                                          <p:val>
                                            <p:strVal val="0"/>
                                          </p:val>
                                        </p:tav>
                                        <p:tav fmla="" tm="100000">
                                          <p:val>
                                            <p:strVal val="#ppt_w"/>
                                          </p:val>
                                        </p:tav>
                                      </p:tavLst>
                                    </p:anim>
                                    <p:anim calcmode="lin" valueType="num">
                                      <p:cBhvr additive="base">
                                        <p:cTn dur="2000"/>
                                        <p:tgtEl>
                                          <p:spTgt spid="653">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3200"/>
                            </p:stCondLst>
                            <p:childTnLst>
                              <p:par>
                                <p:cTn fill="hold" nodeType="afterEffect" presetClass="exit" presetID="23" presetSubtype="32">
                                  <p:stCondLst>
                                    <p:cond delay="2000"/>
                                  </p:stCondLst>
                                  <p:childTnLst>
                                    <p:anim calcmode="lin" valueType="num">
                                      <p:cBhvr additive="base">
                                        <p:cTn dur="5000"/>
                                        <p:tgtEl>
                                          <p:spTgt spid="647"/>
                                        </p:tgtEl>
                                        <p:attrNameLst>
                                          <p:attrName>ppt_w</p:attrName>
                                        </p:attrNameLst>
                                      </p:cBhvr>
                                      <p:tavLst>
                                        <p:tav fmla="" tm="0">
                                          <p:val>
                                            <p:strVal val="#ppt_w"/>
                                          </p:val>
                                        </p:tav>
                                        <p:tav fmla="" tm="100000">
                                          <p:val>
                                            <p:strVal val="0"/>
                                          </p:val>
                                        </p:tav>
                                      </p:tavLst>
                                    </p:anim>
                                    <p:anim calcmode="lin" valueType="num">
                                      <p:cBhvr additive="base">
                                        <p:cTn dur="5000"/>
                                        <p:tgtEl>
                                          <p:spTgt spid="647"/>
                                        </p:tgtEl>
                                        <p:attrNameLst>
                                          <p:attrName>ppt_h</p:attrName>
                                        </p:attrNameLst>
                                      </p:cBhvr>
                                      <p:tavLst>
                                        <p:tav fmla="" tm="0">
                                          <p:val>
                                            <p:strVal val="#ppt_h"/>
                                          </p:val>
                                        </p:tav>
                                        <p:tav fmla="" tm="100000">
                                          <p:val>
                                            <p:strVal val="0"/>
                                          </p:val>
                                        </p:tav>
                                      </p:tavLst>
                                    </p:anim>
                                    <p:set>
                                      <p:cBhvr>
                                        <p:cTn dur="1" fill="hold">
                                          <p:stCondLst>
                                            <p:cond delay="5000"/>
                                          </p:stCondLst>
                                        </p:cTn>
                                        <p:tgtEl>
                                          <p:spTgt spid="647"/>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651"/>
                                        </p:tgtEl>
                                        <p:attrNameLst>
                                          <p:attrName>style.visibility</p:attrName>
                                        </p:attrNameLst>
                                      </p:cBhvr>
                                      <p:to>
                                        <p:strVal val="visible"/>
                                      </p:to>
                                    </p:set>
                                    <p:anim calcmode="lin" valueType="num">
                                      <p:cBhvr additive="base">
                                        <p:cTn dur="5000"/>
                                        <p:tgtEl>
                                          <p:spTgt spid="651"/>
                                        </p:tgtEl>
                                        <p:attrNameLst>
                                          <p:attrName>ppt_w</p:attrName>
                                        </p:attrNameLst>
                                      </p:cBhvr>
                                      <p:tavLst>
                                        <p:tav fmla="" tm="0">
                                          <p:val>
                                            <p:strVal val="0"/>
                                          </p:val>
                                        </p:tav>
                                        <p:tav fmla="" tm="100000">
                                          <p:val>
                                            <p:strVal val="#ppt_w"/>
                                          </p:val>
                                        </p:tav>
                                      </p:tavLst>
                                    </p:anim>
                                    <p:anim calcmode="lin" valueType="num">
                                      <p:cBhvr additive="base">
                                        <p:cTn dur="5000"/>
                                        <p:tgtEl>
                                          <p:spTgt spid="6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Shape 660"/>
          <p:cNvSpPr txBox="1"/>
          <p:nvPr/>
        </p:nvSpPr>
        <p:spPr>
          <a:xfrm>
            <a:off x="1371600" y="660400"/>
            <a:ext cx="348456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Remember!</a:t>
            </a:r>
            <a:endParaRPr/>
          </a:p>
        </p:txBody>
      </p:sp>
      <p:pic>
        <p:nvPicPr>
          <p:cNvPr descr="DaveMcNhawksyoungBE copy" id="661" name="Shape 661"/>
          <p:cNvPicPr preferRelativeResize="0"/>
          <p:nvPr/>
        </p:nvPicPr>
        <p:blipFill rotWithShape="1">
          <a:blip r:embed="rId3">
            <a:alphaModFix/>
          </a:blip>
          <a:srcRect b="0" l="0" r="0" t="0"/>
          <a:stretch/>
        </p:blipFill>
        <p:spPr>
          <a:xfrm>
            <a:off x="4876800" y="1219200"/>
            <a:ext cx="3938588" cy="4572000"/>
          </a:xfrm>
          <a:prstGeom prst="rect">
            <a:avLst/>
          </a:prstGeom>
          <a:noFill/>
          <a:ln>
            <a:noFill/>
          </a:ln>
        </p:spPr>
      </p:pic>
      <p:pic>
        <p:nvPicPr>
          <p:cNvPr descr="BaldEagle_Silhouette copy" id="662" name="Shape 662"/>
          <p:cNvPicPr preferRelativeResize="0"/>
          <p:nvPr/>
        </p:nvPicPr>
        <p:blipFill rotWithShape="1">
          <a:blip r:embed="rId4">
            <a:alphaModFix/>
          </a:blip>
          <a:srcRect b="0" l="0" r="0" t="0"/>
          <a:stretch/>
        </p:blipFill>
        <p:spPr>
          <a:xfrm rot="1890031">
            <a:off x="6096000" y="1524000"/>
            <a:ext cx="1747838" cy="4495800"/>
          </a:xfrm>
          <a:prstGeom prst="rect">
            <a:avLst/>
          </a:prstGeom>
          <a:noFill/>
          <a:ln>
            <a:noFill/>
          </a:ln>
        </p:spPr>
      </p:pic>
      <p:sp>
        <p:nvSpPr>
          <p:cNvPr id="663" name="Shape 663"/>
          <p:cNvSpPr/>
          <p:nvPr/>
        </p:nvSpPr>
        <p:spPr>
          <a:xfrm>
            <a:off x="572987" y="2667000"/>
            <a:ext cx="457368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000"/>
              <a:buFont typeface="Verdana"/>
              <a:buNone/>
            </a:pPr>
            <a:r>
              <a:rPr b="1" lang="en-US" sz="2000">
                <a:solidFill>
                  <a:srgbClr val="83FD3F"/>
                </a:solidFill>
                <a:latin typeface="Verdana"/>
                <a:ea typeface="Verdana"/>
                <a:cs typeface="Verdana"/>
                <a:sym typeface="Verdana"/>
              </a:rPr>
              <a:t>Large protruding head and bill</a:t>
            </a:r>
            <a:endParaRPr/>
          </a:p>
        </p:txBody>
      </p:sp>
      <p:sp>
        <p:nvSpPr>
          <p:cNvPr id="664" name="Shape 664"/>
          <p:cNvSpPr/>
          <p:nvPr/>
        </p:nvSpPr>
        <p:spPr>
          <a:xfrm>
            <a:off x="935347" y="4267200"/>
            <a:ext cx="30540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000"/>
              <a:buFont typeface="Verdana"/>
              <a:buNone/>
            </a:pPr>
            <a:r>
              <a:rPr b="1" lang="en-US" sz="2000">
                <a:solidFill>
                  <a:srgbClr val="83FD3F"/>
                </a:solidFill>
                <a:latin typeface="Verdana"/>
                <a:ea typeface="Verdana"/>
                <a:cs typeface="Verdana"/>
                <a:sym typeface="Verdana"/>
              </a:rPr>
              <a:t>Long straight wings</a:t>
            </a:r>
            <a:endParaRPr/>
          </a:p>
        </p:txBody>
      </p:sp>
      <p:sp>
        <p:nvSpPr>
          <p:cNvPr id="665" name="Shape 665"/>
          <p:cNvSpPr txBox="1"/>
          <p:nvPr/>
        </p:nvSpPr>
        <p:spPr>
          <a:xfrm>
            <a:off x="822325" y="1658938"/>
            <a:ext cx="316706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Bald Eagle</a:t>
            </a:r>
            <a:endParaRPr/>
          </a:p>
        </p:txBody>
      </p:sp>
      <p:sp>
        <p:nvSpPr>
          <p:cNvPr id="666" name="Shape 666"/>
          <p:cNvSpPr txBox="1"/>
          <p:nvPr/>
        </p:nvSpPr>
        <p:spPr>
          <a:xfrm>
            <a:off x="572987" y="3431931"/>
            <a:ext cx="516359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…looks like a “flying plank”</a:t>
            </a:r>
            <a:endParaRPr/>
          </a:p>
        </p:txBody>
      </p:sp>
      <p:cxnSp>
        <p:nvCxnSpPr>
          <p:cNvPr id="667" name="Shape 667"/>
          <p:cNvCxnSpPr/>
          <p:nvPr/>
        </p:nvCxnSpPr>
        <p:spPr>
          <a:xfrm flipH="1" rot="10800000">
            <a:off x="5486400" y="1828800"/>
            <a:ext cx="2057400" cy="3276600"/>
          </a:xfrm>
          <a:prstGeom prst="straightConnector1">
            <a:avLst/>
          </a:prstGeom>
          <a:noFill/>
          <a:ln cap="flat" cmpd="sng" w="38100">
            <a:solidFill>
              <a:srgbClr val="FFFF00"/>
            </a:solidFill>
            <a:prstDash val="solid"/>
            <a:round/>
            <a:headEnd len="med" w="med" type="none"/>
            <a:tailEnd len="med" w="med" type="none"/>
          </a:ln>
        </p:spPr>
      </p:cxnSp>
      <p:cxnSp>
        <p:nvCxnSpPr>
          <p:cNvPr id="668" name="Shape 668"/>
          <p:cNvCxnSpPr/>
          <p:nvPr/>
        </p:nvCxnSpPr>
        <p:spPr>
          <a:xfrm>
            <a:off x="7573474" y="1752600"/>
            <a:ext cx="457200" cy="304800"/>
          </a:xfrm>
          <a:prstGeom prst="straightConnector1">
            <a:avLst/>
          </a:prstGeom>
          <a:noFill/>
          <a:ln cap="flat" cmpd="sng" w="38100">
            <a:solidFill>
              <a:srgbClr val="FFFF00"/>
            </a:solidFill>
            <a:prstDash val="solid"/>
            <a:round/>
            <a:headEnd len="med" w="med" type="none"/>
            <a:tailEnd len="med" w="med" type="none"/>
          </a:ln>
        </p:spPr>
      </p:cxnSp>
      <p:cxnSp>
        <p:nvCxnSpPr>
          <p:cNvPr id="669" name="Shape 669"/>
          <p:cNvCxnSpPr/>
          <p:nvPr/>
        </p:nvCxnSpPr>
        <p:spPr>
          <a:xfrm>
            <a:off x="5486400" y="5105400"/>
            <a:ext cx="0" cy="0"/>
          </a:xfrm>
          <a:prstGeom prst="straightConnector1">
            <a:avLst/>
          </a:prstGeom>
          <a:noFill/>
          <a:ln cap="flat" cmpd="sng" w="9525">
            <a:solidFill>
              <a:schemeClr val="dk1"/>
            </a:solidFill>
            <a:prstDash val="solid"/>
            <a:round/>
            <a:headEnd len="med" w="med" type="none"/>
            <a:tailEnd len="med" w="med" type="none"/>
          </a:ln>
        </p:spPr>
      </p:cxnSp>
      <p:cxnSp>
        <p:nvCxnSpPr>
          <p:cNvPr id="670" name="Shape 670"/>
          <p:cNvCxnSpPr/>
          <p:nvPr/>
        </p:nvCxnSpPr>
        <p:spPr>
          <a:xfrm>
            <a:off x="5486400" y="5105400"/>
            <a:ext cx="381000" cy="304800"/>
          </a:xfrm>
          <a:prstGeom prst="straightConnector1">
            <a:avLst/>
          </a:prstGeom>
          <a:noFill/>
          <a:ln cap="flat" cmpd="sng" w="38100">
            <a:solidFill>
              <a:srgbClr val="FFFF00"/>
            </a:solidFill>
            <a:prstDash val="solid"/>
            <a:round/>
            <a:headEnd len="med" w="med" type="none"/>
            <a:tailEnd len="med" w="med" type="none"/>
          </a:ln>
        </p:spPr>
      </p:cxnSp>
      <p:cxnSp>
        <p:nvCxnSpPr>
          <p:cNvPr id="671" name="Shape 671"/>
          <p:cNvCxnSpPr/>
          <p:nvPr/>
        </p:nvCxnSpPr>
        <p:spPr>
          <a:xfrm flipH="1" rot="10800000">
            <a:off x="5867400" y="2057400"/>
            <a:ext cx="2133600" cy="3352800"/>
          </a:xfrm>
          <a:prstGeom prst="straightConnector1">
            <a:avLst/>
          </a:prstGeom>
          <a:noFill/>
          <a:ln cap="flat" cmpd="sng" w="38100">
            <a:solidFill>
              <a:srgbClr val="FFFF00"/>
            </a:solidFill>
            <a:prstDash val="solid"/>
            <a:round/>
            <a:headEnd len="med" w="med" type="none"/>
            <a:tailEnd len="med" w="med" type="non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par>
                                <p:cTn fill="hold" nodeType="withEffect" presetClass="entr" presetID="23" presetSubtype="16">
                                  <p:stCondLst>
                                    <p:cond delay="50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1000"/>
                                        <p:tgtEl>
                                          <p:spTgt spid="663"/>
                                        </p:tgtEl>
                                        <p:attrNameLst>
                                          <p:attrName>ppt_w</p:attrName>
                                        </p:attrNameLst>
                                      </p:cBhvr>
                                      <p:tavLst>
                                        <p:tav fmla="" tm="0">
                                          <p:val>
                                            <p:strVal val="0"/>
                                          </p:val>
                                        </p:tav>
                                        <p:tav fmla="" tm="100000">
                                          <p:val>
                                            <p:strVal val="#ppt_w"/>
                                          </p:val>
                                        </p:tav>
                                      </p:tavLst>
                                    </p:anim>
                                    <p:anim calcmode="lin" valueType="num">
                                      <p:cBhvr additive="base">
                                        <p:cTn dur="1000"/>
                                        <p:tgtEl>
                                          <p:spTgt spid="6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2000"/>
                                        <p:tgtEl>
                                          <p:spTgt spid="661"/>
                                        </p:tgtEl>
                                        <p:attrNameLst>
                                          <p:attrName>ppt_w</p:attrName>
                                        </p:attrNameLst>
                                      </p:cBhvr>
                                      <p:tavLst>
                                        <p:tav fmla="" tm="0">
                                          <p:val>
                                            <p:strVal val="0"/>
                                          </p:val>
                                        </p:tav>
                                        <p:tav fmla="" tm="100000">
                                          <p:val>
                                            <p:strVal val="#ppt_w"/>
                                          </p:val>
                                        </p:tav>
                                      </p:tavLst>
                                    </p:anim>
                                    <p:anim calcmode="lin" valueType="num">
                                      <p:cBhvr additive="base">
                                        <p:cTn dur="2000"/>
                                        <p:tgtEl>
                                          <p:spTgt spid="66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664"/>
                                        </p:tgtEl>
                                        <p:attrNameLst>
                                          <p:attrName>style.visibility</p:attrName>
                                        </p:attrNameLst>
                                      </p:cBhvr>
                                      <p:to>
                                        <p:strVal val="visible"/>
                                      </p:to>
                                    </p:set>
                                    <p:animEffect filter="fade" transition="in">
                                      <p:cBhvr>
                                        <p:cTn dur="2000"/>
                                        <p:tgtEl>
                                          <p:spTgt spid="66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2900"/>
                                        <p:tgtEl>
                                          <p:spTgt spid="662"/>
                                        </p:tgtEl>
                                      </p:cBhvr>
                                    </p:animEffect>
                                  </p:childTnLst>
                                </p:cTn>
                              </p:par>
                            </p:childTnLst>
                          </p:cTn>
                        </p:par>
                        <p:par>
                          <p:cTn fill="hold">
                            <p:stCondLst>
                              <p:cond delay="6900"/>
                            </p:stCondLst>
                            <p:childTnLst>
                              <p:par>
                                <p:cTn fill="hold" nodeType="afterEffect" presetClass="exit" presetID="23" presetSubtype="32">
                                  <p:stCondLst>
                                    <p:cond delay="0"/>
                                  </p:stCondLst>
                                  <p:childTnLst>
                                    <p:anim calcmode="lin" valueType="num">
                                      <p:cBhvr additive="base">
                                        <p:cTn dur="2400"/>
                                        <p:tgtEl>
                                          <p:spTgt spid="660"/>
                                        </p:tgtEl>
                                        <p:attrNameLst>
                                          <p:attrName>ppt_w</p:attrName>
                                        </p:attrNameLst>
                                      </p:cBhvr>
                                      <p:tavLst>
                                        <p:tav fmla="" tm="0">
                                          <p:val>
                                            <p:strVal val="#ppt_w"/>
                                          </p:val>
                                        </p:tav>
                                        <p:tav fmla="" tm="100000">
                                          <p:val>
                                            <p:strVal val="0"/>
                                          </p:val>
                                        </p:tav>
                                      </p:tavLst>
                                    </p:anim>
                                    <p:anim calcmode="lin" valueType="num">
                                      <p:cBhvr additive="base">
                                        <p:cTn dur="2400"/>
                                        <p:tgtEl>
                                          <p:spTgt spid="660"/>
                                        </p:tgtEl>
                                        <p:attrNameLst>
                                          <p:attrName>ppt_h</p:attrName>
                                        </p:attrNameLst>
                                      </p:cBhvr>
                                      <p:tavLst>
                                        <p:tav fmla="" tm="0">
                                          <p:val>
                                            <p:strVal val="#ppt_h"/>
                                          </p:val>
                                        </p:tav>
                                        <p:tav fmla="" tm="100000">
                                          <p:val>
                                            <p:strVal val="0"/>
                                          </p:val>
                                        </p:tav>
                                      </p:tavLst>
                                    </p:anim>
                                    <p:set>
                                      <p:cBhvr>
                                        <p:cTn dur="1" fill="hold">
                                          <p:stCondLst>
                                            <p:cond delay="2400"/>
                                          </p:stCondLst>
                                        </p:cTn>
                                        <p:tgtEl>
                                          <p:spTgt spid="660"/>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2400"/>
                                        <p:tgtEl>
                                          <p:spTgt spid="661"/>
                                        </p:tgtEl>
                                        <p:attrNameLst>
                                          <p:attrName>ppt_w</p:attrName>
                                        </p:attrNameLst>
                                      </p:cBhvr>
                                      <p:tavLst>
                                        <p:tav fmla="" tm="0">
                                          <p:val>
                                            <p:strVal val="#ppt_w"/>
                                          </p:val>
                                        </p:tav>
                                        <p:tav fmla="" tm="100000">
                                          <p:val>
                                            <p:strVal val="0"/>
                                          </p:val>
                                        </p:tav>
                                      </p:tavLst>
                                    </p:anim>
                                    <p:anim calcmode="lin" valueType="num">
                                      <p:cBhvr additive="base">
                                        <p:cTn dur="2400"/>
                                        <p:tgtEl>
                                          <p:spTgt spid="661"/>
                                        </p:tgtEl>
                                        <p:attrNameLst>
                                          <p:attrName>ppt_h</p:attrName>
                                        </p:attrNameLst>
                                      </p:cBhvr>
                                      <p:tavLst>
                                        <p:tav fmla="" tm="0">
                                          <p:val>
                                            <p:strVal val="#ppt_h"/>
                                          </p:val>
                                        </p:tav>
                                        <p:tav fmla="" tm="100000">
                                          <p:val>
                                            <p:strVal val="0"/>
                                          </p:val>
                                        </p:tav>
                                      </p:tavLst>
                                    </p:anim>
                                    <p:set>
                                      <p:cBhvr>
                                        <p:cTn dur="1" fill="hold">
                                          <p:stCondLst>
                                            <p:cond delay="2400"/>
                                          </p:stCondLst>
                                        </p:cTn>
                                        <p:tgtEl>
                                          <p:spTgt spid="661"/>
                                        </p:tgtEl>
                                        <p:attrNameLst>
                                          <p:attrName>style.visibility</p:attrName>
                                        </p:attrNameLst>
                                      </p:cBhvr>
                                      <p:to>
                                        <p:strVal val="hidden"/>
                                      </p:to>
                                    </p:set>
                                  </p:childTnLst>
                                </p:cTn>
                              </p:par>
                            </p:childTnLst>
                          </p:cTn>
                        </p:par>
                        <p:par>
                          <p:cTn fill="hold">
                            <p:stCondLst>
                              <p:cond delay="9300"/>
                            </p:stCondLst>
                            <p:childTnLst>
                              <p:par>
                                <p:cTn fill="hold" nodeType="afterEffect" presetClass="exit" presetID="23" presetSubtype="32">
                                  <p:stCondLst>
                                    <p:cond delay="0"/>
                                  </p:stCondLst>
                                  <p:childTnLst>
                                    <p:anim calcmode="lin" valueType="num">
                                      <p:cBhvr additive="base">
                                        <p:cTn dur="3000"/>
                                        <p:tgtEl>
                                          <p:spTgt spid="663"/>
                                        </p:tgtEl>
                                        <p:attrNameLst>
                                          <p:attrName>ppt_w</p:attrName>
                                        </p:attrNameLst>
                                      </p:cBhvr>
                                      <p:tavLst>
                                        <p:tav fmla="" tm="0">
                                          <p:val>
                                            <p:strVal val="#ppt_w"/>
                                          </p:val>
                                        </p:tav>
                                        <p:tav fmla="" tm="100000">
                                          <p:val>
                                            <p:strVal val="0"/>
                                          </p:val>
                                        </p:tav>
                                      </p:tavLst>
                                    </p:anim>
                                    <p:anim calcmode="lin" valueType="num">
                                      <p:cBhvr additive="base">
                                        <p:cTn dur="3000"/>
                                        <p:tgtEl>
                                          <p:spTgt spid="663"/>
                                        </p:tgtEl>
                                        <p:attrNameLst>
                                          <p:attrName>ppt_h</p:attrName>
                                        </p:attrNameLst>
                                      </p:cBhvr>
                                      <p:tavLst>
                                        <p:tav fmla="" tm="0">
                                          <p:val>
                                            <p:strVal val="#ppt_h"/>
                                          </p:val>
                                        </p:tav>
                                        <p:tav fmla="" tm="100000">
                                          <p:val>
                                            <p:strVal val="0"/>
                                          </p:val>
                                        </p:tav>
                                      </p:tavLst>
                                    </p:anim>
                                    <p:set>
                                      <p:cBhvr>
                                        <p:cTn dur="1" fill="hold">
                                          <p:stCondLst>
                                            <p:cond delay="3000"/>
                                          </p:stCondLst>
                                        </p:cTn>
                                        <p:tgtEl>
                                          <p:spTgt spid="663"/>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3000"/>
                                        <p:tgtEl>
                                          <p:spTgt spid="664"/>
                                        </p:tgtEl>
                                        <p:attrNameLst>
                                          <p:attrName>ppt_w</p:attrName>
                                        </p:attrNameLst>
                                      </p:cBhvr>
                                      <p:tavLst>
                                        <p:tav fmla="" tm="0">
                                          <p:val>
                                            <p:strVal val="#ppt_w"/>
                                          </p:val>
                                        </p:tav>
                                        <p:tav fmla="" tm="100000">
                                          <p:val>
                                            <p:strVal val="0"/>
                                          </p:val>
                                        </p:tav>
                                      </p:tavLst>
                                    </p:anim>
                                    <p:anim calcmode="lin" valueType="num">
                                      <p:cBhvr additive="base">
                                        <p:cTn dur="3000"/>
                                        <p:tgtEl>
                                          <p:spTgt spid="664"/>
                                        </p:tgtEl>
                                        <p:attrNameLst>
                                          <p:attrName>ppt_h</p:attrName>
                                        </p:attrNameLst>
                                      </p:cBhvr>
                                      <p:tavLst>
                                        <p:tav fmla="" tm="0">
                                          <p:val>
                                            <p:strVal val="#ppt_h"/>
                                          </p:val>
                                        </p:tav>
                                        <p:tav fmla="" tm="100000">
                                          <p:val>
                                            <p:strVal val="0"/>
                                          </p:val>
                                        </p:tav>
                                      </p:tavLst>
                                    </p:anim>
                                    <p:set>
                                      <p:cBhvr>
                                        <p:cTn dur="1" fill="hold">
                                          <p:stCondLst>
                                            <p:cond delay="3000"/>
                                          </p:stCondLst>
                                        </p:cTn>
                                        <p:tgtEl>
                                          <p:spTgt spid="664"/>
                                        </p:tgtEl>
                                        <p:attrNameLst>
                                          <p:attrName>style.visibility</p:attrName>
                                        </p:attrNameLst>
                                      </p:cBhvr>
                                      <p:to>
                                        <p:strVal val="hidden"/>
                                      </p:to>
                                    </p:set>
                                  </p:childTnLst>
                                </p:cTn>
                              </p:par>
                            </p:childTnLst>
                          </p:cTn>
                        </p:par>
                        <p:par>
                          <p:cTn fill="hold">
                            <p:stCondLst>
                              <p:cond delay="12300"/>
                            </p:stCondLst>
                            <p:childTnLst>
                              <p:par>
                                <p:cTn fill="hold" nodeType="after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childTnLst>
                          </p:cTn>
                        </p:par>
                        <p:par>
                          <p:cTn fill="hold">
                            <p:stCondLst>
                              <p:cond delay="13300"/>
                            </p:stCondLst>
                            <p:childTnLst>
                              <p:par>
                                <p:cTn fill="hold" nodeType="after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3500"/>
                                        <p:tgtEl>
                                          <p:spTgt spid="666"/>
                                        </p:tgtEl>
                                      </p:cBhvr>
                                    </p:animEffect>
                                  </p:childTnLst>
                                </p:cTn>
                              </p:par>
                              <p:par>
                                <p:cTn fill="hold" nodeType="withEffect" presetClass="entr" presetID="10" presetSubtype="0">
                                  <p:stCondLst>
                                    <p:cond delay="50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500"/>
                                        <p:tgtEl>
                                          <p:spTgt spid="668"/>
                                        </p:tgtEl>
                                        <p:attrNameLst>
                                          <p:attrName>ppt_w</p:attrName>
                                        </p:attrNameLst>
                                      </p:cBhvr>
                                      <p:tavLst>
                                        <p:tav fmla="" tm="0">
                                          <p:val>
                                            <p:strVal val="0"/>
                                          </p:val>
                                        </p:tav>
                                        <p:tav fmla="" tm="100000">
                                          <p:val>
                                            <p:strVal val="#ppt_w"/>
                                          </p:val>
                                        </p:tav>
                                      </p:tavLst>
                                    </p:anim>
                                    <p:anim calcmode="lin" valueType="num">
                                      <p:cBhvr additive="base">
                                        <p:cTn dur="500"/>
                                        <p:tgtEl>
                                          <p:spTgt spid="66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par>
                                <p:cTn fill="hold" nodeType="with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pic>
        <p:nvPicPr>
          <p:cNvPr descr="silhouetteGoldenEagle" id="677" name="Shape 677"/>
          <p:cNvPicPr preferRelativeResize="0"/>
          <p:nvPr/>
        </p:nvPicPr>
        <p:blipFill rotWithShape="1">
          <a:blip r:embed="rId3">
            <a:alphaModFix/>
          </a:blip>
          <a:srcRect b="0" l="0" r="0" t="0"/>
          <a:stretch/>
        </p:blipFill>
        <p:spPr>
          <a:xfrm rot="-2439345">
            <a:off x="1752600" y="2209800"/>
            <a:ext cx="1282700" cy="3530600"/>
          </a:xfrm>
          <a:prstGeom prst="rect">
            <a:avLst/>
          </a:prstGeom>
          <a:noFill/>
          <a:ln>
            <a:noFill/>
          </a:ln>
        </p:spPr>
      </p:pic>
      <p:sp>
        <p:nvSpPr>
          <p:cNvPr id="678" name="Shape 678"/>
          <p:cNvSpPr/>
          <p:nvPr/>
        </p:nvSpPr>
        <p:spPr>
          <a:xfrm>
            <a:off x="914400" y="685800"/>
            <a:ext cx="39020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Golden Eagle</a:t>
            </a:r>
            <a:endParaRPr/>
          </a:p>
        </p:txBody>
      </p:sp>
      <p:pic>
        <p:nvPicPr>
          <p:cNvPr descr="DaveMcNhawksGE1 copy" id="679" name="Shape 679"/>
          <p:cNvPicPr preferRelativeResize="0"/>
          <p:nvPr/>
        </p:nvPicPr>
        <p:blipFill rotWithShape="1">
          <a:blip r:embed="rId4">
            <a:alphaModFix/>
          </a:blip>
          <a:srcRect b="0" l="0" r="0" t="0"/>
          <a:stretch/>
        </p:blipFill>
        <p:spPr>
          <a:xfrm>
            <a:off x="3429000" y="1752600"/>
            <a:ext cx="3810000" cy="3810000"/>
          </a:xfrm>
          <a:prstGeom prst="rect">
            <a:avLst/>
          </a:prstGeom>
          <a:noFill/>
          <a:ln>
            <a:noFill/>
          </a:ln>
        </p:spPr>
      </p:pic>
      <p:sp>
        <p:nvSpPr>
          <p:cNvPr id="680" name="Shape 680"/>
          <p:cNvSpPr txBox="1"/>
          <p:nvPr/>
        </p:nvSpPr>
        <p:spPr>
          <a:xfrm>
            <a:off x="3352800" y="1447800"/>
            <a:ext cx="55626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40147"/>
              </a:buClr>
              <a:buSzPts val="2800"/>
              <a:buFont typeface="Verdana"/>
              <a:buNone/>
            </a:pPr>
            <a:r>
              <a:rPr b="1" lang="en-US" sz="2800">
                <a:solidFill>
                  <a:srgbClr val="040147"/>
                </a:solidFill>
                <a:latin typeface="Verdana"/>
                <a:ea typeface="Verdana"/>
                <a:cs typeface="Verdana"/>
                <a:sym typeface="Verdana"/>
              </a:rPr>
              <a:t>Large, dark  soaring bird</a:t>
            </a:r>
            <a:endParaRPr b="0" sz="2800">
              <a:solidFill>
                <a:schemeClr val="folHlink"/>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2000"/>
                                        <p:tgtEl>
                                          <p:spTgt spid="68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20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2000"/>
                                        <p:tgtEl>
                                          <p:spTgt spid="679"/>
                                        </p:tgtEl>
                                        <p:attrNameLst>
                                          <p:attrName>ppt_w</p:attrName>
                                        </p:attrNameLst>
                                      </p:cBhvr>
                                      <p:tavLst>
                                        <p:tav fmla="" tm="0">
                                          <p:val>
                                            <p:strVal val="0"/>
                                          </p:val>
                                        </p:tav>
                                        <p:tav fmla="" tm="100000">
                                          <p:val>
                                            <p:strVal val="#ppt_w"/>
                                          </p:val>
                                        </p:tav>
                                      </p:tavLst>
                                    </p:anim>
                                    <p:anim calcmode="lin" valueType="num">
                                      <p:cBhvr additive="base">
                                        <p:cTn dur="2000"/>
                                        <p:tgtEl>
                                          <p:spTgt spid="6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pic>
        <p:nvPicPr>
          <p:cNvPr descr="silhouetteGoldenEagle" id="686" name="Shape 686"/>
          <p:cNvPicPr preferRelativeResize="0"/>
          <p:nvPr/>
        </p:nvPicPr>
        <p:blipFill rotWithShape="1">
          <a:blip r:embed="rId3">
            <a:alphaModFix/>
          </a:blip>
          <a:srcRect b="0" l="0" r="0" t="0"/>
          <a:stretch/>
        </p:blipFill>
        <p:spPr>
          <a:xfrm rot="-1494838">
            <a:off x="6172200" y="838200"/>
            <a:ext cx="1771650" cy="4876800"/>
          </a:xfrm>
          <a:prstGeom prst="rect">
            <a:avLst/>
          </a:prstGeom>
          <a:noFill/>
          <a:ln>
            <a:noFill/>
          </a:ln>
        </p:spPr>
      </p:pic>
      <p:pic>
        <p:nvPicPr>
          <p:cNvPr descr="Goldieimmie" id="687" name="Shape 687"/>
          <p:cNvPicPr preferRelativeResize="0"/>
          <p:nvPr/>
        </p:nvPicPr>
        <p:blipFill rotWithShape="1">
          <a:blip r:embed="rId4">
            <a:alphaModFix/>
          </a:blip>
          <a:srcRect b="0" l="0" r="0" t="0"/>
          <a:stretch/>
        </p:blipFill>
        <p:spPr>
          <a:xfrm rot="-1879176">
            <a:off x="5105400" y="685800"/>
            <a:ext cx="3581400" cy="5073650"/>
          </a:xfrm>
          <a:prstGeom prst="rect">
            <a:avLst/>
          </a:prstGeom>
          <a:noFill/>
          <a:ln>
            <a:noFill/>
          </a:ln>
        </p:spPr>
      </p:pic>
      <p:pic>
        <p:nvPicPr>
          <p:cNvPr descr="ShawnCareyimmGE copy" id="688" name="Shape 688"/>
          <p:cNvPicPr preferRelativeResize="0"/>
          <p:nvPr/>
        </p:nvPicPr>
        <p:blipFill rotWithShape="1">
          <a:blip r:embed="rId5">
            <a:alphaModFix/>
          </a:blip>
          <a:srcRect b="0" l="0" r="0" t="0"/>
          <a:stretch/>
        </p:blipFill>
        <p:spPr>
          <a:xfrm>
            <a:off x="4419600" y="1143000"/>
            <a:ext cx="4724400" cy="4360863"/>
          </a:xfrm>
          <a:prstGeom prst="rect">
            <a:avLst/>
          </a:prstGeom>
          <a:noFill/>
          <a:ln>
            <a:noFill/>
          </a:ln>
        </p:spPr>
      </p:pic>
      <p:sp>
        <p:nvSpPr>
          <p:cNvPr id="689" name="Shape 689"/>
          <p:cNvSpPr txBox="1"/>
          <p:nvPr/>
        </p:nvSpPr>
        <p:spPr>
          <a:xfrm>
            <a:off x="746125" y="1327150"/>
            <a:ext cx="54419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Char char="•"/>
            </a:pPr>
            <a:r>
              <a:rPr b="1" lang="en-US" sz="2400">
                <a:solidFill>
                  <a:srgbClr val="83FD3F"/>
                </a:solidFill>
                <a:latin typeface="Verdana"/>
                <a:ea typeface="Verdana"/>
                <a:cs typeface="Verdana"/>
                <a:sym typeface="Verdana"/>
              </a:rPr>
              <a:t> smaller head than Bald Eagle</a:t>
            </a:r>
            <a:endParaRPr/>
          </a:p>
        </p:txBody>
      </p:sp>
      <p:sp>
        <p:nvSpPr>
          <p:cNvPr id="690" name="Shape 690"/>
          <p:cNvSpPr txBox="1"/>
          <p:nvPr/>
        </p:nvSpPr>
        <p:spPr>
          <a:xfrm>
            <a:off x="758825" y="1955800"/>
            <a:ext cx="368141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Char char="•"/>
            </a:pPr>
            <a:r>
              <a:rPr b="1" lang="en-US" sz="2400">
                <a:solidFill>
                  <a:srgbClr val="83FD3F"/>
                </a:solidFill>
                <a:latin typeface="Verdana"/>
                <a:ea typeface="Verdana"/>
                <a:cs typeface="Verdana"/>
                <a:sym typeface="Verdana"/>
              </a:rPr>
              <a:t> tail appears longer</a:t>
            </a:r>
            <a:endParaRPr/>
          </a:p>
        </p:txBody>
      </p:sp>
      <p:sp>
        <p:nvSpPr>
          <p:cNvPr id="691" name="Shape 691"/>
          <p:cNvSpPr txBox="1"/>
          <p:nvPr/>
        </p:nvSpPr>
        <p:spPr>
          <a:xfrm>
            <a:off x="762000" y="2946400"/>
            <a:ext cx="312938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Char char="•"/>
            </a:pPr>
            <a:r>
              <a:rPr b="1" lang="en-US" sz="2400">
                <a:solidFill>
                  <a:srgbClr val="83FD3F"/>
                </a:solidFill>
                <a:latin typeface="Verdana"/>
                <a:ea typeface="Verdana"/>
                <a:cs typeface="Verdana"/>
                <a:sym typeface="Verdana"/>
              </a:rPr>
              <a:t> “curvy” trailing</a:t>
            </a:r>
            <a:endParaRPr/>
          </a:p>
          <a:p>
            <a:pPr indent="0" lvl="0" marL="0" marR="0" rtl="0" algn="l">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    edge of wing</a:t>
            </a:r>
            <a:endParaRPr/>
          </a:p>
        </p:txBody>
      </p:sp>
      <p:sp>
        <p:nvSpPr>
          <p:cNvPr id="692" name="Shape 692"/>
          <p:cNvSpPr txBox="1"/>
          <p:nvPr/>
        </p:nvSpPr>
        <p:spPr>
          <a:xfrm>
            <a:off x="609600" y="4038600"/>
            <a:ext cx="3796232"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Char char="•"/>
            </a:pPr>
            <a:r>
              <a:rPr b="1" lang="en-US" sz="2400">
                <a:solidFill>
                  <a:srgbClr val="83FD3F"/>
                </a:solidFill>
                <a:latin typeface="Verdana"/>
                <a:ea typeface="Verdana"/>
                <a:cs typeface="Verdana"/>
                <a:sym typeface="Verdana"/>
              </a:rPr>
              <a:t> holds wings flat or</a:t>
            </a:r>
            <a:endParaRPr/>
          </a:p>
          <a:p>
            <a:pPr indent="0" lvl="0" marL="0" marR="0" rtl="0" algn="l">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   moderate dihedral</a:t>
            </a:r>
            <a:endParaRPr/>
          </a:p>
        </p:txBody>
      </p:sp>
      <p:sp>
        <p:nvSpPr>
          <p:cNvPr id="693" name="Shape 693"/>
          <p:cNvSpPr txBox="1"/>
          <p:nvPr/>
        </p:nvSpPr>
        <p:spPr>
          <a:xfrm>
            <a:off x="758825" y="5046663"/>
            <a:ext cx="2584362"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Char char="•"/>
            </a:pPr>
            <a:r>
              <a:rPr b="1" lang="en-US" sz="2400">
                <a:solidFill>
                  <a:srgbClr val="83FD3F"/>
                </a:solidFill>
                <a:latin typeface="Verdana"/>
                <a:ea typeface="Verdana"/>
                <a:cs typeface="Verdana"/>
                <a:sym typeface="Verdana"/>
              </a:rPr>
              <a:t> maintains a </a:t>
            </a:r>
            <a:endParaRPr/>
          </a:p>
          <a:p>
            <a:pPr indent="0" lvl="0" marL="0" marR="0" rtl="0" algn="l">
              <a:spcBef>
                <a:spcPts val="0"/>
              </a:spcBef>
              <a:spcAft>
                <a:spcPts val="0"/>
              </a:spcAft>
              <a:buClr>
                <a:srgbClr val="83FD3F"/>
              </a:buClr>
              <a:buSzPts val="2400"/>
              <a:buFont typeface="Verdana"/>
              <a:buChar char="•"/>
            </a:pPr>
            <a:r>
              <a:rPr b="1" lang="en-US" sz="2400">
                <a:solidFill>
                  <a:srgbClr val="83FD3F"/>
                </a:solidFill>
                <a:latin typeface="Verdana"/>
                <a:ea typeface="Verdana"/>
                <a:cs typeface="Verdana"/>
                <a:sym typeface="Verdana"/>
              </a:rPr>
              <a:t>steady flight</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2000"/>
                                        <p:tgtEl>
                                          <p:spTgt spid="686"/>
                                        </p:tgtEl>
                                        <p:attrNameLst>
                                          <p:attrName>ppt_w</p:attrName>
                                        </p:attrNameLst>
                                      </p:cBhvr>
                                      <p:tavLst>
                                        <p:tav fmla="" tm="0">
                                          <p:val>
                                            <p:strVal val="0"/>
                                          </p:val>
                                        </p:tav>
                                        <p:tav fmla="" tm="100000">
                                          <p:val>
                                            <p:strVal val="#ppt_w"/>
                                          </p:val>
                                        </p:tav>
                                      </p:tavLst>
                                    </p:anim>
                                    <p:anim calcmode="lin" valueType="num">
                                      <p:cBhvr additive="base">
                                        <p:cTn dur="2000"/>
                                        <p:tgtEl>
                                          <p:spTgt spid="68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90">
                                            <p:txEl>
                                              <p:pRg end="0" st="0"/>
                                            </p:txEl>
                                          </p:spTgt>
                                        </p:tgtEl>
                                        <p:attrNameLst>
                                          <p:attrName>style.visibility</p:attrName>
                                        </p:attrNameLst>
                                      </p:cBhvr>
                                      <p:to>
                                        <p:strVal val="visible"/>
                                      </p:to>
                                    </p:set>
                                    <p:animEffect filter="fade" transition="in">
                                      <p:cBhvr>
                                        <p:cTn dur="2000"/>
                                        <p:tgtEl>
                                          <p:spTgt spid="690">
                                            <p:txEl>
                                              <p:pRg end="0" st="0"/>
                                            </p:txEl>
                                          </p:spTgt>
                                        </p:tgtEl>
                                      </p:cBhvr>
                                    </p:animEffect>
                                  </p:childTnLst>
                                </p:cTn>
                              </p:par>
                              <p:par>
                                <p:cTn fill="hold" nodeType="withEffect" presetClass="entr" presetID="23" presetSubtype="16">
                                  <p:stCondLst>
                                    <p:cond delay="500"/>
                                  </p:stCondLst>
                                  <p:childTnLst>
                                    <p:set>
                                      <p:cBhvr>
                                        <p:cTn dur="1" fill="hold">
                                          <p:stCondLst>
                                            <p:cond delay="0"/>
                                          </p:stCondLst>
                                        </p:cTn>
                                        <p:tgtEl>
                                          <p:spTgt spid="687"/>
                                        </p:tgtEl>
                                        <p:attrNameLst>
                                          <p:attrName>style.visibility</p:attrName>
                                        </p:attrNameLst>
                                      </p:cBhvr>
                                      <p:to>
                                        <p:strVal val="visible"/>
                                      </p:to>
                                    </p:set>
                                    <p:anim calcmode="lin" valueType="num">
                                      <p:cBhvr additive="base">
                                        <p:cTn dur="5000"/>
                                        <p:tgtEl>
                                          <p:spTgt spid="687"/>
                                        </p:tgtEl>
                                        <p:attrNameLst>
                                          <p:attrName>ppt_w</p:attrName>
                                        </p:attrNameLst>
                                      </p:cBhvr>
                                      <p:tavLst>
                                        <p:tav fmla="" tm="0">
                                          <p:val>
                                            <p:strVal val="0"/>
                                          </p:val>
                                        </p:tav>
                                        <p:tav fmla="" tm="100000">
                                          <p:val>
                                            <p:strVal val="#ppt_w"/>
                                          </p:val>
                                        </p:tav>
                                      </p:tavLst>
                                    </p:anim>
                                    <p:anim calcmode="lin" valueType="num">
                                      <p:cBhvr additive="base">
                                        <p:cTn dur="5000"/>
                                        <p:tgtEl>
                                          <p:spTgt spid="68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691"/>
                                        </p:tgtEl>
                                        <p:attrNameLst>
                                          <p:attrName>style.visibility</p:attrName>
                                        </p:attrNameLst>
                                      </p:cBhvr>
                                      <p:to>
                                        <p:strVal val="visible"/>
                                      </p:to>
                                    </p:set>
                                    <p:animEffect filter="fade" transition="in">
                                      <p:cBhvr>
                                        <p:cTn dur="2000"/>
                                        <p:tgtEl>
                                          <p:spTgt spid="691"/>
                                        </p:tgtEl>
                                      </p:cBhvr>
                                    </p:animEffec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5000"/>
                                        <p:tgtEl>
                                          <p:spTgt spid="687"/>
                                        </p:tgtEl>
                                      </p:cBhvr>
                                    </p:animEffect>
                                    <p:set>
                                      <p:cBhvr>
                                        <p:cTn dur="1" fill="hold">
                                          <p:stCondLst>
                                            <p:cond delay="5000"/>
                                          </p:stCondLst>
                                        </p:cTn>
                                        <p:tgtEl>
                                          <p:spTgt spid="6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686"/>
                                        </p:tgtEl>
                                      </p:cBhvr>
                                    </p:animEffect>
                                    <p:set>
                                      <p:cBhvr>
                                        <p:cTn dur="1" fill="hold">
                                          <p:stCondLst>
                                            <p:cond delay="2000"/>
                                          </p:stCondLst>
                                        </p:cTn>
                                        <p:tgtEl>
                                          <p:spTgt spid="686"/>
                                        </p:tgtEl>
                                        <p:attrNameLst>
                                          <p:attrName>style.visibility</p:attrName>
                                        </p:attrNameLst>
                                      </p:cBhvr>
                                      <p:to>
                                        <p:strVal val="hidden"/>
                                      </p:to>
                                    </p:set>
                                  </p:childTnLst>
                                </p:cTn>
                              </p:par>
                              <p:par>
                                <p:cTn fill="hold" nodeType="withEffect" presetClass="entr" presetID="23" presetSubtype="16">
                                  <p:stCondLst>
                                    <p:cond delay="3200"/>
                                  </p:stCondLst>
                                  <p:childTnLst>
                                    <p:set>
                                      <p:cBhvr>
                                        <p:cTn dur="1" fill="hold">
                                          <p:stCondLst>
                                            <p:cond delay="0"/>
                                          </p:stCondLst>
                                        </p:cTn>
                                        <p:tgtEl>
                                          <p:spTgt spid="688"/>
                                        </p:tgtEl>
                                        <p:attrNameLst>
                                          <p:attrName>style.visibility</p:attrName>
                                        </p:attrNameLst>
                                      </p:cBhvr>
                                      <p:to>
                                        <p:strVal val="visible"/>
                                      </p:to>
                                    </p:set>
                                    <p:anim calcmode="lin" valueType="num">
                                      <p:cBhvr additive="base">
                                        <p:cTn dur="5000"/>
                                        <p:tgtEl>
                                          <p:spTgt spid="688"/>
                                        </p:tgtEl>
                                        <p:attrNameLst>
                                          <p:attrName>ppt_w</p:attrName>
                                        </p:attrNameLst>
                                      </p:cBhvr>
                                      <p:tavLst>
                                        <p:tav fmla="" tm="0">
                                          <p:val>
                                            <p:strVal val="0"/>
                                          </p:val>
                                        </p:tav>
                                        <p:tav fmla="" tm="100000">
                                          <p:val>
                                            <p:strVal val="#ppt_w"/>
                                          </p:val>
                                        </p:tav>
                                      </p:tavLst>
                                    </p:anim>
                                    <p:anim calcmode="lin" valueType="num">
                                      <p:cBhvr additive="base">
                                        <p:cTn dur="5000"/>
                                        <p:tgtEl>
                                          <p:spTgt spid="6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36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20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pic>
        <p:nvPicPr>
          <p:cNvPr descr="DaveMcNhawksGE1 copy" id="699" name="Shape 699"/>
          <p:cNvPicPr preferRelativeResize="0"/>
          <p:nvPr/>
        </p:nvPicPr>
        <p:blipFill rotWithShape="1">
          <a:blip r:embed="rId3">
            <a:alphaModFix/>
          </a:blip>
          <a:srcRect b="0" l="0" r="0" t="0"/>
          <a:stretch/>
        </p:blipFill>
        <p:spPr>
          <a:xfrm>
            <a:off x="1676400" y="685800"/>
            <a:ext cx="5638800" cy="5638800"/>
          </a:xfrm>
          <a:prstGeom prst="rect">
            <a:avLst/>
          </a:prstGeom>
          <a:noFill/>
          <a:ln>
            <a:noFill/>
          </a:ln>
        </p:spPr>
      </p:pic>
      <p:sp>
        <p:nvSpPr>
          <p:cNvPr id="700" name="Shape 700"/>
          <p:cNvSpPr txBox="1"/>
          <p:nvPr/>
        </p:nvSpPr>
        <p:spPr>
          <a:xfrm>
            <a:off x="838200" y="533400"/>
            <a:ext cx="31242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2800"/>
              <a:buFont typeface="Verdana"/>
              <a:buNone/>
            </a:pPr>
            <a:r>
              <a:rPr b="1" lang="en-US" sz="2800">
                <a:solidFill>
                  <a:srgbClr val="FFFF00"/>
                </a:solidFill>
                <a:latin typeface="Verdana"/>
                <a:ea typeface="Verdana"/>
                <a:cs typeface="Verdana"/>
                <a:sym typeface="Verdana"/>
              </a:rPr>
              <a:t>Golden Eagles </a:t>
            </a:r>
            <a:endParaRPr/>
          </a:p>
        </p:txBody>
      </p:sp>
      <p:cxnSp>
        <p:nvCxnSpPr>
          <p:cNvPr id="701" name="Shape 701"/>
          <p:cNvCxnSpPr/>
          <p:nvPr/>
        </p:nvCxnSpPr>
        <p:spPr>
          <a:xfrm flipH="1">
            <a:off x="5029200" y="1143000"/>
            <a:ext cx="685800" cy="2438400"/>
          </a:xfrm>
          <a:prstGeom prst="straightConnector1">
            <a:avLst/>
          </a:prstGeom>
          <a:noFill/>
          <a:ln cap="flat" cmpd="sng" w="38100">
            <a:solidFill>
              <a:srgbClr val="FFFF00"/>
            </a:solidFill>
            <a:prstDash val="solid"/>
            <a:round/>
            <a:headEnd len="med" w="med" type="none"/>
            <a:tailEnd len="med" w="med" type="triangle"/>
          </a:ln>
        </p:spPr>
      </p:cxnSp>
      <p:sp>
        <p:nvSpPr>
          <p:cNvPr id="702" name="Shape 702"/>
          <p:cNvSpPr txBox="1"/>
          <p:nvPr/>
        </p:nvSpPr>
        <p:spPr>
          <a:xfrm>
            <a:off x="3886200" y="533400"/>
            <a:ext cx="50292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have “golden” feathers on the nape</a:t>
            </a:r>
            <a:endParaRPr/>
          </a:p>
        </p:txBody>
      </p:sp>
      <p:sp>
        <p:nvSpPr>
          <p:cNvPr id="703" name="Shape 703"/>
          <p:cNvSpPr txBox="1"/>
          <p:nvPr/>
        </p:nvSpPr>
        <p:spPr>
          <a:xfrm rot="-449037">
            <a:off x="609600" y="4114800"/>
            <a:ext cx="2532063"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1" i="1" lang="en-US" sz="2000">
                <a:solidFill>
                  <a:schemeClr val="dk1"/>
                </a:solidFill>
                <a:latin typeface="Verdana"/>
                <a:ea typeface="Verdana"/>
                <a:cs typeface="Verdana"/>
                <a:sym typeface="Verdana"/>
              </a:rPr>
              <a:t>Note </a:t>
            </a:r>
            <a:r>
              <a:rPr b="1" i="1" lang="en-US" sz="2000" u="sng">
                <a:solidFill>
                  <a:schemeClr val="dk1"/>
                </a:solidFill>
                <a:latin typeface="Verdana"/>
                <a:ea typeface="Verdana"/>
                <a:cs typeface="Verdana"/>
                <a:sym typeface="Verdana"/>
              </a:rPr>
              <a:t>longish tail</a:t>
            </a:r>
            <a:endParaRPr/>
          </a:p>
        </p:txBody>
      </p:sp>
      <p:sp>
        <p:nvSpPr>
          <p:cNvPr id="704" name="Shape 704"/>
          <p:cNvSpPr txBox="1"/>
          <p:nvPr/>
        </p:nvSpPr>
        <p:spPr>
          <a:xfrm rot="-1554211">
            <a:off x="5666545" y="2433807"/>
            <a:ext cx="3257623"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1" i="1" lang="en-US" sz="2000">
                <a:solidFill>
                  <a:schemeClr val="dk1"/>
                </a:solidFill>
                <a:latin typeface="Verdana"/>
                <a:ea typeface="Verdana"/>
                <a:cs typeface="Verdana"/>
                <a:sym typeface="Verdana"/>
              </a:rPr>
              <a:t>Note </a:t>
            </a:r>
            <a:r>
              <a:rPr b="1" i="1" lang="en-US" sz="2000" u="sng">
                <a:solidFill>
                  <a:schemeClr val="dk1"/>
                </a:solidFill>
                <a:latin typeface="Verdana"/>
                <a:ea typeface="Verdana"/>
                <a:cs typeface="Verdana"/>
                <a:sym typeface="Verdana"/>
              </a:rPr>
              <a:t>slight dihedral</a:t>
            </a:r>
            <a:r>
              <a:rPr b="1" i="1" lang="en-US" sz="2000">
                <a:solidFill>
                  <a:schemeClr val="dk1"/>
                </a:solidFill>
                <a:latin typeface="Verdana"/>
                <a:ea typeface="Verdana"/>
                <a:cs typeface="Verdana"/>
                <a:sym typeface="Verdana"/>
              </a:rPr>
              <a:t>:</a:t>
            </a:r>
            <a:endParaRPr/>
          </a:p>
          <a:p>
            <a:pPr indent="0" lvl="0" marL="0" marR="0" rtl="0" algn="l">
              <a:spcBef>
                <a:spcPts val="0"/>
              </a:spcBef>
              <a:spcAft>
                <a:spcPts val="0"/>
              </a:spcAft>
              <a:buClr>
                <a:schemeClr val="dk1"/>
              </a:buClr>
              <a:buSzPts val="2000"/>
              <a:buFont typeface="Verdana"/>
              <a:buNone/>
            </a:pPr>
            <a:r>
              <a:rPr b="1" i="1" lang="en-US" sz="2000">
                <a:solidFill>
                  <a:schemeClr val="dk1"/>
                </a:solidFill>
                <a:latin typeface="Verdana"/>
                <a:ea typeface="Verdana"/>
                <a:cs typeface="Verdana"/>
                <a:sym typeface="Verdana"/>
              </a:rPr>
              <a:t>wings held above the</a:t>
            </a:r>
            <a:endParaRPr/>
          </a:p>
          <a:p>
            <a:pPr indent="0" lvl="0" marL="0" marR="0" rtl="0" algn="l">
              <a:spcBef>
                <a:spcPts val="0"/>
              </a:spcBef>
              <a:spcAft>
                <a:spcPts val="0"/>
              </a:spcAft>
              <a:buClr>
                <a:schemeClr val="dk1"/>
              </a:buClr>
              <a:buSzPts val="2000"/>
              <a:buFont typeface="Verdana"/>
              <a:buNone/>
            </a:pPr>
            <a:r>
              <a:rPr b="1" i="1" lang="en-US" sz="2000">
                <a:solidFill>
                  <a:schemeClr val="dk1"/>
                </a:solidFill>
                <a:latin typeface="Verdana"/>
                <a:ea typeface="Verdana"/>
                <a:cs typeface="Verdana"/>
                <a:sym typeface="Verdana"/>
              </a:rPr>
              <a:t>body plane</a:t>
            </a:r>
            <a:endParaRPr/>
          </a:p>
        </p:txBody>
      </p:sp>
      <p:sp>
        <p:nvSpPr>
          <p:cNvPr id="705" name="Shape 705"/>
          <p:cNvSpPr txBox="1"/>
          <p:nvPr/>
        </p:nvSpPr>
        <p:spPr>
          <a:xfrm>
            <a:off x="1219200" y="4953000"/>
            <a:ext cx="3776663"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1" i="1" lang="en-US" sz="2000">
                <a:solidFill>
                  <a:schemeClr val="dk1"/>
                </a:solidFill>
                <a:latin typeface="Verdana"/>
                <a:ea typeface="Verdana"/>
                <a:cs typeface="Verdana"/>
                <a:sym typeface="Verdana"/>
              </a:rPr>
              <a:t>and </a:t>
            </a:r>
            <a:r>
              <a:rPr b="1" i="1" lang="en-US" sz="2000" u="sng">
                <a:solidFill>
                  <a:schemeClr val="dk1"/>
                </a:solidFill>
                <a:latin typeface="Verdana"/>
                <a:ea typeface="Verdana"/>
                <a:cs typeface="Verdana"/>
                <a:sym typeface="Verdana"/>
              </a:rPr>
              <a:t>relatively small head</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2000"/>
                                        <p:tgtEl>
                                          <p:spTgt spid="699"/>
                                        </p:tgtEl>
                                        <p:attrNameLst>
                                          <p:attrName>ppt_w</p:attrName>
                                        </p:attrNameLst>
                                      </p:cBhvr>
                                      <p:tavLst>
                                        <p:tav fmla="" tm="0">
                                          <p:val>
                                            <p:strVal val="0"/>
                                          </p:val>
                                        </p:tav>
                                        <p:tav fmla="" tm="100000">
                                          <p:val>
                                            <p:strVal val="#ppt_w"/>
                                          </p:val>
                                        </p:tav>
                                      </p:tavLst>
                                    </p:anim>
                                    <p:anim calcmode="lin" valueType="num">
                                      <p:cBhvr additive="base">
                                        <p:cTn dur="2000"/>
                                        <p:tgtEl>
                                          <p:spTgt spid="69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3000"/>
                                        <p:tgtEl>
                                          <p:spTgt spid="70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2000"/>
                                        <p:tgtEl>
                                          <p:spTgt spid="70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2000"/>
                                        <p:tgtEl>
                                          <p:spTgt spid="701"/>
                                        </p:tgtEl>
                                      </p:cBhvr>
                                    </p:animEffect>
                                  </p:childTnLst>
                                </p:cTn>
                              </p:par>
                            </p:childTnLst>
                          </p:cTn>
                        </p:par>
                        <p:par>
                          <p:cTn fill="hold">
                            <p:stCondLst>
                              <p:cond delay="7000"/>
                            </p:stCondLst>
                            <p:childTnLst>
                              <p:par>
                                <p:cTn fill="hold" nodeType="afterEffect" presetClass="entr" presetID="10" presetSubtype="0">
                                  <p:stCondLst>
                                    <p:cond delay="500"/>
                                  </p:stCondLst>
                                  <p:childTnLst>
                                    <p:set>
                                      <p:cBhvr>
                                        <p:cTn dur="1" fill="hold">
                                          <p:stCondLst>
                                            <p:cond delay="0"/>
                                          </p:stCondLst>
                                        </p:cTn>
                                        <p:tgtEl>
                                          <p:spTgt spid="703"/>
                                        </p:tgtEl>
                                        <p:attrNameLst>
                                          <p:attrName>style.visibility</p:attrName>
                                        </p:attrNameLst>
                                      </p:cBhvr>
                                      <p:to>
                                        <p:strVal val="visible"/>
                                      </p:to>
                                    </p:set>
                                    <p:animEffect filter="fade" transition="in">
                                      <p:cBhvr>
                                        <p:cTn dur="2600"/>
                                        <p:tgtEl>
                                          <p:spTgt spid="703"/>
                                        </p:tgtEl>
                                      </p:cBhvr>
                                    </p:animEffect>
                                  </p:childTnLst>
                                </p:cTn>
                              </p:par>
                            </p:childTnLst>
                          </p:cTn>
                        </p:par>
                        <p:par>
                          <p:cTn fill="hold">
                            <p:stCondLst>
                              <p:cond delay="9600"/>
                            </p:stCondLst>
                            <p:childTnLst>
                              <p:par>
                                <p:cTn fill="hold" nodeType="afterEffect" presetClass="entr" presetID="10" presetSubtype="0">
                                  <p:stCondLst>
                                    <p:cond delay="900"/>
                                  </p:stCondLst>
                                  <p:childTnLst>
                                    <p:set>
                                      <p:cBhvr>
                                        <p:cTn dur="1" fill="hold">
                                          <p:stCondLst>
                                            <p:cond delay="0"/>
                                          </p:stCondLst>
                                        </p:cTn>
                                        <p:tgtEl>
                                          <p:spTgt spid="705"/>
                                        </p:tgtEl>
                                        <p:attrNameLst>
                                          <p:attrName>style.visibility</p:attrName>
                                        </p:attrNameLst>
                                      </p:cBhvr>
                                      <p:to>
                                        <p:strVal val="visible"/>
                                      </p:to>
                                    </p:set>
                                    <p:animEffect filter="fade" transition="in">
                                      <p:cBhvr>
                                        <p:cTn dur="2000"/>
                                        <p:tgtEl>
                                          <p:spTgt spid="705"/>
                                        </p:tgtEl>
                                      </p:cBhvr>
                                    </p:animEffect>
                                  </p:childTnLst>
                                </p:cTn>
                              </p:par>
                            </p:childTnLst>
                          </p:cTn>
                        </p:par>
                        <p:par>
                          <p:cTn fill="hold">
                            <p:stCondLst>
                              <p:cond delay="11600"/>
                            </p:stCondLst>
                            <p:childTnLst>
                              <p:par>
                                <p:cTn fill="hold" nodeType="afterEffect" presetClass="entr" presetID="10" presetSubtype="0">
                                  <p:stCondLst>
                                    <p:cond delay="500"/>
                                  </p:stCondLst>
                                  <p:childTnLst>
                                    <p:set>
                                      <p:cBhvr>
                                        <p:cTn dur="1" fill="hold">
                                          <p:stCondLst>
                                            <p:cond delay="0"/>
                                          </p:stCondLst>
                                        </p:cTn>
                                        <p:tgtEl>
                                          <p:spTgt spid="704"/>
                                        </p:tgtEl>
                                        <p:attrNameLst>
                                          <p:attrName>style.visibility</p:attrName>
                                        </p:attrNameLst>
                                      </p:cBhvr>
                                      <p:to>
                                        <p:strVal val="visible"/>
                                      </p:to>
                                    </p:set>
                                    <p:animEffect filter="fade" transition="in">
                                      <p:cBhvr>
                                        <p:cTn dur="5000"/>
                                        <p:tgtEl>
                                          <p:spTgt spid="7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descr="0D4D1340-A1F1-429D-9318-5DFBE6F807B7@maine" id="711" name="Shape 711"/>
          <p:cNvSpPr/>
          <p:nvPr/>
        </p:nvSpPr>
        <p:spPr>
          <a:xfrm>
            <a:off x="3033713" y="2714625"/>
            <a:ext cx="3076575" cy="14287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descr="0D4D1340-A1F1-429D-9318-5DFBE6F807B7@maine" id="712" name="Shape 712"/>
          <p:cNvSpPr/>
          <p:nvPr/>
        </p:nvSpPr>
        <p:spPr>
          <a:xfrm>
            <a:off x="3033713" y="2714625"/>
            <a:ext cx="3076575" cy="14287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pic>
        <p:nvPicPr>
          <p:cNvPr descr="Goldieimmie" id="713" name="Shape 713"/>
          <p:cNvPicPr preferRelativeResize="0"/>
          <p:nvPr/>
        </p:nvPicPr>
        <p:blipFill rotWithShape="1">
          <a:blip r:embed="rId3">
            <a:alphaModFix/>
          </a:blip>
          <a:srcRect b="0" l="0" r="0" t="0"/>
          <a:stretch/>
        </p:blipFill>
        <p:spPr>
          <a:xfrm rot="-2046010">
            <a:off x="1143000" y="1524000"/>
            <a:ext cx="3419475" cy="4845050"/>
          </a:xfrm>
          <a:prstGeom prst="rect">
            <a:avLst/>
          </a:prstGeom>
          <a:noFill/>
          <a:ln>
            <a:noFill/>
          </a:ln>
        </p:spPr>
      </p:pic>
      <p:sp>
        <p:nvSpPr>
          <p:cNvPr descr="0D4D1340-A1F1-429D-9318-5DFBE6F807B7@maine" id="714" name="Shape 714"/>
          <p:cNvSpPr/>
          <p:nvPr/>
        </p:nvSpPr>
        <p:spPr>
          <a:xfrm>
            <a:off x="2971800" y="5429250"/>
            <a:ext cx="3076575" cy="14287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id="715" name="Shape 715"/>
          <p:cNvSpPr txBox="1"/>
          <p:nvPr/>
        </p:nvSpPr>
        <p:spPr>
          <a:xfrm>
            <a:off x="838200" y="457200"/>
            <a:ext cx="7467600" cy="13731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White patches on Golden Eagles are restricted to base of tail and center of wing</a:t>
            </a:r>
            <a:endParaRPr/>
          </a:p>
        </p:txBody>
      </p:sp>
      <p:pic>
        <p:nvPicPr>
          <p:cNvPr descr="ShawnCareyimmGE copy" id="716" name="Shape 716"/>
          <p:cNvPicPr preferRelativeResize="0"/>
          <p:nvPr/>
        </p:nvPicPr>
        <p:blipFill rotWithShape="1">
          <a:blip r:embed="rId4">
            <a:alphaModFix/>
          </a:blip>
          <a:srcRect b="0" l="0" r="0" t="0"/>
          <a:stretch/>
        </p:blipFill>
        <p:spPr>
          <a:xfrm>
            <a:off x="4495800" y="2286000"/>
            <a:ext cx="3733800" cy="3446463"/>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15">
                                            <p:txEl>
                                              <p:pRg end="0" st="0"/>
                                            </p:txEl>
                                          </p:spTgt>
                                        </p:tgtEl>
                                        <p:attrNameLst>
                                          <p:attrName>style.visibility</p:attrName>
                                        </p:attrNameLst>
                                      </p:cBhvr>
                                      <p:to>
                                        <p:strVal val="visible"/>
                                      </p:to>
                                    </p:set>
                                    <p:anim calcmode="lin" valueType="num">
                                      <p:cBhvr additive="base">
                                        <p:cTn dur="2000"/>
                                        <p:tgtEl>
                                          <p:spTgt spid="715">
                                            <p:txEl>
                                              <p:pRg end="0" st="0"/>
                                            </p:txEl>
                                          </p:spTgt>
                                        </p:tgtEl>
                                        <p:attrNameLst>
                                          <p:attrName>ppt_w</p:attrName>
                                        </p:attrNameLst>
                                      </p:cBhvr>
                                      <p:tavLst>
                                        <p:tav fmla="" tm="0">
                                          <p:val>
                                            <p:strVal val="0"/>
                                          </p:val>
                                        </p:tav>
                                        <p:tav fmla="" tm="100000">
                                          <p:val>
                                            <p:strVal val="#ppt_w"/>
                                          </p:val>
                                        </p:tav>
                                      </p:tavLst>
                                    </p:anim>
                                    <p:anim calcmode="lin" valueType="num">
                                      <p:cBhvr additive="base">
                                        <p:cTn dur="2000"/>
                                        <p:tgtEl>
                                          <p:spTgt spid="715">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2000"/>
                                        <p:tgtEl>
                                          <p:spTgt spid="713"/>
                                        </p:tgtEl>
                                      </p:cBhvr>
                                    </p:animEffect>
                                  </p:childTnLst>
                                </p:cTn>
                              </p:par>
                              <p:par>
                                <p:cTn fill="hold" nodeType="withEffect" presetClass="entr" presetID="23" presetSubtype="16">
                                  <p:stCondLst>
                                    <p:cond delay="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2500"/>
                                        <p:tgtEl>
                                          <p:spTgt spid="716"/>
                                        </p:tgtEl>
                                        <p:attrNameLst>
                                          <p:attrName>ppt_w</p:attrName>
                                        </p:attrNameLst>
                                      </p:cBhvr>
                                      <p:tavLst>
                                        <p:tav fmla="" tm="0">
                                          <p:val>
                                            <p:strVal val="0"/>
                                          </p:val>
                                        </p:tav>
                                        <p:tav fmla="" tm="100000">
                                          <p:val>
                                            <p:strVal val="#ppt_w"/>
                                          </p:val>
                                        </p:tav>
                                      </p:tavLst>
                                    </p:anim>
                                    <p:anim calcmode="lin" valueType="num">
                                      <p:cBhvr additive="base">
                                        <p:cTn dur="2500"/>
                                        <p:tgtEl>
                                          <p:spTgt spid="7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Shape 722"/>
          <p:cNvSpPr txBox="1"/>
          <p:nvPr/>
        </p:nvSpPr>
        <p:spPr>
          <a:xfrm>
            <a:off x="1143000" y="1981200"/>
            <a:ext cx="653891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Are you an eagle-eye?</a:t>
            </a:r>
            <a:endParaRPr/>
          </a:p>
        </p:txBody>
      </p:sp>
      <p:sp>
        <p:nvSpPr>
          <p:cNvPr id="723" name="Shape 723"/>
          <p:cNvSpPr txBox="1"/>
          <p:nvPr/>
        </p:nvSpPr>
        <p:spPr>
          <a:xfrm>
            <a:off x="2727325" y="3640138"/>
            <a:ext cx="33162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QUIZ time!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xEl>
                                              <p:pRg end="0" st="0"/>
                                            </p:txEl>
                                          </p:spTgt>
                                        </p:tgtEl>
                                        <p:attrNameLst>
                                          <p:attrName>style.visibility</p:attrName>
                                        </p:attrNameLst>
                                      </p:cBhvr>
                                      <p:to>
                                        <p:strVal val="visible"/>
                                      </p:to>
                                    </p:set>
                                    <p:animEffect filter="fade" transition="in">
                                      <p:cBhvr>
                                        <p:cTn dur="500"/>
                                        <p:tgtEl>
                                          <p:spTgt spid="7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2000"/>
                                        <p:tgtEl>
                                          <p:spTgt spid="7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pic>
        <p:nvPicPr>
          <p:cNvPr descr="DaveMcNhawksyoungBE copy" id="729" name="Shape 729"/>
          <p:cNvPicPr preferRelativeResize="0"/>
          <p:nvPr/>
        </p:nvPicPr>
        <p:blipFill rotWithShape="1">
          <a:blip r:embed="rId3">
            <a:alphaModFix/>
          </a:blip>
          <a:srcRect b="0" l="0" r="0" t="0"/>
          <a:stretch/>
        </p:blipFill>
        <p:spPr>
          <a:xfrm>
            <a:off x="1524000" y="1600200"/>
            <a:ext cx="2822575" cy="3276600"/>
          </a:xfrm>
          <a:prstGeom prst="rect">
            <a:avLst/>
          </a:prstGeom>
          <a:noFill/>
          <a:ln>
            <a:noFill/>
          </a:ln>
        </p:spPr>
      </p:pic>
      <p:pic>
        <p:nvPicPr>
          <p:cNvPr descr="DaveMcNhawksGE1 copy" id="730" name="Shape 730"/>
          <p:cNvPicPr preferRelativeResize="0"/>
          <p:nvPr/>
        </p:nvPicPr>
        <p:blipFill rotWithShape="1">
          <a:blip r:embed="rId4">
            <a:alphaModFix/>
          </a:blip>
          <a:srcRect b="0" l="0" r="0" t="0"/>
          <a:stretch/>
        </p:blipFill>
        <p:spPr>
          <a:xfrm>
            <a:off x="4953000" y="1600200"/>
            <a:ext cx="3352800" cy="3352800"/>
          </a:xfrm>
          <a:prstGeom prst="rect">
            <a:avLst/>
          </a:prstGeom>
          <a:noFill/>
          <a:ln>
            <a:noFill/>
          </a:ln>
        </p:spPr>
      </p:pic>
      <p:sp>
        <p:nvSpPr>
          <p:cNvPr id="731" name="Shape 731"/>
          <p:cNvSpPr txBox="1"/>
          <p:nvPr/>
        </p:nvSpPr>
        <p:spPr>
          <a:xfrm>
            <a:off x="2362200" y="533400"/>
            <a:ext cx="36322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Who’s who?</a:t>
            </a:r>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pic>
        <p:nvPicPr>
          <p:cNvPr descr="Goldieimmie" id="737" name="Shape 737"/>
          <p:cNvPicPr preferRelativeResize="0"/>
          <p:nvPr/>
        </p:nvPicPr>
        <p:blipFill rotWithShape="1">
          <a:blip r:embed="rId3">
            <a:alphaModFix/>
          </a:blip>
          <a:srcRect b="0" l="0" r="0" t="0"/>
          <a:stretch/>
        </p:blipFill>
        <p:spPr>
          <a:xfrm>
            <a:off x="4795838" y="533400"/>
            <a:ext cx="3122612" cy="4424363"/>
          </a:xfrm>
          <a:prstGeom prst="rect">
            <a:avLst/>
          </a:prstGeom>
          <a:noFill/>
          <a:ln>
            <a:noFill/>
          </a:ln>
        </p:spPr>
      </p:pic>
      <p:pic>
        <p:nvPicPr>
          <p:cNvPr descr="ShawnCareyimmBE copy" id="738" name="Shape 738"/>
          <p:cNvPicPr preferRelativeResize="0"/>
          <p:nvPr/>
        </p:nvPicPr>
        <p:blipFill rotWithShape="1">
          <a:blip r:embed="rId4">
            <a:alphaModFix/>
          </a:blip>
          <a:srcRect b="0" l="0" r="0" t="0"/>
          <a:stretch/>
        </p:blipFill>
        <p:spPr>
          <a:xfrm>
            <a:off x="1433513" y="1295400"/>
            <a:ext cx="2578100" cy="3048000"/>
          </a:xfrm>
          <a:prstGeom prst="rect">
            <a:avLst/>
          </a:prstGeom>
          <a:noFill/>
          <a:ln>
            <a:noFill/>
          </a:ln>
        </p:spPr>
      </p:pic>
      <p:sp>
        <p:nvSpPr>
          <p:cNvPr id="739" name="Shape 739"/>
          <p:cNvSpPr txBox="1"/>
          <p:nvPr/>
        </p:nvSpPr>
        <p:spPr>
          <a:xfrm>
            <a:off x="974725" y="5087938"/>
            <a:ext cx="783431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Which youngster is which?</a:t>
            </a:r>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Shape 745"/>
          <p:cNvSpPr txBox="1"/>
          <p:nvPr/>
        </p:nvSpPr>
        <p:spPr>
          <a:xfrm>
            <a:off x="609600" y="914400"/>
            <a:ext cx="764381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Questions to ask yourself:</a:t>
            </a:r>
            <a:endParaRPr/>
          </a:p>
        </p:txBody>
      </p:sp>
      <p:sp>
        <p:nvSpPr>
          <p:cNvPr id="746" name="Shape 746"/>
          <p:cNvSpPr txBox="1"/>
          <p:nvPr/>
        </p:nvSpPr>
        <p:spPr>
          <a:xfrm>
            <a:off x="685800" y="2235200"/>
            <a:ext cx="7924800" cy="2528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Char char="•"/>
            </a:pPr>
            <a:r>
              <a:rPr b="1" lang="en-US" sz="3200">
                <a:solidFill>
                  <a:schemeClr val="dk1"/>
                </a:solidFill>
                <a:latin typeface="Verdana"/>
                <a:ea typeface="Verdana"/>
                <a:cs typeface="Verdana"/>
                <a:sym typeface="Verdana"/>
              </a:rPr>
              <a:t> small head?   large head?</a:t>
            </a:r>
            <a:endParaRPr/>
          </a:p>
          <a:p>
            <a:pPr indent="203200" lvl="0" marL="0" marR="0" rtl="0" algn="l">
              <a:spcBef>
                <a:spcPts val="0"/>
              </a:spcBef>
              <a:spcAft>
                <a:spcPts val="0"/>
              </a:spcAft>
              <a:buClr>
                <a:schemeClr val="dk1"/>
              </a:buClr>
              <a:buSzPts val="3200"/>
              <a:buFont typeface="Arial"/>
              <a:buNone/>
            </a:pPr>
            <a:r>
              <a:t/>
            </a:r>
            <a:endParaRPr b="1" sz="32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3200"/>
              <a:buFont typeface="Verdana"/>
              <a:buChar char="•"/>
            </a:pPr>
            <a:r>
              <a:rPr b="1" lang="en-US" sz="3200">
                <a:solidFill>
                  <a:schemeClr val="dk1"/>
                </a:solidFill>
                <a:latin typeface="Verdana"/>
                <a:ea typeface="Verdana"/>
                <a:cs typeface="Verdana"/>
                <a:sym typeface="Verdana"/>
              </a:rPr>
              <a:t> blotchy white?   white patches?</a:t>
            </a:r>
            <a:endParaRPr/>
          </a:p>
          <a:p>
            <a:pPr indent="0" lvl="0" marL="0" marR="0" rtl="0" algn="l">
              <a:spcBef>
                <a:spcPts val="0"/>
              </a:spcBef>
              <a:spcAft>
                <a:spcPts val="0"/>
              </a:spcAft>
              <a:buClr>
                <a:schemeClr val="dk1"/>
              </a:buClr>
              <a:buSzPts val="3200"/>
              <a:buFont typeface="Arial"/>
              <a:buNone/>
            </a:pPr>
            <a:r>
              <a:t/>
            </a:r>
            <a:endParaRPr b="1" sz="32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3200"/>
              <a:buFont typeface="Verdana"/>
              <a:buChar char="•"/>
            </a:pPr>
            <a:r>
              <a:rPr b="1" lang="en-US" sz="3200">
                <a:solidFill>
                  <a:schemeClr val="dk1"/>
                </a:solidFill>
                <a:latin typeface="Verdana"/>
                <a:ea typeface="Verdana"/>
                <a:cs typeface="Verdana"/>
                <a:sym typeface="Verdana"/>
              </a:rPr>
              <a:t> a “plank?”    a dihedral?</a:t>
            </a:r>
            <a:endParaRPr/>
          </a:p>
        </p:txBody>
      </p:sp>
      <p:sp>
        <p:nvSpPr>
          <p:cNvPr id="747" name="Shape 747"/>
          <p:cNvSpPr txBox="1"/>
          <p:nvPr/>
        </p:nvSpPr>
        <p:spPr>
          <a:xfrm>
            <a:off x="1676400" y="5181600"/>
            <a:ext cx="46767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Let’s look again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46">
                                            <p:txEl>
                                              <p:pRg end="0" st="0"/>
                                            </p:txEl>
                                          </p:spTgt>
                                        </p:tgtEl>
                                        <p:attrNameLst>
                                          <p:attrName>style.visibility</p:attrName>
                                        </p:attrNameLst>
                                      </p:cBhvr>
                                      <p:to>
                                        <p:strVal val="visible"/>
                                      </p:to>
                                    </p:set>
                                    <p:anim calcmode="lin" valueType="num">
                                      <p:cBhvr additive="base">
                                        <p:cTn dur="2000"/>
                                        <p:tgtEl>
                                          <p:spTgt spid="746">
                                            <p:txEl>
                                              <p:pRg end="0" st="0"/>
                                            </p:txEl>
                                          </p:spTgt>
                                        </p:tgtEl>
                                        <p:attrNameLst>
                                          <p:attrName>ppt_w</p:attrName>
                                        </p:attrNameLst>
                                      </p:cBhvr>
                                      <p:tavLst>
                                        <p:tav fmla="" tm="0">
                                          <p:val>
                                            <p:strVal val="0"/>
                                          </p:val>
                                        </p:tav>
                                        <p:tav fmla="" tm="100000">
                                          <p:val>
                                            <p:strVal val="#ppt_w"/>
                                          </p:val>
                                        </p:tav>
                                      </p:tavLst>
                                    </p:anim>
                                    <p:anim calcmode="lin" valueType="num">
                                      <p:cBhvr additive="base">
                                        <p:cTn dur="2000"/>
                                        <p:tgtEl>
                                          <p:spTgt spid="746">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6">
                                            <p:txEl>
                                              <p:pRg end="1" st="1"/>
                                            </p:txEl>
                                          </p:spTgt>
                                        </p:tgtEl>
                                        <p:attrNameLst>
                                          <p:attrName>style.visibility</p:attrName>
                                        </p:attrNameLst>
                                      </p:cBhvr>
                                      <p:to>
                                        <p:strVal val="visible"/>
                                      </p:to>
                                    </p:set>
                                    <p:anim calcmode="lin" valueType="num">
                                      <p:cBhvr additive="base">
                                        <p:cTn dur="2000"/>
                                        <p:tgtEl>
                                          <p:spTgt spid="746">
                                            <p:txEl>
                                              <p:pRg end="1" st="1"/>
                                            </p:txEl>
                                          </p:spTgt>
                                        </p:tgtEl>
                                        <p:attrNameLst>
                                          <p:attrName>ppt_w</p:attrName>
                                        </p:attrNameLst>
                                      </p:cBhvr>
                                      <p:tavLst>
                                        <p:tav fmla="" tm="0">
                                          <p:val>
                                            <p:strVal val="0"/>
                                          </p:val>
                                        </p:tav>
                                        <p:tav fmla="" tm="100000">
                                          <p:val>
                                            <p:strVal val="#ppt_w"/>
                                          </p:val>
                                        </p:tav>
                                      </p:tavLst>
                                    </p:anim>
                                    <p:anim calcmode="lin" valueType="num">
                                      <p:cBhvr additive="base">
                                        <p:cTn dur="2000"/>
                                        <p:tgtEl>
                                          <p:spTgt spid="746">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6">
                                            <p:txEl>
                                              <p:pRg end="2" st="2"/>
                                            </p:txEl>
                                          </p:spTgt>
                                        </p:tgtEl>
                                        <p:attrNameLst>
                                          <p:attrName>style.visibility</p:attrName>
                                        </p:attrNameLst>
                                      </p:cBhvr>
                                      <p:to>
                                        <p:strVal val="visible"/>
                                      </p:to>
                                    </p:set>
                                    <p:anim calcmode="lin" valueType="num">
                                      <p:cBhvr additive="base">
                                        <p:cTn dur="2000"/>
                                        <p:tgtEl>
                                          <p:spTgt spid="746">
                                            <p:txEl>
                                              <p:pRg end="2" st="2"/>
                                            </p:txEl>
                                          </p:spTgt>
                                        </p:tgtEl>
                                        <p:attrNameLst>
                                          <p:attrName>ppt_w</p:attrName>
                                        </p:attrNameLst>
                                      </p:cBhvr>
                                      <p:tavLst>
                                        <p:tav fmla="" tm="0">
                                          <p:val>
                                            <p:strVal val="0"/>
                                          </p:val>
                                        </p:tav>
                                        <p:tav fmla="" tm="100000">
                                          <p:val>
                                            <p:strVal val="#ppt_w"/>
                                          </p:val>
                                        </p:tav>
                                      </p:tavLst>
                                    </p:anim>
                                    <p:anim calcmode="lin" valueType="num">
                                      <p:cBhvr additive="base">
                                        <p:cTn dur="2000"/>
                                        <p:tgtEl>
                                          <p:spTgt spid="746">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6">
                                            <p:txEl>
                                              <p:pRg end="3" st="3"/>
                                            </p:txEl>
                                          </p:spTgt>
                                        </p:tgtEl>
                                        <p:attrNameLst>
                                          <p:attrName>style.visibility</p:attrName>
                                        </p:attrNameLst>
                                      </p:cBhvr>
                                      <p:to>
                                        <p:strVal val="visible"/>
                                      </p:to>
                                    </p:set>
                                    <p:anim calcmode="lin" valueType="num">
                                      <p:cBhvr additive="base">
                                        <p:cTn dur="2000"/>
                                        <p:tgtEl>
                                          <p:spTgt spid="746">
                                            <p:txEl>
                                              <p:pRg end="3" st="3"/>
                                            </p:txEl>
                                          </p:spTgt>
                                        </p:tgtEl>
                                        <p:attrNameLst>
                                          <p:attrName>ppt_w</p:attrName>
                                        </p:attrNameLst>
                                      </p:cBhvr>
                                      <p:tavLst>
                                        <p:tav fmla="" tm="0">
                                          <p:val>
                                            <p:strVal val="0"/>
                                          </p:val>
                                        </p:tav>
                                        <p:tav fmla="" tm="100000">
                                          <p:val>
                                            <p:strVal val="#ppt_w"/>
                                          </p:val>
                                        </p:tav>
                                      </p:tavLst>
                                    </p:anim>
                                    <p:anim calcmode="lin" valueType="num">
                                      <p:cBhvr additive="base">
                                        <p:cTn dur="2000"/>
                                        <p:tgtEl>
                                          <p:spTgt spid="746">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6">
                                            <p:txEl>
                                              <p:pRg end="4" st="4"/>
                                            </p:txEl>
                                          </p:spTgt>
                                        </p:tgtEl>
                                        <p:attrNameLst>
                                          <p:attrName>style.visibility</p:attrName>
                                        </p:attrNameLst>
                                      </p:cBhvr>
                                      <p:to>
                                        <p:strVal val="visible"/>
                                      </p:to>
                                    </p:set>
                                    <p:anim calcmode="lin" valueType="num">
                                      <p:cBhvr additive="base">
                                        <p:cTn dur="2000"/>
                                        <p:tgtEl>
                                          <p:spTgt spid="746">
                                            <p:txEl>
                                              <p:pRg end="4" st="4"/>
                                            </p:txEl>
                                          </p:spTgt>
                                        </p:tgtEl>
                                        <p:attrNameLst>
                                          <p:attrName>ppt_w</p:attrName>
                                        </p:attrNameLst>
                                      </p:cBhvr>
                                      <p:tavLst>
                                        <p:tav fmla="" tm="0">
                                          <p:val>
                                            <p:strVal val="0"/>
                                          </p:val>
                                        </p:tav>
                                        <p:tav fmla="" tm="100000">
                                          <p:val>
                                            <p:strVal val="#ppt_w"/>
                                          </p:val>
                                        </p:tav>
                                      </p:tavLst>
                                    </p:anim>
                                    <p:anim calcmode="lin" valueType="num">
                                      <p:cBhvr additive="base">
                                        <p:cTn dur="2000"/>
                                        <p:tgtEl>
                                          <p:spTgt spid="746">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500"/>
                                  </p:stCondLst>
                                  <p:childTnLst>
                                    <p:set>
                                      <p:cBhvr>
                                        <p:cTn dur="1" fill="hold">
                                          <p:stCondLst>
                                            <p:cond delay="0"/>
                                          </p:stCondLst>
                                        </p:cTn>
                                        <p:tgtEl>
                                          <p:spTgt spid="747">
                                            <p:txEl>
                                              <p:pRg end="0" st="0"/>
                                            </p:txEl>
                                          </p:spTgt>
                                        </p:tgtEl>
                                        <p:attrNameLst>
                                          <p:attrName>style.visibility</p:attrName>
                                        </p:attrNameLst>
                                      </p:cBhvr>
                                      <p:to>
                                        <p:strVal val="visible"/>
                                      </p:to>
                                    </p:set>
                                    <p:anim calcmode="lin" valueType="num">
                                      <p:cBhvr additive="base">
                                        <p:cTn dur="2000"/>
                                        <p:tgtEl>
                                          <p:spTgt spid="747">
                                            <p:txEl>
                                              <p:pRg end="0" st="0"/>
                                            </p:txEl>
                                          </p:spTgt>
                                        </p:tgtEl>
                                        <p:attrNameLst>
                                          <p:attrName>ppt_w</p:attrName>
                                        </p:attrNameLst>
                                      </p:cBhvr>
                                      <p:tavLst>
                                        <p:tav fmla="" tm="0">
                                          <p:val>
                                            <p:strVal val="0"/>
                                          </p:val>
                                        </p:tav>
                                        <p:tav fmla="" tm="100000">
                                          <p:val>
                                            <p:strVal val="#ppt_w"/>
                                          </p:val>
                                        </p:tav>
                                      </p:tavLst>
                                    </p:anim>
                                    <p:anim calcmode="lin" valueType="num">
                                      <p:cBhvr additive="base">
                                        <p:cTn dur="2000"/>
                                        <p:tgtEl>
                                          <p:spTgt spid="74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nvSpPr>
        <p:spPr>
          <a:xfrm>
            <a:off x="1066800" y="2362200"/>
            <a:ext cx="6704013" cy="13112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CC00"/>
              </a:buClr>
              <a:buSzPts val="4000"/>
              <a:buFont typeface="Verdana"/>
              <a:buNone/>
            </a:pPr>
            <a:r>
              <a:rPr b="1" i="0" lang="en-US" sz="4000" u="none" cap="none" strike="noStrike">
                <a:solidFill>
                  <a:srgbClr val="FFCC00"/>
                </a:solidFill>
                <a:latin typeface="Verdana"/>
                <a:ea typeface="Verdana"/>
                <a:cs typeface="Verdana"/>
                <a:sym typeface="Verdana"/>
              </a:rPr>
              <a:t>It really is easier </a:t>
            </a:r>
            <a:endParaRPr/>
          </a:p>
          <a:p>
            <a:pPr indent="0" lvl="0" marL="0" marR="0" rtl="0" algn="ctr">
              <a:spcBef>
                <a:spcPts val="0"/>
              </a:spcBef>
              <a:spcAft>
                <a:spcPts val="0"/>
              </a:spcAft>
              <a:buClr>
                <a:srgbClr val="FFCC00"/>
              </a:buClr>
              <a:buSzPts val="4000"/>
              <a:buFont typeface="Verdana"/>
              <a:buNone/>
            </a:pPr>
            <a:r>
              <a:rPr b="1" i="0" lang="en-US" sz="4000" u="none" cap="none" strike="noStrike">
                <a:solidFill>
                  <a:srgbClr val="FFCC00"/>
                </a:solidFill>
                <a:latin typeface="Verdana"/>
                <a:ea typeface="Verdana"/>
                <a:cs typeface="Verdana"/>
                <a:sym typeface="Verdana"/>
              </a:rPr>
              <a:t>than you might think…</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7"/>
                                        </p:tgtEl>
                                        <p:attrNameLst>
                                          <p:attrName>style.visibility</p:attrName>
                                        </p:attrNameLst>
                                      </p:cBhvr>
                                      <p:to>
                                        <p:strVal val="visible"/>
                                      </p:to>
                                    </p:set>
                                    <p:animEffect filter="fade" transition="in">
                                      <p:cBhvr>
                                        <p:cTn dur="75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pic>
        <p:nvPicPr>
          <p:cNvPr descr="ShawnCareyimmBE copy" id="753" name="Shape 753"/>
          <p:cNvPicPr preferRelativeResize="0"/>
          <p:nvPr/>
        </p:nvPicPr>
        <p:blipFill rotWithShape="1">
          <a:blip r:embed="rId3">
            <a:alphaModFix/>
          </a:blip>
          <a:srcRect b="0" l="0" r="0" t="0"/>
          <a:stretch/>
        </p:blipFill>
        <p:spPr>
          <a:xfrm>
            <a:off x="849313" y="1676400"/>
            <a:ext cx="2836862" cy="3352800"/>
          </a:xfrm>
          <a:prstGeom prst="rect">
            <a:avLst/>
          </a:prstGeom>
          <a:noFill/>
          <a:ln>
            <a:noFill/>
          </a:ln>
        </p:spPr>
      </p:pic>
      <p:pic>
        <p:nvPicPr>
          <p:cNvPr descr="DaveMcNhawksyoungBE copy" id="754" name="Shape 754"/>
          <p:cNvPicPr preferRelativeResize="0"/>
          <p:nvPr/>
        </p:nvPicPr>
        <p:blipFill rotWithShape="1">
          <a:blip r:embed="rId4">
            <a:alphaModFix/>
          </a:blip>
          <a:srcRect b="0" l="0" r="0" t="0"/>
          <a:stretch/>
        </p:blipFill>
        <p:spPr>
          <a:xfrm>
            <a:off x="838200" y="1676400"/>
            <a:ext cx="2822575" cy="3276600"/>
          </a:xfrm>
          <a:prstGeom prst="rect">
            <a:avLst/>
          </a:prstGeom>
          <a:noFill/>
          <a:ln>
            <a:noFill/>
          </a:ln>
        </p:spPr>
      </p:pic>
      <p:pic>
        <p:nvPicPr>
          <p:cNvPr descr="DaveMcNhawksGE1 copy" id="755" name="Shape 755"/>
          <p:cNvPicPr preferRelativeResize="0"/>
          <p:nvPr/>
        </p:nvPicPr>
        <p:blipFill rotWithShape="1">
          <a:blip r:embed="rId5">
            <a:alphaModFix/>
          </a:blip>
          <a:srcRect b="0" l="0" r="0" t="0"/>
          <a:stretch/>
        </p:blipFill>
        <p:spPr>
          <a:xfrm>
            <a:off x="5181600" y="1600200"/>
            <a:ext cx="3657600" cy="3657600"/>
          </a:xfrm>
          <a:prstGeom prst="rect">
            <a:avLst/>
          </a:prstGeom>
          <a:noFill/>
          <a:ln>
            <a:noFill/>
          </a:ln>
        </p:spPr>
      </p:pic>
      <p:sp>
        <p:nvSpPr>
          <p:cNvPr id="756" name="Shape 756"/>
          <p:cNvSpPr txBox="1"/>
          <p:nvPr/>
        </p:nvSpPr>
        <p:spPr>
          <a:xfrm>
            <a:off x="914400" y="5867400"/>
            <a:ext cx="2862263"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3600"/>
              <a:buFont typeface="Verdana"/>
              <a:buNone/>
            </a:pPr>
            <a:r>
              <a:rPr b="1" lang="en-US" sz="3600">
                <a:solidFill>
                  <a:srgbClr val="83FD3F"/>
                </a:solidFill>
                <a:latin typeface="Verdana"/>
                <a:ea typeface="Verdana"/>
                <a:cs typeface="Verdana"/>
                <a:sym typeface="Verdana"/>
              </a:rPr>
              <a:t>Bald Eagle</a:t>
            </a:r>
            <a:endParaRPr/>
          </a:p>
        </p:txBody>
      </p:sp>
      <p:sp>
        <p:nvSpPr>
          <p:cNvPr id="757" name="Shape 757"/>
          <p:cNvSpPr txBox="1"/>
          <p:nvPr/>
        </p:nvSpPr>
        <p:spPr>
          <a:xfrm>
            <a:off x="5181600" y="5867400"/>
            <a:ext cx="3524250"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3600"/>
              <a:buFont typeface="Verdana"/>
              <a:buNone/>
            </a:pPr>
            <a:r>
              <a:rPr b="1" lang="en-US" sz="3600">
                <a:solidFill>
                  <a:srgbClr val="83FD3F"/>
                </a:solidFill>
                <a:latin typeface="Verdana"/>
                <a:ea typeface="Verdana"/>
                <a:cs typeface="Verdana"/>
                <a:sym typeface="Verdana"/>
              </a:rPr>
              <a:t>Golden Eagle</a:t>
            </a:r>
            <a:endParaRPr/>
          </a:p>
        </p:txBody>
      </p:sp>
      <p:pic>
        <p:nvPicPr>
          <p:cNvPr descr="ShawnCareyimmGE copy" id="758" name="Shape 758"/>
          <p:cNvPicPr preferRelativeResize="0"/>
          <p:nvPr/>
        </p:nvPicPr>
        <p:blipFill rotWithShape="1">
          <a:blip r:embed="rId6">
            <a:alphaModFix/>
          </a:blip>
          <a:srcRect b="0" l="0" r="0" t="0"/>
          <a:stretch/>
        </p:blipFill>
        <p:spPr>
          <a:xfrm>
            <a:off x="5181600" y="1600200"/>
            <a:ext cx="3657600" cy="3659188"/>
          </a:xfrm>
          <a:prstGeom prst="rect">
            <a:avLst/>
          </a:prstGeom>
          <a:noFill/>
          <a:ln>
            <a:noFill/>
          </a:ln>
        </p:spPr>
      </p:pic>
      <p:pic>
        <p:nvPicPr>
          <p:cNvPr descr="silhouetteGoldenEagle" id="759" name="Shape 759"/>
          <p:cNvPicPr preferRelativeResize="0"/>
          <p:nvPr/>
        </p:nvPicPr>
        <p:blipFill rotWithShape="1">
          <a:blip r:embed="rId7">
            <a:alphaModFix/>
          </a:blip>
          <a:srcRect b="0" l="0" r="0" t="0"/>
          <a:stretch/>
        </p:blipFill>
        <p:spPr>
          <a:xfrm rot="2254659">
            <a:off x="6477000" y="1295400"/>
            <a:ext cx="1558925" cy="4402138"/>
          </a:xfrm>
          <a:prstGeom prst="rect">
            <a:avLst/>
          </a:prstGeom>
          <a:noFill/>
          <a:ln>
            <a:noFill/>
          </a:ln>
        </p:spPr>
      </p:pic>
      <p:pic>
        <p:nvPicPr>
          <p:cNvPr descr="BaldEagle_Silhouette copy" id="760" name="Shape 760"/>
          <p:cNvPicPr preferRelativeResize="0"/>
          <p:nvPr/>
        </p:nvPicPr>
        <p:blipFill rotWithShape="1">
          <a:blip r:embed="rId8">
            <a:alphaModFix/>
          </a:blip>
          <a:srcRect b="0" l="0" r="0" t="0"/>
          <a:stretch/>
        </p:blipFill>
        <p:spPr>
          <a:xfrm rot="-1879336">
            <a:off x="1295400" y="1447800"/>
            <a:ext cx="1747838" cy="4419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53"/>
                                        </p:tgtEl>
                                        <p:attrNameLst>
                                          <p:attrName>style.visibility</p:attrName>
                                        </p:attrNameLst>
                                      </p:cBhvr>
                                      <p:to>
                                        <p:strVal val="visible"/>
                                      </p:to>
                                    </p:set>
                                    <p:anim calcmode="lin" valueType="num">
                                      <p:cBhvr additive="base">
                                        <p:cTn dur="2000"/>
                                        <p:tgtEl>
                                          <p:spTgt spid="753"/>
                                        </p:tgtEl>
                                        <p:attrNameLst>
                                          <p:attrName>ppt_w</p:attrName>
                                        </p:attrNameLst>
                                      </p:cBhvr>
                                      <p:tavLst>
                                        <p:tav fmla="" tm="0">
                                          <p:val>
                                            <p:strVal val="0"/>
                                          </p:val>
                                        </p:tav>
                                        <p:tav fmla="" tm="100000">
                                          <p:val>
                                            <p:strVal val="#ppt_w"/>
                                          </p:val>
                                        </p:tav>
                                      </p:tavLst>
                                    </p:anim>
                                    <p:anim calcmode="lin" valueType="num">
                                      <p:cBhvr additive="base">
                                        <p:cTn dur="2000"/>
                                        <p:tgtEl>
                                          <p:spTgt spid="7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5"/>
                                        </p:tgtEl>
                                        <p:attrNameLst>
                                          <p:attrName>style.visibility</p:attrName>
                                        </p:attrNameLst>
                                      </p:cBhvr>
                                      <p:to>
                                        <p:strVal val="visible"/>
                                      </p:to>
                                    </p:set>
                                    <p:anim calcmode="lin" valueType="num">
                                      <p:cBhvr additive="base">
                                        <p:cTn dur="2000"/>
                                        <p:tgtEl>
                                          <p:spTgt spid="755"/>
                                        </p:tgtEl>
                                        <p:attrNameLst>
                                          <p:attrName>ppt_w</p:attrName>
                                        </p:attrNameLst>
                                      </p:cBhvr>
                                      <p:tavLst>
                                        <p:tav fmla="" tm="0">
                                          <p:val>
                                            <p:strVal val="0"/>
                                          </p:val>
                                        </p:tav>
                                        <p:tav fmla="" tm="100000">
                                          <p:val>
                                            <p:strVal val="#ppt_w"/>
                                          </p:val>
                                        </p:tav>
                                      </p:tavLst>
                                    </p:anim>
                                    <p:anim calcmode="lin" valueType="num">
                                      <p:cBhvr additive="base">
                                        <p:cTn dur="2000"/>
                                        <p:tgtEl>
                                          <p:spTgt spid="75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1000"/>
                                  </p:stCondLst>
                                  <p:childTnLst>
                                    <p:set>
                                      <p:cBhvr>
                                        <p:cTn dur="1" fill="hold">
                                          <p:stCondLst>
                                            <p:cond delay="0"/>
                                          </p:stCondLst>
                                        </p:cTn>
                                        <p:tgtEl>
                                          <p:spTgt spid="758"/>
                                        </p:tgtEl>
                                        <p:attrNameLst>
                                          <p:attrName>style.visibility</p:attrName>
                                        </p:attrNameLst>
                                      </p:cBhvr>
                                      <p:to>
                                        <p:strVal val="visible"/>
                                      </p:to>
                                    </p:set>
                                    <p:anim calcmode="lin" valueType="num">
                                      <p:cBhvr additive="base">
                                        <p:cTn dur="3300"/>
                                        <p:tgtEl>
                                          <p:spTgt spid="758"/>
                                        </p:tgtEl>
                                        <p:attrNameLst>
                                          <p:attrName>ppt_w</p:attrName>
                                        </p:attrNameLst>
                                      </p:cBhvr>
                                      <p:tavLst>
                                        <p:tav fmla="" tm="0">
                                          <p:val>
                                            <p:strVal val="0"/>
                                          </p:val>
                                        </p:tav>
                                        <p:tav fmla="" tm="100000">
                                          <p:val>
                                            <p:strVal val="#ppt_w"/>
                                          </p:val>
                                        </p:tav>
                                      </p:tavLst>
                                    </p:anim>
                                    <p:anim calcmode="lin" valueType="num">
                                      <p:cBhvr additive="base">
                                        <p:cTn dur="3300"/>
                                        <p:tgtEl>
                                          <p:spTgt spid="7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300"/>
                                  </p:stCondLst>
                                  <p:childTnLst>
                                    <p:set>
                                      <p:cBhvr>
                                        <p:cTn dur="1" fill="hold">
                                          <p:stCondLst>
                                            <p:cond delay="0"/>
                                          </p:stCondLst>
                                        </p:cTn>
                                        <p:tgtEl>
                                          <p:spTgt spid="754"/>
                                        </p:tgtEl>
                                        <p:attrNameLst>
                                          <p:attrName>style.visibility</p:attrName>
                                        </p:attrNameLst>
                                      </p:cBhvr>
                                      <p:to>
                                        <p:strVal val="visible"/>
                                      </p:to>
                                    </p:set>
                                    <p:anim calcmode="lin" valueType="num">
                                      <p:cBhvr additive="base">
                                        <p:cTn dur="2000"/>
                                        <p:tgtEl>
                                          <p:spTgt spid="754"/>
                                        </p:tgtEl>
                                        <p:attrNameLst>
                                          <p:attrName>ppt_w</p:attrName>
                                        </p:attrNameLst>
                                      </p:cBhvr>
                                      <p:tavLst>
                                        <p:tav fmla="" tm="0">
                                          <p:val>
                                            <p:strVal val="0"/>
                                          </p:val>
                                        </p:tav>
                                        <p:tav fmla="" tm="100000">
                                          <p:val>
                                            <p:strVal val="#ppt_w"/>
                                          </p:val>
                                        </p:tav>
                                      </p:tavLst>
                                    </p:anim>
                                    <p:anim calcmode="lin" valueType="num">
                                      <p:cBhvr additive="base">
                                        <p:cTn dur="2000"/>
                                        <p:tgtEl>
                                          <p:spTgt spid="754"/>
                                        </p:tgtEl>
                                        <p:attrNameLst>
                                          <p:attrName>ppt_h</p:attrName>
                                        </p:attrNameLst>
                                      </p:cBhvr>
                                      <p:tavLst>
                                        <p:tav fmla="" tm="0">
                                          <p:val>
                                            <p:strVal val="0"/>
                                          </p:val>
                                        </p:tav>
                                        <p:tav fmla="" tm="100000">
                                          <p:val>
                                            <p:strVal val="#ppt_h"/>
                                          </p:val>
                                        </p:tav>
                                      </p:tavLst>
                                    </p:anim>
                                  </p:childTnLst>
                                </p:cTn>
                              </p:par>
                            </p:childTnLst>
                          </p:cTn>
                        </p:par>
                        <p:par>
                          <p:cTn fill="hold">
                            <p:stCondLst>
                              <p:cond delay="5300"/>
                            </p:stCondLst>
                            <p:childTnLst>
                              <p:par>
                                <p:cTn fill="hold" nodeType="afterEffect" presetClass="entr" presetID="10" presetSubtype="0">
                                  <p:stCondLst>
                                    <p:cond delay="1000"/>
                                  </p:stCondLst>
                                  <p:childTnLst>
                                    <p:set>
                                      <p:cBhvr>
                                        <p:cTn dur="1" fill="hold">
                                          <p:stCondLst>
                                            <p:cond delay="0"/>
                                          </p:stCondLst>
                                        </p:cTn>
                                        <p:tgtEl>
                                          <p:spTgt spid="756"/>
                                        </p:tgtEl>
                                        <p:attrNameLst>
                                          <p:attrName>style.visibility</p:attrName>
                                        </p:attrNameLst>
                                      </p:cBhvr>
                                      <p:to>
                                        <p:strVal val="visible"/>
                                      </p:to>
                                    </p:set>
                                    <p:animEffect filter="fade" transition="in">
                                      <p:cBhvr>
                                        <p:cTn dur="5000"/>
                                        <p:tgtEl>
                                          <p:spTgt spid="756"/>
                                        </p:tgtEl>
                                      </p:cBhvr>
                                    </p:animEffect>
                                  </p:childTnLst>
                                </p:cTn>
                              </p:par>
                              <p:par>
                                <p:cTn fill="hold" nodeType="withEffect" presetClass="entr" presetID="10" presetSubtype="0">
                                  <p:stCondLst>
                                    <p:cond delay="1000"/>
                                  </p:stCondLst>
                                  <p:childTnLst>
                                    <p:set>
                                      <p:cBhvr>
                                        <p:cTn dur="1" fill="hold">
                                          <p:stCondLst>
                                            <p:cond delay="0"/>
                                          </p:stCondLst>
                                        </p:cTn>
                                        <p:tgtEl>
                                          <p:spTgt spid="757"/>
                                        </p:tgtEl>
                                        <p:attrNameLst>
                                          <p:attrName>style.visibility</p:attrName>
                                        </p:attrNameLst>
                                      </p:cBhvr>
                                      <p:to>
                                        <p:strVal val="visible"/>
                                      </p:to>
                                    </p:set>
                                    <p:animEffect filter="fade" transition="in">
                                      <p:cBhvr>
                                        <p:cTn dur="5000"/>
                                        <p:tgtEl>
                                          <p:spTgt spid="757"/>
                                        </p:tgtEl>
                                      </p:cBhvr>
                                    </p:animEffect>
                                  </p:childTnLst>
                                </p:cTn>
                              </p:par>
                            </p:childTnLst>
                          </p:cTn>
                        </p:par>
                        <p:par>
                          <p:cTn fill="hold">
                            <p:stCondLst>
                              <p:cond delay="10300"/>
                            </p:stCondLst>
                            <p:childTnLst>
                              <p:par>
                                <p:cTn fill="hold" nodeType="afterEffect" presetClass="entr" presetID="23" presetSubtype="16">
                                  <p:stCondLst>
                                    <p:cond delay="300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5000"/>
                                        <p:tgtEl>
                                          <p:spTgt spid="760"/>
                                        </p:tgtEl>
                                        <p:attrNameLst>
                                          <p:attrName>ppt_w</p:attrName>
                                        </p:attrNameLst>
                                      </p:cBhvr>
                                      <p:tavLst>
                                        <p:tav fmla="" tm="0">
                                          <p:val>
                                            <p:strVal val="0"/>
                                          </p:val>
                                        </p:tav>
                                        <p:tav fmla="" tm="100000">
                                          <p:val>
                                            <p:strVal val="#ppt_w"/>
                                          </p:val>
                                        </p:tav>
                                      </p:tavLst>
                                    </p:anim>
                                    <p:anim calcmode="lin" valueType="num">
                                      <p:cBhvr additive="base">
                                        <p:cTn dur="5000"/>
                                        <p:tgtEl>
                                          <p:spTgt spid="7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9"/>
                                        </p:tgtEl>
                                        <p:attrNameLst>
                                          <p:attrName>style.visibility</p:attrName>
                                        </p:attrNameLst>
                                      </p:cBhvr>
                                      <p:to>
                                        <p:strVal val="visible"/>
                                      </p:to>
                                    </p:set>
                                    <p:anim calcmode="lin" valueType="num">
                                      <p:cBhvr additive="base">
                                        <p:cTn dur="5000"/>
                                        <p:tgtEl>
                                          <p:spTgt spid="759"/>
                                        </p:tgtEl>
                                        <p:attrNameLst>
                                          <p:attrName>ppt_w</p:attrName>
                                        </p:attrNameLst>
                                      </p:cBhvr>
                                      <p:tavLst>
                                        <p:tav fmla="" tm="0">
                                          <p:val>
                                            <p:strVal val="0"/>
                                          </p:val>
                                        </p:tav>
                                        <p:tav fmla="" tm="100000">
                                          <p:val>
                                            <p:strVal val="#ppt_w"/>
                                          </p:val>
                                        </p:tav>
                                      </p:tavLst>
                                    </p:anim>
                                    <p:anim calcmode="lin" valueType="num">
                                      <p:cBhvr additive="base">
                                        <p:cTn dur="5000"/>
                                        <p:tgtEl>
                                          <p:spTgt spid="7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Shape 766"/>
          <p:cNvSpPr txBox="1"/>
          <p:nvPr/>
        </p:nvSpPr>
        <p:spPr>
          <a:xfrm>
            <a:off x="2209800" y="2819400"/>
            <a:ext cx="427355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More big birds</a:t>
            </a:r>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1" name="Shape 771"/>
        <p:cNvGrpSpPr/>
        <p:nvPr/>
      </p:nvGrpSpPr>
      <p:grpSpPr>
        <a:xfrm>
          <a:off x="0" y="0"/>
          <a:ext cx="0" cy="0"/>
          <a:chOff x="0" y="0"/>
          <a:chExt cx="0" cy="0"/>
        </a:xfrm>
      </p:grpSpPr>
      <p:pic>
        <p:nvPicPr>
          <p:cNvPr descr="Raven" id="772" name="Shape 772"/>
          <p:cNvPicPr preferRelativeResize="0"/>
          <p:nvPr/>
        </p:nvPicPr>
        <p:blipFill rotWithShape="1">
          <a:blip r:embed="rId3">
            <a:alphaModFix/>
          </a:blip>
          <a:srcRect b="0" l="0" r="0" t="0"/>
          <a:stretch/>
        </p:blipFill>
        <p:spPr>
          <a:xfrm>
            <a:off x="3434555" y="1375630"/>
            <a:ext cx="2124075" cy="1676400"/>
          </a:xfrm>
          <a:prstGeom prst="rect">
            <a:avLst/>
          </a:prstGeom>
          <a:noFill/>
          <a:ln>
            <a:noFill/>
          </a:ln>
        </p:spPr>
      </p:pic>
      <p:sp>
        <p:nvSpPr>
          <p:cNvPr id="773" name="Shape 773"/>
          <p:cNvSpPr txBox="1"/>
          <p:nvPr/>
        </p:nvSpPr>
        <p:spPr>
          <a:xfrm>
            <a:off x="1066800" y="215167"/>
            <a:ext cx="1350963" cy="6413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Verdana"/>
              <a:buNone/>
            </a:pPr>
            <a:r>
              <a:rPr b="1" lang="en-US" sz="3600">
                <a:solidFill>
                  <a:srgbClr val="FFFF00"/>
                </a:solidFill>
                <a:latin typeface="Verdana"/>
                <a:ea typeface="Verdana"/>
                <a:cs typeface="Verdana"/>
                <a:sym typeface="Verdana"/>
              </a:rPr>
              <a:t>Hey!</a:t>
            </a:r>
            <a:endParaRPr/>
          </a:p>
        </p:txBody>
      </p:sp>
      <p:sp>
        <p:nvSpPr>
          <p:cNvPr id="774" name="Shape 774"/>
          <p:cNvSpPr txBox="1"/>
          <p:nvPr/>
        </p:nvSpPr>
        <p:spPr>
          <a:xfrm>
            <a:off x="1389856" y="856517"/>
            <a:ext cx="6213475"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What kind of hawk is that????</a:t>
            </a:r>
            <a:endParaRPr/>
          </a:p>
        </p:txBody>
      </p:sp>
      <p:sp>
        <p:nvSpPr>
          <p:cNvPr id="775" name="Shape 775"/>
          <p:cNvSpPr txBox="1"/>
          <p:nvPr/>
        </p:nvSpPr>
        <p:spPr>
          <a:xfrm>
            <a:off x="228600" y="4572000"/>
            <a:ext cx="8535988"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NOT a hawk, but often seen at watchsites</a:t>
            </a:r>
            <a:endParaRPr/>
          </a:p>
        </p:txBody>
      </p:sp>
      <p:sp>
        <p:nvSpPr>
          <p:cNvPr id="776" name="Shape 776"/>
          <p:cNvSpPr txBox="1"/>
          <p:nvPr/>
        </p:nvSpPr>
        <p:spPr>
          <a:xfrm>
            <a:off x="2819400" y="5029200"/>
            <a:ext cx="3452813" cy="6413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3600"/>
              <a:buFont typeface="Verdana"/>
              <a:buNone/>
            </a:pPr>
            <a:r>
              <a:rPr b="1" lang="en-US" sz="3600">
                <a:solidFill>
                  <a:srgbClr val="83FD3F"/>
                </a:solidFill>
                <a:latin typeface="Verdana"/>
                <a:ea typeface="Verdana"/>
                <a:cs typeface="Verdana"/>
                <a:sym typeface="Verdana"/>
              </a:rPr>
              <a:t>It’s a Raven!</a:t>
            </a:r>
            <a:endParaRPr/>
          </a:p>
        </p:txBody>
      </p:sp>
      <p:sp>
        <p:nvSpPr>
          <p:cNvPr id="777" name="Shape 777"/>
          <p:cNvSpPr txBox="1"/>
          <p:nvPr/>
        </p:nvSpPr>
        <p:spPr>
          <a:xfrm>
            <a:off x="1066800" y="3052030"/>
            <a:ext cx="6918325"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It is a big bird, and it often soars.</a:t>
            </a:r>
            <a:endParaRPr/>
          </a:p>
        </p:txBody>
      </p:sp>
      <p:sp>
        <p:nvSpPr>
          <p:cNvPr id="778" name="Shape 778"/>
          <p:cNvSpPr txBox="1"/>
          <p:nvPr/>
        </p:nvSpPr>
        <p:spPr>
          <a:xfrm>
            <a:off x="228600" y="5715000"/>
            <a:ext cx="86106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Ravens are seldom alone; they flap more than hawks with a strong rowing wingbeat</a:t>
            </a:r>
            <a:endParaRPr/>
          </a:p>
        </p:txBody>
      </p:sp>
      <p:sp>
        <p:nvSpPr>
          <p:cNvPr id="779" name="Shape 779"/>
          <p:cNvSpPr txBox="1"/>
          <p:nvPr/>
        </p:nvSpPr>
        <p:spPr>
          <a:xfrm>
            <a:off x="2209800" y="3571143"/>
            <a:ext cx="4268788"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But – note the head.</a:t>
            </a:r>
            <a:endParaRPr/>
          </a:p>
        </p:txBody>
      </p:sp>
      <p:sp>
        <p:nvSpPr>
          <p:cNvPr id="780" name="Shape 780"/>
          <p:cNvSpPr txBox="1"/>
          <p:nvPr/>
        </p:nvSpPr>
        <p:spPr>
          <a:xfrm>
            <a:off x="1348764" y="4090256"/>
            <a:ext cx="6242844"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Verdana"/>
                <a:ea typeface="Verdana"/>
                <a:cs typeface="Verdana"/>
                <a:sym typeface="Verdana"/>
              </a:rPr>
              <a:t>And the diamond shaped tail….</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2000"/>
                                        <p:tgtEl>
                                          <p:spTgt spid="772"/>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773"/>
                                        </p:tgtEl>
                                        <p:attrNameLst>
                                          <p:attrName>style.visibility</p:attrName>
                                        </p:attrNameLst>
                                      </p:cBhvr>
                                      <p:to>
                                        <p:strVal val="visible"/>
                                      </p:to>
                                    </p:set>
                                  </p:childTnLst>
                                </p:cTn>
                              </p:par>
                            </p:childTnLst>
                          </p:cTn>
                        </p:par>
                        <p:par>
                          <p:cTn fill="hold">
                            <p:stCondLst>
                              <p:cond delay="2001"/>
                            </p:stCondLst>
                            <p:childTnLst>
                              <p:par>
                                <p:cTn fill="hold" nodeType="afterEffect" presetClass="entr" presetID="10" presetSubtype="0">
                                  <p:stCondLst>
                                    <p:cond delay="400"/>
                                  </p:stCondLst>
                                  <p:childTnLst>
                                    <p:set>
                                      <p:cBhvr>
                                        <p:cTn dur="1" fill="hold">
                                          <p:stCondLst>
                                            <p:cond delay="0"/>
                                          </p:stCondLst>
                                        </p:cTn>
                                        <p:tgtEl>
                                          <p:spTgt spid="774"/>
                                        </p:tgtEl>
                                        <p:attrNameLst>
                                          <p:attrName>style.visibility</p:attrName>
                                        </p:attrNameLst>
                                      </p:cBhvr>
                                      <p:to>
                                        <p:strVal val="visible"/>
                                      </p:to>
                                    </p:set>
                                    <p:animEffect filter="fade" transition="in">
                                      <p:cBhvr>
                                        <p:cTn dur="2600"/>
                                        <p:tgtEl>
                                          <p:spTgt spid="774"/>
                                        </p:tgtEl>
                                      </p:cBhvr>
                                    </p:animEffect>
                                  </p:childTnLst>
                                </p:cTn>
                              </p:par>
                            </p:childTnLst>
                          </p:cTn>
                        </p:par>
                        <p:par>
                          <p:cTn fill="hold">
                            <p:stCondLst>
                              <p:cond delay="4601"/>
                            </p:stCondLst>
                            <p:childTnLst>
                              <p:par>
                                <p:cTn fill="hold" nodeType="after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2000"/>
                                        <p:tgtEl>
                                          <p:spTgt spid="777"/>
                                        </p:tgtEl>
                                      </p:cBhvr>
                                    </p:animEffect>
                                  </p:childTnLst>
                                </p:cTn>
                              </p:par>
                            </p:childTnLst>
                          </p:cTn>
                        </p:par>
                        <p:par>
                          <p:cTn fill="hold">
                            <p:stCondLst>
                              <p:cond delay="6601"/>
                            </p:stCondLst>
                            <p:childTnLst>
                              <p:par>
                                <p:cTn fill="hold" nodeType="afterEffect" presetClass="entr" presetID="10" presetSubtype="0">
                                  <p:stCondLst>
                                    <p:cond delay="1000"/>
                                  </p:stCondLst>
                                  <p:childTnLst>
                                    <p:set>
                                      <p:cBhvr>
                                        <p:cTn dur="1" fill="hold">
                                          <p:stCondLst>
                                            <p:cond delay="0"/>
                                          </p:stCondLst>
                                        </p:cTn>
                                        <p:tgtEl>
                                          <p:spTgt spid="779"/>
                                        </p:tgtEl>
                                        <p:attrNameLst>
                                          <p:attrName>style.visibility</p:attrName>
                                        </p:attrNameLst>
                                      </p:cBhvr>
                                      <p:to>
                                        <p:strVal val="visible"/>
                                      </p:to>
                                    </p:set>
                                    <p:animEffect filter="fade" transition="in">
                                      <p:cBhvr>
                                        <p:cTn dur="2000"/>
                                        <p:tgtEl>
                                          <p:spTgt spid="7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775"/>
                                        </p:tgtEl>
                                        <p:attrNameLst>
                                          <p:attrName>style.visibility</p:attrName>
                                        </p:attrNameLst>
                                      </p:cBhvr>
                                      <p:to>
                                        <p:strVal val="visible"/>
                                      </p:to>
                                    </p:set>
                                    <p:animEffect filter="fade" transition="in">
                                      <p:cBhvr>
                                        <p:cTn dur="2000"/>
                                        <p:tgtEl>
                                          <p:spTgt spid="775"/>
                                        </p:tgtEl>
                                      </p:cBhvr>
                                    </p:animEffect>
                                  </p:childTnLst>
                                </p:cTn>
                              </p:par>
                            </p:childTnLst>
                          </p:cTn>
                        </p:par>
                        <p:par>
                          <p:cTn fill="hold">
                            <p:stCondLst>
                              <p:cond delay="2500"/>
                            </p:stCondLst>
                            <p:childTnLst>
                              <p:par>
                                <p:cTn fill="hold" nodeType="afterEffect" presetClass="entr" presetID="23" presetSubtype="16">
                                  <p:stCondLst>
                                    <p:cond delay="1500"/>
                                  </p:stCondLst>
                                  <p:childTnLst>
                                    <p:set>
                                      <p:cBhvr>
                                        <p:cTn dur="1" fill="hold">
                                          <p:stCondLst>
                                            <p:cond delay="0"/>
                                          </p:stCondLst>
                                        </p:cTn>
                                        <p:tgtEl>
                                          <p:spTgt spid="776"/>
                                        </p:tgtEl>
                                        <p:attrNameLst>
                                          <p:attrName>style.visibility</p:attrName>
                                        </p:attrNameLst>
                                      </p:cBhvr>
                                      <p:to>
                                        <p:strVal val="visible"/>
                                      </p:to>
                                    </p:set>
                                    <p:anim calcmode="lin" valueType="num">
                                      <p:cBhvr additive="base">
                                        <p:cTn dur="1000"/>
                                        <p:tgtEl>
                                          <p:spTgt spid="776"/>
                                        </p:tgtEl>
                                        <p:attrNameLst>
                                          <p:attrName>ppt_w</p:attrName>
                                        </p:attrNameLst>
                                      </p:cBhvr>
                                      <p:tavLst>
                                        <p:tav fmla="" tm="0">
                                          <p:val>
                                            <p:strVal val="0"/>
                                          </p:val>
                                        </p:tav>
                                        <p:tav fmla="" tm="100000">
                                          <p:val>
                                            <p:strVal val="#ppt_w"/>
                                          </p:val>
                                        </p:tav>
                                      </p:tavLst>
                                    </p:anim>
                                    <p:anim calcmode="lin" valueType="num">
                                      <p:cBhvr additive="base">
                                        <p:cTn dur="1000"/>
                                        <p:tgtEl>
                                          <p:spTgt spid="776"/>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1000"/>
                                  </p:stCondLst>
                                  <p:childTnLst>
                                    <p:set>
                                      <p:cBhvr>
                                        <p:cTn dur="1" fill="hold">
                                          <p:stCondLst>
                                            <p:cond delay="0"/>
                                          </p:stCondLst>
                                        </p:cTn>
                                        <p:tgtEl>
                                          <p:spTgt spid="778"/>
                                        </p:tgtEl>
                                        <p:attrNameLst>
                                          <p:attrName>style.visibility</p:attrName>
                                        </p:attrNameLst>
                                      </p:cBhvr>
                                      <p:to>
                                        <p:strVal val="visible"/>
                                      </p:to>
                                    </p:set>
                                    <p:animEffect filter="fade" transition="in">
                                      <p:cBhvr>
                                        <p:cTn dur="3000"/>
                                        <p:tgtEl>
                                          <p:spTgt spid="7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Shape 786"/>
          <p:cNvSpPr txBox="1"/>
          <p:nvPr/>
        </p:nvSpPr>
        <p:spPr>
          <a:xfrm>
            <a:off x="1828800" y="2819400"/>
            <a:ext cx="5035550" cy="5794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Verdana"/>
              <a:buNone/>
            </a:pPr>
            <a:r>
              <a:rPr b="1" lang="en-US" sz="3200">
                <a:solidFill>
                  <a:schemeClr val="dk1"/>
                </a:solidFill>
                <a:latin typeface="Verdana"/>
                <a:ea typeface="Verdana"/>
                <a:cs typeface="Verdana"/>
                <a:sym typeface="Verdana"/>
              </a:rPr>
              <a:t>OK, back to raptors…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86"/>
                                        </p:tgtEl>
                                        <p:attrNameLst>
                                          <p:attrName>style.visibility</p:attrName>
                                        </p:attrNameLst>
                                      </p:cBhvr>
                                      <p:to>
                                        <p:strVal val="visible"/>
                                      </p:to>
                                    </p:set>
                                    <p:anim calcmode="lin" valueType="num">
                                      <p:cBhvr additive="base">
                                        <p:cTn dur="1000"/>
                                        <p:tgtEl>
                                          <p:spTgt spid="786"/>
                                        </p:tgtEl>
                                        <p:attrNameLst>
                                          <p:attrName>ppt_w</p:attrName>
                                        </p:attrNameLst>
                                      </p:cBhvr>
                                      <p:tavLst>
                                        <p:tav fmla="" tm="0">
                                          <p:val>
                                            <p:strVal val="0"/>
                                          </p:val>
                                        </p:tav>
                                        <p:tav fmla="" tm="100000">
                                          <p:val>
                                            <p:strVal val="#ppt_w"/>
                                          </p:val>
                                        </p:tav>
                                      </p:tavLst>
                                    </p:anim>
                                    <p:anim calcmode="lin" valueType="num">
                                      <p:cBhvr additive="base">
                                        <p:cTn dur="1000"/>
                                        <p:tgtEl>
                                          <p:spTgt spid="7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pic>
        <p:nvPicPr>
          <p:cNvPr descr="osprey lh flight6 (2)" id="792" name="Shape 792"/>
          <p:cNvPicPr preferRelativeResize="0"/>
          <p:nvPr/>
        </p:nvPicPr>
        <p:blipFill rotWithShape="1">
          <a:blip r:embed="rId3">
            <a:alphaModFix/>
          </a:blip>
          <a:srcRect b="0" l="0" r="0" t="0"/>
          <a:stretch/>
        </p:blipFill>
        <p:spPr>
          <a:xfrm rot="1855291">
            <a:off x="2819400" y="1676400"/>
            <a:ext cx="3052763" cy="3816350"/>
          </a:xfrm>
          <a:prstGeom prst="rect">
            <a:avLst/>
          </a:prstGeom>
          <a:noFill/>
          <a:ln>
            <a:noFill/>
          </a:ln>
        </p:spPr>
      </p:pic>
      <p:sp>
        <p:nvSpPr>
          <p:cNvPr id="793" name="Shape 793"/>
          <p:cNvSpPr txBox="1"/>
          <p:nvPr/>
        </p:nvSpPr>
        <p:spPr>
          <a:xfrm>
            <a:off x="685800" y="533400"/>
            <a:ext cx="219392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Osprey</a:t>
            </a:r>
            <a:endParaRPr/>
          </a:p>
        </p:txBody>
      </p:sp>
      <p:sp>
        <p:nvSpPr>
          <p:cNvPr id="794" name="Shape 794"/>
          <p:cNvSpPr txBox="1"/>
          <p:nvPr/>
        </p:nvSpPr>
        <p:spPr>
          <a:xfrm>
            <a:off x="3810000" y="762000"/>
            <a:ext cx="425291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 very distinctive shape</a:t>
            </a:r>
            <a:endParaRPr/>
          </a:p>
        </p:txBody>
      </p:sp>
      <p:cxnSp>
        <p:nvCxnSpPr>
          <p:cNvPr id="795" name="Shape 795"/>
          <p:cNvCxnSpPr/>
          <p:nvPr/>
        </p:nvCxnSpPr>
        <p:spPr>
          <a:xfrm flipH="1" rot="10800000">
            <a:off x="2743200" y="3657600"/>
            <a:ext cx="533400" cy="914400"/>
          </a:xfrm>
          <a:prstGeom prst="straightConnector1">
            <a:avLst/>
          </a:prstGeom>
          <a:noFill/>
          <a:ln cap="flat" cmpd="sng" w="57150">
            <a:solidFill>
              <a:srgbClr val="FFFF00"/>
            </a:solidFill>
            <a:prstDash val="solid"/>
            <a:round/>
            <a:headEnd len="med" w="med" type="none"/>
            <a:tailEnd len="med" w="med" type="none"/>
          </a:ln>
        </p:spPr>
      </p:cxnSp>
      <p:cxnSp>
        <p:nvCxnSpPr>
          <p:cNvPr id="796" name="Shape 796"/>
          <p:cNvCxnSpPr/>
          <p:nvPr/>
        </p:nvCxnSpPr>
        <p:spPr>
          <a:xfrm flipH="1" rot="10800000">
            <a:off x="3276600" y="3276600"/>
            <a:ext cx="1295400" cy="381000"/>
          </a:xfrm>
          <a:prstGeom prst="straightConnector1">
            <a:avLst/>
          </a:prstGeom>
          <a:noFill/>
          <a:ln cap="flat" cmpd="sng" w="57150">
            <a:solidFill>
              <a:srgbClr val="FFFF00"/>
            </a:solidFill>
            <a:prstDash val="solid"/>
            <a:round/>
            <a:headEnd len="med" w="med" type="none"/>
            <a:tailEnd len="med" w="med" type="none"/>
          </a:ln>
        </p:spPr>
      </p:cxnSp>
      <p:cxnSp>
        <p:nvCxnSpPr>
          <p:cNvPr id="797" name="Shape 797"/>
          <p:cNvCxnSpPr/>
          <p:nvPr/>
        </p:nvCxnSpPr>
        <p:spPr>
          <a:xfrm flipH="1" rot="10800000">
            <a:off x="4572000" y="2438400"/>
            <a:ext cx="457200" cy="838200"/>
          </a:xfrm>
          <a:prstGeom prst="straightConnector1">
            <a:avLst/>
          </a:prstGeom>
          <a:noFill/>
          <a:ln cap="flat" cmpd="sng" w="57150">
            <a:solidFill>
              <a:srgbClr val="FFFF00"/>
            </a:solidFill>
            <a:prstDash val="solid"/>
            <a:round/>
            <a:headEnd len="med" w="med" type="none"/>
            <a:tailEnd len="med" w="med" type="none"/>
          </a:ln>
        </p:spPr>
      </p:cxnSp>
      <p:cxnSp>
        <p:nvCxnSpPr>
          <p:cNvPr id="798" name="Shape 798"/>
          <p:cNvCxnSpPr/>
          <p:nvPr/>
        </p:nvCxnSpPr>
        <p:spPr>
          <a:xfrm flipH="1" rot="10800000">
            <a:off x="5029200" y="2362200"/>
            <a:ext cx="1143000" cy="76200"/>
          </a:xfrm>
          <a:prstGeom prst="straightConnector1">
            <a:avLst/>
          </a:prstGeom>
          <a:noFill/>
          <a:ln cap="flat" cmpd="sng" w="57150">
            <a:solidFill>
              <a:srgbClr val="FFFF00"/>
            </a:solidFill>
            <a:prstDash val="solid"/>
            <a:round/>
            <a:headEnd len="med" w="med" type="none"/>
            <a:tailEnd len="med" w="med" type="none"/>
          </a:ln>
        </p:spPr>
      </p:cxnSp>
      <p:sp>
        <p:nvSpPr>
          <p:cNvPr id="799" name="Shape 799"/>
          <p:cNvSpPr txBox="1"/>
          <p:nvPr/>
        </p:nvSpPr>
        <p:spPr>
          <a:xfrm>
            <a:off x="228600" y="5562600"/>
            <a:ext cx="275272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Dark eye-line</a:t>
            </a:r>
            <a:endParaRPr/>
          </a:p>
        </p:txBody>
      </p:sp>
      <p:sp>
        <p:nvSpPr>
          <p:cNvPr id="800" name="Shape 800"/>
          <p:cNvSpPr txBox="1"/>
          <p:nvPr/>
        </p:nvSpPr>
        <p:spPr>
          <a:xfrm>
            <a:off x="3200400" y="1803400"/>
            <a:ext cx="277971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-shaped profile</a:t>
            </a:r>
            <a:endParaRPr/>
          </a:p>
        </p:txBody>
      </p:sp>
      <p:pic>
        <p:nvPicPr>
          <p:cNvPr descr="ShawnCareyhawks 003osprey copy" id="801" name="Shape 801"/>
          <p:cNvPicPr preferRelativeResize="0"/>
          <p:nvPr/>
        </p:nvPicPr>
        <p:blipFill rotWithShape="1">
          <a:blip r:embed="rId4">
            <a:alphaModFix/>
          </a:blip>
          <a:srcRect b="0" l="0" r="0" t="0"/>
          <a:stretch/>
        </p:blipFill>
        <p:spPr>
          <a:xfrm>
            <a:off x="3886200" y="1905000"/>
            <a:ext cx="3657600" cy="3109913"/>
          </a:xfrm>
          <a:prstGeom prst="rect">
            <a:avLst/>
          </a:prstGeom>
          <a:noFill/>
          <a:ln>
            <a:noFill/>
          </a:ln>
        </p:spPr>
      </p:pic>
      <p:sp>
        <p:nvSpPr>
          <p:cNvPr id="802" name="Shape 802"/>
          <p:cNvSpPr txBox="1"/>
          <p:nvPr/>
        </p:nvSpPr>
        <p:spPr>
          <a:xfrm>
            <a:off x="990600" y="1600200"/>
            <a:ext cx="60483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an</a:t>
            </a:r>
            <a:endParaRPr/>
          </a:p>
        </p:txBody>
      </p:sp>
      <p:cxnSp>
        <p:nvCxnSpPr>
          <p:cNvPr id="803" name="Shape 803"/>
          <p:cNvCxnSpPr/>
          <p:nvPr/>
        </p:nvCxnSpPr>
        <p:spPr>
          <a:xfrm flipH="1" rot="10800000">
            <a:off x="3124200" y="4191000"/>
            <a:ext cx="3429000" cy="1600200"/>
          </a:xfrm>
          <a:prstGeom prst="straightConnector1">
            <a:avLst/>
          </a:prstGeom>
          <a:noFill/>
          <a:ln cap="flat" cmpd="sng" w="38100">
            <a:solidFill>
              <a:srgbClr val="FFFF00"/>
            </a:solidFill>
            <a:prstDash val="solid"/>
            <a:round/>
            <a:headEnd len="med" w="med" type="none"/>
            <a:tailEnd len="med" w="med" type="triangle"/>
          </a:ln>
        </p:spPr>
      </p:cxnSp>
      <p:sp>
        <p:nvSpPr>
          <p:cNvPr id="804" name="Shape 804"/>
          <p:cNvSpPr txBox="1"/>
          <p:nvPr/>
        </p:nvSpPr>
        <p:spPr>
          <a:xfrm>
            <a:off x="239713" y="5029200"/>
            <a:ext cx="5170487"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Dark carpal </a:t>
            </a:r>
            <a:r>
              <a:rPr b="1" lang="en-US" sz="2000">
                <a:solidFill>
                  <a:schemeClr val="dk1"/>
                </a:solidFill>
                <a:latin typeface="Verdana"/>
                <a:ea typeface="Verdana"/>
                <a:cs typeface="Verdana"/>
                <a:sym typeface="Verdana"/>
              </a:rPr>
              <a:t>(“wrist”)</a:t>
            </a:r>
            <a:r>
              <a:rPr b="1" lang="en-US" sz="2400">
                <a:solidFill>
                  <a:schemeClr val="dk1"/>
                </a:solidFill>
                <a:latin typeface="Verdana"/>
                <a:ea typeface="Verdana"/>
                <a:cs typeface="Verdana"/>
                <a:sym typeface="Verdana"/>
              </a:rPr>
              <a:t>patches</a:t>
            </a:r>
            <a:endParaRPr/>
          </a:p>
        </p:txBody>
      </p:sp>
      <p:cxnSp>
        <p:nvCxnSpPr>
          <p:cNvPr id="805" name="Shape 805"/>
          <p:cNvCxnSpPr/>
          <p:nvPr/>
        </p:nvCxnSpPr>
        <p:spPr>
          <a:xfrm rot="10800000">
            <a:off x="3352800" y="3733800"/>
            <a:ext cx="304800" cy="1371600"/>
          </a:xfrm>
          <a:prstGeom prst="straightConnector1">
            <a:avLst/>
          </a:prstGeom>
          <a:noFill/>
          <a:ln cap="flat" cmpd="sng" w="38100">
            <a:solidFill>
              <a:srgbClr val="FFFF00"/>
            </a:solidFill>
            <a:prstDash val="solid"/>
            <a:round/>
            <a:headEnd len="med" w="med" type="none"/>
            <a:tailEnd len="med" w="med" type="triangle"/>
          </a:ln>
        </p:spPr>
      </p:cxnSp>
      <p:sp>
        <p:nvSpPr>
          <p:cNvPr id="806" name="Shape 806"/>
          <p:cNvSpPr txBox="1"/>
          <p:nvPr/>
        </p:nvSpPr>
        <p:spPr>
          <a:xfrm>
            <a:off x="228600" y="4394200"/>
            <a:ext cx="407193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White belly and head</a:t>
            </a:r>
            <a:endParaRPr/>
          </a:p>
        </p:txBody>
      </p:sp>
      <p:cxnSp>
        <p:nvCxnSpPr>
          <p:cNvPr id="807" name="Shape 807"/>
          <p:cNvCxnSpPr/>
          <p:nvPr/>
        </p:nvCxnSpPr>
        <p:spPr>
          <a:xfrm flipH="1" rot="10800000">
            <a:off x="1447800" y="1752600"/>
            <a:ext cx="457200" cy="838200"/>
          </a:xfrm>
          <a:prstGeom prst="straightConnector1">
            <a:avLst/>
          </a:prstGeom>
          <a:noFill/>
          <a:ln cap="flat" cmpd="sng" w="76200">
            <a:solidFill>
              <a:schemeClr val="dk1"/>
            </a:solidFill>
            <a:prstDash val="solid"/>
            <a:round/>
            <a:headEnd len="med" w="med" type="none"/>
            <a:tailEnd len="med" w="med" type="none"/>
          </a:ln>
        </p:spPr>
      </p:cxnSp>
      <p:cxnSp>
        <p:nvCxnSpPr>
          <p:cNvPr id="808" name="Shape 808"/>
          <p:cNvCxnSpPr/>
          <p:nvPr/>
        </p:nvCxnSpPr>
        <p:spPr>
          <a:xfrm>
            <a:off x="1905000" y="1752600"/>
            <a:ext cx="457200" cy="685800"/>
          </a:xfrm>
          <a:prstGeom prst="straightConnector1">
            <a:avLst/>
          </a:prstGeom>
          <a:noFill/>
          <a:ln cap="flat" cmpd="sng" w="76200">
            <a:solidFill>
              <a:schemeClr val="dk1"/>
            </a:solidFill>
            <a:prstDash val="solid"/>
            <a:round/>
            <a:headEnd len="med" w="med" type="none"/>
            <a:tailEnd len="med" w="med" type="none"/>
          </a:ln>
        </p:spPr>
      </p:cxnSp>
      <p:cxnSp>
        <p:nvCxnSpPr>
          <p:cNvPr id="809" name="Shape 809"/>
          <p:cNvCxnSpPr/>
          <p:nvPr/>
        </p:nvCxnSpPr>
        <p:spPr>
          <a:xfrm flipH="1" rot="10800000">
            <a:off x="2362200" y="1752600"/>
            <a:ext cx="457200" cy="685800"/>
          </a:xfrm>
          <a:prstGeom prst="straightConnector1">
            <a:avLst/>
          </a:prstGeom>
          <a:noFill/>
          <a:ln cap="flat" cmpd="sng" w="76200">
            <a:solidFill>
              <a:schemeClr val="dk1"/>
            </a:solidFill>
            <a:prstDash val="solid"/>
            <a:round/>
            <a:headEnd len="med" w="med" type="none"/>
            <a:tailEnd len="med" w="med" type="none"/>
          </a:ln>
        </p:spPr>
      </p:cxnSp>
      <p:cxnSp>
        <p:nvCxnSpPr>
          <p:cNvPr id="810" name="Shape 810"/>
          <p:cNvCxnSpPr/>
          <p:nvPr/>
        </p:nvCxnSpPr>
        <p:spPr>
          <a:xfrm>
            <a:off x="2819400" y="1752600"/>
            <a:ext cx="457200" cy="8382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93"/>
                                        </p:tgtEl>
                                        <p:attrNameLst>
                                          <p:attrName>style.visibility</p:attrName>
                                        </p:attrNameLst>
                                      </p:cBhvr>
                                      <p:to>
                                        <p:strVal val="visible"/>
                                      </p:to>
                                    </p:set>
                                    <p:anim calcmode="lin" valueType="num">
                                      <p:cBhvr additive="base">
                                        <p:cTn dur="1000"/>
                                        <p:tgtEl>
                                          <p:spTgt spid="793"/>
                                        </p:tgtEl>
                                        <p:attrNameLst>
                                          <p:attrName>ppt_w</p:attrName>
                                        </p:attrNameLst>
                                      </p:cBhvr>
                                      <p:tavLst>
                                        <p:tav fmla="" tm="0">
                                          <p:val>
                                            <p:strVal val="0"/>
                                          </p:val>
                                        </p:tav>
                                        <p:tav fmla="" tm="100000">
                                          <p:val>
                                            <p:strVal val="#ppt_w"/>
                                          </p:val>
                                        </p:tav>
                                      </p:tavLst>
                                    </p:anim>
                                    <p:anim calcmode="lin" valueType="num">
                                      <p:cBhvr additive="base">
                                        <p:cTn dur="1000"/>
                                        <p:tgtEl>
                                          <p:spTgt spid="79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2000"/>
                                        <p:tgtEl>
                                          <p:spTgt spid="79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2000"/>
                                        <p:tgtEl>
                                          <p:spTgt spid="802"/>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20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20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20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20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00">
                                            <p:txEl>
                                              <p:pRg end="0" st="0"/>
                                            </p:txEl>
                                          </p:spTgt>
                                        </p:tgtEl>
                                        <p:attrNameLst>
                                          <p:attrName>style.visibility</p:attrName>
                                        </p:attrNameLst>
                                      </p:cBhvr>
                                      <p:to>
                                        <p:strVal val="visible"/>
                                      </p:to>
                                    </p:set>
                                    <p:animEffect filter="fade" transition="in">
                                      <p:cBhvr>
                                        <p:cTn dur="2000"/>
                                        <p:tgtEl>
                                          <p:spTgt spid="800">
                                            <p:txEl>
                                              <p:pRg end="0" st="0"/>
                                            </p:txEl>
                                          </p:spTgt>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792"/>
                                        </p:tgtEl>
                                        <p:attrNameLst>
                                          <p:attrName>style.visibility</p:attrName>
                                        </p:attrNameLst>
                                      </p:cBhvr>
                                      <p:to>
                                        <p:strVal val="visible"/>
                                      </p:to>
                                    </p:set>
                                    <p:anim calcmode="lin" valueType="num">
                                      <p:cBhvr additive="base">
                                        <p:cTn dur="2000"/>
                                        <p:tgtEl>
                                          <p:spTgt spid="792"/>
                                        </p:tgtEl>
                                        <p:attrNameLst>
                                          <p:attrName>ppt_w</p:attrName>
                                        </p:attrNameLst>
                                      </p:cBhvr>
                                      <p:tavLst>
                                        <p:tav fmla="" tm="0">
                                          <p:val>
                                            <p:strVal val="0"/>
                                          </p:val>
                                        </p:tav>
                                        <p:tav fmla="" tm="100000">
                                          <p:val>
                                            <p:strVal val="#ppt_w"/>
                                          </p:val>
                                        </p:tav>
                                      </p:tavLst>
                                    </p:anim>
                                    <p:anim calcmode="lin" valueType="num">
                                      <p:cBhvr additive="base">
                                        <p:cTn dur="2000"/>
                                        <p:tgtEl>
                                          <p:spTgt spid="792"/>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2000"/>
                                        <p:tgtEl>
                                          <p:spTgt spid="795"/>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20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2000"/>
                                        <p:tgtEl>
                                          <p:spTgt spid="797"/>
                                        </p:tgtEl>
                                      </p:cBhvr>
                                    </p:animEffect>
                                  </p:childTnLst>
                                </p:cTn>
                              </p:par>
                              <p:par>
                                <p:cTn fill="hold" nodeType="with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2000"/>
                                        <p:tgtEl>
                                          <p:spTgt spid="798"/>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2000"/>
                                        <p:tgtEl>
                                          <p:spTgt spid="806"/>
                                        </p:tgtEl>
                                      </p:cBhvr>
                                    </p:animEffect>
                                  </p:childTnLst>
                                </p:cTn>
                              </p:par>
                              <p:par>
                                <p:cTn fill="hold" nodeType="withEffect" presetClass="exit" presetID="10" presetSubtype="0">
                                  <p:stCondLst>
                                    <p:cond delay="0"/>
                                  </p:stCondLst>
                                  <p:childTnLst>
                                    <p:animEffect filter="fade" transition="out">
                                      <p:cBhvr>
                                        <p:cTn dur="2000"/>
                                        <p:tgtEl>
                                          <p:spTgt spid="802"/>
                                        </p:tgtEl>
                                      </p:cBhvr>
                                    </p:animEffect>
                                    <p:set>
                                      <p:cBhvr>
                                        <p:cTn dur="1" fill="hold">
                                          <p:stCondLst>
                                            <p:cond delay="2000"/>
                                          </p:stCondLst>
                                        </p:cTn>
                                        <p:tgtEl>
                                          <p:spTgt spid="802"/>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804"/>
                                        </p:tgtEl>
                                        <p:attrNameLst>
                                          <p:attrName>style.visibility</p:attrName>
                                        </p:attrNameLst>
                                      </p:cBhvr>
                                      <p:to>
                                        <p:strVal val="visible"/>
                                      </p:to>
                                    </p:set>
                                    <p:animEffect filter="fade" transition="in">
                                      <p:cBhvr>
                                        <p:cTn dur="2000"/>
                                        <p:tgtEl>
                                          <p:spTgt spid="804"/>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2000"/>
                                        <p:tgtEl>
                                          <p:spTgt spid="805"/>
                                        </p:tgtEl>
                                      </p:cBhvr>
                                    </p:animEffect>
                                  </p:childTnLst>
                                </p:cTn>
                              </p:par>
                            </p:childTnLst>
                          </p:cTn>
                        </p:par>
                        <p:par>
                          <p:cTn fill="hold">
                            <p:stCondLst>
                              <p:cond delay="11000"/>
                            </p:stCondLst>
                            <p:childTnLst>
                              <p:par>
                                <p:cTn fill="hold" nodeType="afterEffect" presetClass="exit" presetID="10" presetSubtype="0">
                                  <p:stCondLst>
                                    <p:cond delay="0"/>
                                  </p:stCondLst>
                                  <p:childTnLst>
                                    <p:animEffect filter="fade" transition="out">
                                      <p:cBhvr>
                                        <p:cTn dur="2000"/>
                                        <p:tgtEl>
                                          <p:spTgt spid="807"/>
                                        </p:tgtEl>
                                      </p:cBhvr>
                                    </p:animEffect>
                                    <p:set>
                                      <p:cBhvr>
                                        <p:cTn dur="1" fill="hold">
                                          <p:stCondLst>
                                            <p:cond delay="2000"/>
                                          </p:stCondLst>
                                        </p:cTn>
                                        <p:tgtEl>
                                          <p:spTgt spid="8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808"/>
                                        </p:tgtEl>
                                      </p:cBhvr>
                                    </p:animEffect>
                                    <p:set>
                                      <p:cBhvr>
                                        <p:cTn dur="1" fill="hold">
                                          <p:stCondLst>
                                            <p:cond delay="2000"/>
                                          </p:stCondLst>
                                        </p:cTn>
                                        <p:tgtEl>
                                          <p:spTgt spid="8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809"/>
                                        </p:tgtEl>
                                      </p:cBhvr>
                                    </p:animEffect>
                                    <p:set>
                                      <p:cBhvr>
                                        <p:cTn dur="1" fill="hold">
                                          <p:stCondLst>
                                            <p:cond delay="2000"/>
                                          </p:stCondLst>
                                        </p:cTn>
                                        <p:tgtEl>
                                          <p:spTgt spid="8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810"/>
                                        </p:tgtEl>
                                      </p:cBhvr>
                                    </p:animEffect>
                                    <p:set>
                                      <p:cBhvr>
                                        <p:cTn dur="1" fill="hold">
                                          <p:stCondLst>
                                            <p:cond delay="2000"/>
                                          </p:stCondLst>
                                        </p:cTn>
                                        <p:tgtEl>
                                          <p:spTgt spid="8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800">
                                            <p:txEl>
                                              <p:pRg end="0" st="0"/>
                                            </p:txEl>
                                          </p:spTgt>
                                        </p:tgtEl>
                                      </p:cBhvr>
                                    </p:animEffect>
                                    <p:set>
                                      <p:cBhvr>
                                        <p:cTn dur="1" fill="hold">
                                          <p:stCondLst>
                                            <p:cond delay="2000"/>
                                          </p:stCondLst>
                                        </p:cTn>
                                        <p:tgtEl>
                                          <p:spTgt spid="800">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795"/>
                                        </p:tgtEl>
                                      </p:cBhvr>
                                    </p:animEffect>
                                    <p:set>
                                      <p:cBhvr>
                                        <p:cTn dur="1" fill="hold">
                                          <p:stCondLst>
                                            <p:cond delay="2000"/>
                                          </p:stCondLst>
                                        </p:cTn>
                                        <p:tgtEl>
                                          <p:spTgt spid="7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796"/>
                                        </p:tgtEl>
                                      </p:cBhvr>
                                    </p:animEffect>
                                    <p:set>
                                      <p:cBhvr>
                                        <p:cTn dur="1" fill="hold">
                                          <p:stCondLst>
                                            <p:cond delay="2000"/>
                                          </p:stCondLst>
                                        </p:cTn>
                                        <p:tgtEl>
                                          <p:spTgt spid="7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797"/>
                                        </p:tgtEl>
                                      </p:cBhvr>
                                    </p:animEffect>
                                    <p:set>
                                      <p:cBhvr>
                                        <p:cTn dur="1" fill="hold">
                                          <p:stCondLst>
                                            <p:cond delay="2000"/>
                                          </p:stCondLst>
                                        </p:cTn>
                                        <p:tgtEl>
                                          <p:spTgt spid="7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798"/>
                                        </p:tgtEl>
                                      </p:cBhvr>
                                    </p:animEffect>
                                    <p:set>
                                      <p:cBhvr>
                                        <p:cTn dur="1" fill="hold">
                                          <p:stCondLst>
                                            <p:cond delay="2000"/>
                                          </p:stCondLst>
                                        </p:cTn>
                                        <p:tgtEl>
                                          <p:spTgt spid="798"/>
                                        </p:tgtEl>
                                        <p:attrNameLst>
                                          <p:attrName>style.visibility</p:attrName>
                                        </p:attrNameLst>
                                      </p:cBhvr>
                                      <p:to>
                                        <p:strVal val="hidden"/>
                                      </p:to>
                                    </p:set>
                                  </p:childTnLst>
                                </p:cTn>
                              </p:par>
                            </p:childTnLst>
                          </p:cTn>
                        </p:par>
                        <p:par>
                          <p:cTn fill="hold">
                            <p:stCondLst>
                              <p:cond delay="13000"/>
                            </p:stCondLst>
                            <p:childTnLst>
                              <p:par>
                                <p:cTn fill="hold" nodeType="afterEffect" presetClass="entr" presetID="23" presetSubtype="16">
                                  <p:stCondLst>
                                    <p:cond delay="0"/>
                                  </p:stCondLst>
                                  <p:childTnLst>
                                    <p:set>
                                      <p:cBhvr>
                                        <p:cTn dur="1" fill="hold">
                                          <p:stCondLst>
                                            <p:cond delay="0"/>
                                          </p:stCondLst>
                                        </p:cTn>
                                        <p:tgtEl>
                                          <p:spTgt spid="801"/>
                                        </p:tgtEl>
                                        <p:attrNameLst>
                                          <p:attrName>style.visibility</p:attrName>
                                        </p:attrNameLst>
                                      </p:cBhvr>
                                      <p:to>
                                        <p:strVal val="visible"/>
                                      </p:to>
                                    </p:set>
                                    <p:anim calcmode="lin" valueType="num">
                                      <p:cBhvr additive="base">
                                        <p:cTn dur="3000"/>
                                        <p:tgtEl>
                                          <p:spTgt spid="801"/>
                                        </p:tgtEl>
                                        <p:attrNameLst>
                                          <p:attrName>ppt_w</p:attrName>
                                        </p:attrNameLst>
                                      </p:cBhvr>
                                      <p:tavLst>
                                        <p:tav fmla="" tm="0">
                                          <p:val>
                                            <p:strVal val="0"/>
                                          </p:val>
                                        </p:tav>
                                        <p:tav fmla="" tm="100000">
                                          <p:val>
                                            <p:strVal val="#ppt_w"/>
                                          </p:val>
                                        </p:tav>
                                      </p:tavLst>
                                    </p:anim>
                                    <p:anim calcmode="lin" valueType="num">
                                      <p:cBhvr additive="base">
                                        <p:cTn dur="3000"/>
                                        <p:tgtEl>
                                          <p:spTgt spid="801"/>
                                        </p:tgtEl>
                                        <p:attrNameLst>
                                          <p:attrName>ppt_h</p:attrName>
                                        </p:attrNameLst>
                                      </p:cBhvr>
                                      <p:tavLst>
                                        <p:tav fmla="" tm="0">
                                          <p:val>
                                            <p:strVal val="0"/>
                                          </p:val>
                                        </p:tav>
                                        <p:tav fmla="" tm="100000">
                                          <p:val>
                                            <p:strVal val="#ppt_h"/>
                                          </p:val>
                                        </p:tav>
                                      </p:tavLst>
                                    </p:anim>
                                  </p:childTnLst>
                                </p:cTn>
                              </p:par>
                            </p:childTnLst>
                          </p:cTn>
                        </p:par>
                        <p:par>
                          <p:cTn fill="hold">
                            <p:stCondLst>
                              <p:cond delay="16000"/>
                            </p:stCondLst>
                            <p:childTnLst>
                              <p:par>
                                <p:cTn fill="hold" nodeType="afterEffect" presetClass="exit" presetID="10" presetSubtype="0">
                                  <p:stCondLst>
                                    <p:cond delay="0"/>
                                  </p:stCondLst>
                                  <p:childTnLst>
                                    <p:animEffect filter="fade" transition="out">
                                      <p:cBhvr>
                                        <p:cTn dur="2000"/>
                                        <p:tgtEl>
                                          <p:spTgt spid="805"/>
                                        </p:tgtEl>
                                      </p:cBhvr>
                                    </p:animEffect>
                                    <p:set>
                                      <p:cBhvr>
                                        <p:cTn dur="1" fill="hold">
                                          <p:stCondLst>
                                            <p:cond delay="2000"/>
                                          </p:stCondLst>
                                        </p:cTn>
                                        <p:tgtEl>
                                          <p:spTgt spid="8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792"/>
                                        </p:tgtEl>
                                      </p:cBhvr>
                                    </p:animEffect>
                                    <p:set>
                                      <p:cBhvr>
                                        <p:cTn dur="1" fill="hold">
                                          <p:stCondLst>
                                            <p:cond delay="2000"/>
                                          </p:stCondLst>
                                        </p:cTn>
                                        <p:tgtEl>
                                          <p:spTgt spid="7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2000"/>
                                        <p:tgtEl>
                                          <p:spTgt spid="799"/>
                                        </p:tgtEl>
                                      </p:cBhvr>
                                    </p:animEffect>
                                  </p:childTnLst>
                                </p:cTn>
                              </p:par>
                              <p:par>
                                <p:cTn fill="hold" nodeType="with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1000"/>
                                        <p:tgtEl>
                                          <p:spTgt spid="8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5" name="Shape 815"/>
        <p:cNvGrpSpPr/>
        <p:nvPr/>
      </p:nvGrpSpPr>
      <p:grpSpPr>
        <a:xfrm>
          <a:off x="0" y="0"/>
          <a:ext cx="0" cy="0"/>
          <a:chOff x="0" y="0"/>
          <a:chExt cx="0" cy="0"/>
        </a:xfrm>
      </p:grpSpPr>
      <p:pic>
        <p:nvPicPr>
          <p:cNvPr descr="ospreyfishmar05fl (2) copy" id="816" name="Shape 816"/>
          <p:cNvPicPr preferRelativeResize="0"/>
          <p:nvPr/>
        </p:nvPicPr>
        <p:blipFill rotWithShape="1">
          <a:blip r:embed="rId3">
            <a:alphaModFix/>
          </a:blip>
          <a:srcRect b="0" l="0" r="0" t="0"/>
          <a:stretch/>
        </p:blipFill>
        <p:spPr>
          <a:xfrm>
            <a:off x="2286000" y="1066800"/>
            <a:ext cx="4400550" cy="4572000"/>
          </a:xfrm>
          <a:prstGeom prst="rect">
            <a:avLst/>
          </a:prstGeom>
          <a:noFill/>
          <a:ln>
            <a:noFill/>
          </a:ln>
        </p:spPr>
      </p:pic>
      <p:sp>
        <p:nvSpPr>
          <p:cNvPr id="817" name="Shape 817"/>
          <p:cNvSpPr txBox="1"/>
          <p:nvPr/>
        </p:nvSpPr>
        <p:spPr>
          <a:xfrm>
            <a:off x="1905000" y="762000"/>
            <a:ext cx="524668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Sometimes packs a lunch</a:t>
            </a:r>
            <a:endParaRPr/>
          </a:p>
        </p:txBody>
      </p:sp>
      <p:sp>
        <p:nvSpPr>
          <p:cNvPr id="818" name="Shape 818"/>
          <p:cNvSpPr txBox="1"/>
          <p:nvPr/>
        </p:nvSpPr>
        <p:spPr>
          <a:xfrm>
            <a:off x="533400" y="5486400"/>
            <a:ext cx="782796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and sometimes snacks while traveling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817"/>
                                        </p:tgtEl>
                                        <p:attrNameLst>
                                          <p:attrName>style.visibility</p:attrName>
                                        </p:attrNameLst>
                                      </p:cBhvr>
                                      <p:to>
                                        <p:strVal val="visible"/>
                                      </p:to>
                                    </p:set>
                                    <p:anim calcmode="lin" valueType="num">
                                      <p:cBhvr additive="base">
                                        <p:cTn dur="1000"/>
                                        <p:tgtEl>
                                          <p:spTgt spid="817"/>
                                        </p:tgtEl>
                                        <p:attrNameLst>
                                          <p:attrName>ppt_w</p:attrName>
                                        </p:attrNameLst>
                                      </p:cBhvr>
                                      <p:tavLst>
                                        <p:tav fmla="" tm="0">
                                          <p:val>
                                            <p:strVal val="0"/>
                                          </p:val>
                                        </p:tav>
                                        <p:tav fmla="" tm="100000">
                                          <p:val>
                                            <p:strVal val="#ppt_w"/>
                                          </p:val>
                                        </p:tav>
                                      </p:tavLst>
                                    </p:anim>
                                    <p:anim calcmode="lin" valueType="num">
                                      <p:cBhvr additive="base">
                                        <p:cTn dur="1000"/>
                                        <p:tgtEl>
                                          <p:spTgt spid="8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16"/>
                                        </p:tgtEl>
                                        <p:attrNameLst>
                                          <p:attrName>style.visibility</p:attrName>
                                        </p:attrNameLst>
                                      </p:cBhvr>
                                      <p:to>
                                        <p:strVal val="visible"/>
                                      </p:to>
                                    </p:set>
                                    <p:anim calcmode="lin" valueType="num">
                                      <p:cBhvr additive="base">
                                        <p:cTn dur="1000"/>
                                        <p:tgtEl>
                                          <p:spTgt spid="816"/>
                                        </p:tgtEl>
                                        <p:attrNameLst>
                                          <p:attrName>ppt_w</p:attrName>
                                        </p:attrNameLst>
                                      </p:cBhvr>
                                      <p:tavLst>
                                        <p:tav fmla="" tm="0">
                                          <p:val>
                                            <p:strVal val="0"/>
                                          </p:val>
                                        </p:tav>
                                        <p:tav fmla="" tm="100000">
                                          <p:val>
                                            <p:strVal val="#ppt_w"/>
                                          </p:val>
                                        </p:tav>
                                      </p:tavLst>
                                    </p:anim>
                                    <p:anim calcmode="lin" valueType="num">
                                      <p:cBhvr additive="base">
                                        <p:cTn dur="1000"/>
                                        <p:tgtEl>
                                          <p:spTgt spid="81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818"/>
                                        </p:tgtEl>
                                        <p:attrNameLst>
                                          <p:attrName>style.visibility</p:attrName>
                                        </p:attrNameLst>
                                      </p:cBhvr>
                                      <p:to>
                                        <p:strVal val="visible"/>
                                      </p:to>
                                    </p:set>
                                    <p:animEffect filter="fade" transition="in">
                                      <p:cBhvr>
                                        <p:cTn dur="2000"/>
                                        <p:tgtEl>
                                          <p:spTgt spid="8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Shape 824"/>
          <p:cNvSpPr txBox="1"/>
          <p:nvPr/>
        </p:nvSpPr>
        <p:spPr>
          <a:xfrm>
            <a:off x="5486400" y="5410200"/>
            <a:ext cx="292576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This is a male</a:t>
            </a:r>
            <a:endParaRPr/>
          </a:p>
        </p:txBody>
      </p:sp>
      <p:pic>
        <p:nvPicPr>
          <p:cNvPr descr="ospreyflt1dec07 (2) copy" id="825" name="Shape 825"/>
          <p:cNvPicPr preferRelativeResize="0"/>
          <p:nvPr/>
        </p:nvPicPr>
        <p:blipFill rotWithShape="1">
          <a:blip r:embed="rId3">
            <a:alphaModFix/>
          </a:blip>
          <a:srcRect b="0" l="0" r="0" t="0"/>
          <a:stretch/>
        </p:blipFill>
        <p:spPr>
          <a:xfrm>
            <a:off x="228600" y="2362200"/>
            <a:ext cx="3352800" cy="3352800"/>
          </a:xfrm>
          <a:prstGeom prst="rect">
            <a:avLst/>
          </a:prstGeom>
          <a:noFill/>
          <a:ln>
            <a:noFill/>
          </a:ln>
        </p:spPr>
      </p:pic>
      <p:pic>
        <p:nvPicPr>
          <p:cNvPr descr="osprey lh flight6 (2) copy" id="826" name="Shape 826"/>
          <p:cNvPicPr preferRelativeResize="0"/>
          <p:nvPr/>
        </p:nvPicPr>
        <p:blipFill rotWithShape="1">
          <a:blip r:embed="rId4">
            <a:alphaModFix/>
          </a:blip>
          <a:srcRect b="0" l="0" r="0" t="0"/>
          <a:stretch/>
        </p:blipFill>
        <p:spPr>
          <a:xfrm>
            <a:off x="5029200" y="457200"/>
            <a:ext cx="3170238" cy="3962400"/>
          </a:xfrm>
          <a:prstGeom prst="rect">
            <a:avLst/>
          </a:prstGeom>
          <a:noFill/>
          <a:ln>
            <a:noFill/>
          </a:ln>
        </p:spPr>
      </p:pic>
      <p:sp>
        <p:nvSpPr>
          <p:cNvPr id="827" name="Shape 827"/>
          <p:cNvSpPr/>
          <p:nvPr/>
        </p:nvSpPr>
        <p:spPr>
          <a:xfrm rot="424271">
            <a:off x="3657600" y="1524000"/>
            <a:ext cx="2667000" cy="1674813"/>
          </a:xfrm>
          <a:custGeom>
            <a:pathLst>
              <a:path extrusionOk="0" h="878" w="1717">
                <a:moveTo>
                  <a:pt x="0" y="0"/>
                </a:moveTo>
                <a:cubicBezTo>
                  <a:pt x="15" y="149"/>
                  <a:pt x="4" y="75"/>
                  <a:pt x="33" y="222"/>
                </a:cubicBezTo>
                <a:cubicBezTo>
                  <a:pt x="36" y="235"/>
                  <a:pt x="48" y="244"/>
                  <a:pt x="55" y="255"/>
                </a:cubicBezTo>
                <a:cubicBezTo>
                  <a:pt x="83" y="304"/>
                  <a:pt x="112" y="340"/>
                  <a:pt x="144" y="388"/>
                </a:cubicBezTo>
                <a:cubicBezTo>
                  <a:pt x="177" y="438"/>
                  <a:pt x="169" y="475"/>
                  <a:pt x="221" y="510"/>
                </a:cubicBezTo>
                <a:cubicBezTo>
                  <a:pt x="254" y="557"/>
                  <a:pt x="304" y="570"/>
                  <a:pt x="343" y="609"/>
                </a:cubicBezTo>
                <a:cubicBezTo>
                  <a:pt x="407" y="673"/>
                  <a:pt x="370" y="642"/>
                  <a:pt x="454" y="698"/>
                </a:cubicBezTo>
                <a:cubicBezTo>
                  <a:pt x="473" y="711"/>
                  <a:pt x="498" y="713"/>
                  <a:pt x="520" y="720"/>
                </a:cubicBezTo>
                <a:cubicBezTo>
                  <a:pt x="531" y="724"/>
                  <a:pt x="554" y="731"/>
                  <a:pt x="554" y="731"/>
                </a:cubicBezTo>
                <a:cubicBezTo>
                  <a:pt x="611" y="769"/>
                  <a:pt x="677" y="760"/>
                  <a:pt x="742" y="776"/>
                </a:cubicBezTo>
                <a:cubicBezTo>
                  <a:pt x="896" y="878"/>
                  <a:pt x="788" y="816"/>
                  <a:pt x="1218" y="787"/>
                </a:cubicBezTo>
                <a:cubicBezTo>
                  <a:pt x="1249" y="785"/>
                  <a:pt x="1270" y="754"/>
                  <a:pt x="1296" y="742"/>
                </a:cubicBezTo>
                <a:cubicBezTo>
                  <a:pt x="1317" y="732"/>
                  <a:pt x="1343" y="733"/>
                  <a:pt x="1362" y="720"/>
                </a:cubicBezTo>
                <a:cubicBezTo>
                  <a:pt x="1475" y="646"/>
                  <a:pt x="1587" y="570"/>
                  <a:pt x="1684" y="477"/>
                </a:cubicBezTo>
                <a:cubicBezTo>
                  <a:pt x="1692" y="453"/>
                  <a:pt x="1717" y="419"/>
                  <a:pt x="1717" y="399"/>
                </a:cubicBezTo>
              </a:path>
            </a:pathLst>
          </a:custGeom>
          <a:noFill/>
          <a:ln cap="flat" cmpd="sng" w="38100">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Verdana"/>
              <a:ea typeface="Verdana"/>
              <a:cs typeface="Verdana"/>
              <a:sym typeface="Verdana"/>
            </a:endParaRPr>
          </a:p>
        </p:txBody>
      </p:sp>
      <p:cxnSp>
        <p:nvCxnSpPr>
          <p:cNvPr id="828" name="Shape 828"/>
          <p:cNvCxnSpPr/>
          <p:nvPr/>
        </p:nvCxnSpPr>
        <p:spPr>
          <a:xfrm rot="10800000">
            <a:off x="6324600" y="2286000"/>
            <a:ext cx="0" cy="228600"/>
          </a:xfrm>
          <a:prstGeom prst="straightConnector1">
            <a:avLst/>
          </a:prstGeom>
          <a:noFill/>
          <a:ln cap="flat" cmpd="sng" w="38100">
            <a:solidFill>
              <a:srgbClr val="FFFF00"/>
            </a:solidFill>
            <a:prstDash val="solid"/>
            <a:round/>
            <a:headEnd len="med" w="med" type="none"/>
            <a:tailEnd len="med" w="med" type="triangle"/>
          </a:ln>
        </p:spPr>
      </p:cxnSp>
      <p:cxnSp>
        <p:nvCxnSpPr>
          <p:cNvPr id="829" name="Shape 829"/>
          <p:cNvCxnSpPr/>
          <p:nvPr/>
        </p:nvCxnSpPr>
        <p:spPr>
          <a:xfrm rot="10800000">
            <a:off x="2971800" y="5486400"/>
            <a:ext cx="3429000" cy="533400"/>
          </a:xfrm>
          <a:prstGeom prst="straightConnector1">
            <a:avLst/>
          </a:prstGeom>
          <a:noFill/>
          <a:ln cap="flat" cmpd="sng" w="38100">
            <a:solidFill>
              <a:srgbClr val="FFFF00"/>
            </a:solidFill>
            <a:prstDash val="solid"/>
            <a:round/>
            <a:headEnd len="med" w="med" type="none"/>
            <a:tailEnd len="med" w="med" type="triangle"/>
          </a:ln>
        </p:spPr>
      </p:cxnSp>
      <p:sp>
        <p:nvSpPr>
          <p:cNvPr id="830" name="Shape 830"/>
          <p:cNvSpPr txBox="1"/>
          <p:nvPr/>
        </p:nvSpPr>
        <p:spPr>
          <a:xfrm>
            <a:off x="685800" y="838200"/>
            <a:ext cx="541655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Females have “necklaces”</a:t>
            </a:r>
            <a:endParaRPr/>
          </a:p>
        </p:txBody>
      </p:sp>
      <p:sp>
        <p:nvSpPr>
          <p:cNvPr id="831" name="Shape 831"/>
          <p:cNvSpPr txBox="1"/>
          <p:nvPr/>
        </p:nvSpPr>
        <p:spPr>
          <a:xfrm>
            <a:off x="1143000" y="2057400"/>
            <a:ext cx="4968875" cy="946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Ospreys always show a crook in the wing</a:t>
            </a:r>
            <a:endParaRPr/>
          </a:p>
        </p:txBody>
      </p:sp>
      <p:cxnSp>
        <p:nvCxnSpPr>
          <p:cNvPr id="832" name="Shape 832"/>
          <p:cNvCxnSpPr/>
          <p:nvPr/>
        </p:nvCxnSpPr>
        <p:spPr>
          <a:xfrm flipH="1" rot="10800000">
            <a:off x="3581400" y="3429000"/>
            <a:ext cx="381000" cy="762000"/>
          </a:xfrm>
          <a:prstGeom prst="straightConnector1">
            <a:avLst/>
          </a:prstGeom>
          <a:noFill/>
          <a:ln cap="flat" cmpd="sng" w="76200">
            <a:solidFill>
              <a:srgbClr val="FFD319"/>
            </a:solidFill>
            <a:prstDash val="solid"/>
            <a:round/>
            <a:headEnd len="med" w="med" type="none"/>
            <a:tailEnd len="med" w="med" type="none"/>
          </a:ln>
        </p:spPr>
      </p:cxnSp>
      <p:cxnSp>
        <p:nvCxnSpPr>
          <p:cNvPr id="833" name="Shape 833"/>
          <p:cNvCxnSpPr/>
          <p:nvPr/>
        </p:nvCxnSpPr>
        <p:spPr>
          <a:xfrm>
            <a:off x="3962400" y="3429000"/>
            <a:ext cx="381000" cy="533400"/>
          </a:xfrm>
          <a:prstGeom prst="straightConnector1">
            <a:avLst/>
          </a:prstGeom>
          <a:noFill/>
          <a:ln cap="flat" cmpd="sng" w="76200">
            <a:solidFill>
              <a:srgbClr val="FFD319"/>
            </a:solidFill>
            <a:prstDash val="solid"/>
            <a:round/>
            <a:headEnd len="med" w="med" type="none"/>
            <a:tailEnd len="med" w="med" type="none"/>
          </a:ln>
        </p:spPr>
      </p:cxnSp>
      <p:cxnSp>
        <p:nvCxnSpPr>
          <p:cNvPr id="834" name="Shape 834"/>
          <p:cNvCxnSpPr/>
          <p:nvPr/>
        </p:nvCxnSpPr>
        <p:spPr>
          <a:xfrm flipH="1" rot="10800000">
            <a:off x="4343400" y="3429000"/>
            <a:ext cx="533400" cy="533400"/>
          </a:xfrm>
          <a:prstGeom prst="straightConnector1">
            <a:avLst/>
          </a:prstGeom>
          <a:noFill/>
          <a:ln cap="flat" cmpd="sng" w="76200">
            <a:solidFill>
              <a:srgbClr val="FFD319"/>
            </a:solidFill>
            <a:prstDash val="solid"/>
            <a:round/>
            <a:headEnd len="med" w="med" type="none"/>
            <a:tailEnd len="med" w="med" type="none"/>
          </a:ln>
        </p:spPr>
      </p:cxnSp>
      <p:cxnSp>
        <p:nvCxnSpPr>
          <p:cNvPr id="835" name="Shape 835"/>
          <p:cNvCxnSpPr/>
          <p:nvPr/>
        </p:nvCxnSpPr>
        <p:spPr>
          <a:xfrm>
            <a:off x="4876800" y="3429000"/>
            <a:ext cx="381000" cy="762000"/>
          </a:xfrm>
          <a:prstGeom prst="straightConnector1">
            <a:avLst/>
          </a:prstGeom>
          <a:noFill/>
          <a:ln cap="flat" cmpd="sng" w="76200">
            <a:solidFill>
              <a:srgbClr val="FFD319"/>
            </a:solidFill>
            <a:prstDash val="solid"/>
            <a:round/>
            <a:headEnd len="med" w="med" type="none"/>
            <a:tailEnd len="med" w="med" type="none"/>
          </a:ln>
        </p:spPr>
      </p:cxnSp>
      <p:pic>
        <p:nvPicPr>
          <p:cNvPr descr="Ospsilhouette" id="836" name="Shape 836"/>
          <p:cNvPicPr preferRelativeResize="0"/>
          <p:nvPr/>
        </p:nvPicPr>
        <p:blipFill rotWithShape="1">
          <a:blip r:embed="rId5">
            <a:alphaModFix/>
          </a:blip>
          <a:srcRect b="0" l="0" r="0" t="0"/>
          <a:stretch/>
        </p:blipFill>
        <p:spPr>
          <a:xfrm>
            <a:off x="2743200" y="3124200"/>
            <a:ext cx="3619500" cy="14605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26"/>
                                        </p:tgtEl>
                                        <p:attrNameLst>
                                          <p:attrName>style.visibility</p:attrName>
                                        </p:attrNameLst>
                                      </p:cBhvr>
                                      <p:to>
                                        <p:strVal val="visible"/>
                                      </p:to>
                                    </p:set>
                                    <p:anim calcmode="lin" valueType="num">
                                      <p:cBhvr additive="base">
                                        <p:cTn dur="1000"/>
                                        <p:tgtEl>
                                          <p:spTgt spid="826"/>
                                        </p:tgtEl>
                                        <p:attrNameLst>
                                          <p:attrName>ppt_w</p:attrName>
                                        </p:attrNameLst>
                                      </p:cBhvr>
                                      <p:tavLst>
                                        <p:tav fmla="" tm="0">
                                          <p:val>
                                            <p:strVal val="0"/>
                                          </p:val>
                                        </p:tav>
                                        <p:tav fmla="" tm="100000">
                                          <p:val>
                                            <p:strVal val="#ppt_w"/>
                                          </p:val>
                                        </p:tav>
                                      </p:tavLst>
                                    </p:anim>
                                    <p:anim calcmode="lin" valueType="num">
                                      <p:cBhvr additive="base">
                                        <p:cTn dur="1000"/>
                                        <p:tgtEl>
                                          <p:spTgt spid="82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2000"/>
                                        <p:tgtEl>
                                          <p:spTgt spid="83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825"/>
                                        </p:tgtEl>
                                        <p:attrNameLst>
                                          <p:attrName>style.visibility</p:attrName>
                                        </p:attrNameLst>
                                      </p:cBhvr>
                                      <p:to>
                                        <p:strVal val="visible"/>
                                      </p:to>
                                    </p:set>
                                    <p:anim calcmode="lin" valueType="num">
                                      <p:cBhvr additive="base">
                                        <p:cTn dur="1000"/>
                                        <p:tgtEl>
                                          <p:spTgt spid="825"/>
                                        </p:tgtEl>
                                        <p:attrNameLst>
                                          <p:attrName>ppt_w</p:attrName>
                                        </p:attrNameLst>
                                      </p:cBhvr>
                                      <p:tavLst>
                                        <p:tav fmla="" tm="0">
                                          <p:val>
                                            <p:strVal val="0"/>
                                          </p:val>
                                        </p:tav>
                                        <p:tav fmla="" tm="100000">
                                          <p:val>
                                            <p:strVal val="#ppt_w"/>
                                          </p:val>
                                        </p:tav>
                                      </p:tavLst>
                                    </p:anim>
                                    <p:anim calcmode="lin" valueType="num">
                                      <p:cBhvr additive="base">
                                        <p:cTn dur="1000"/>
                                        <p:tgtEl>
                                          <p:spTgt spid="825"/>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2000"/>
                                        <p:tgtEl>
                                          <p:spTgt spid="824"/>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2000"/>
                                        <p:tgtEl>
                                          <p:spTgt spid="830"/>
                                        </p:tgtEl>
                                      </p:cBhvr>
                                    </p:animEffect>
                                    <p:set>
                                      <p:cBhvr>
                                        <p:cTn dur="1" fill="hold">
                                          <p:stCondLst>
                                            <p:cond delay="2000"/>
                                          </p:stCondLst>
                                        </p:cTn>
                                        <p:tgtEl>
                                          <p:spTgt spid="830"/>
                                        </p:tgtEl>
                                        <p:attrNameLst>
                                          <p:attrName>style.visibility</p:attrName>
                                        </p:attrNameLst>
                                      </p:cBhvr>
                                      <p:to>
                                        <p:strVal val="hidden"/>
                                      </p:to>
                                    </p:set>
                                  </p:childTnLst>
                                </p:cTn>
                              </p:par>
                              <p:par>
                                <p:cTn fill="hold" nodeType="withEffect" presetClass="exit" presetID="10" presetSubtype="0">
                                  <p:stCondLst>
                                    <p:cond delay="500"/>
                                  </p:stCondLst>
                                  <p:childTnLst>
                                    <p:animEffect filter="fade" transition="out">
                                      <p:cBhvr>
                                        <p:cTn dur="1000"/>
                                        <p:tgtEl>
                                          <p:spTgt spid="827"/>
                                        </p:tgtEl>
                                      </p:cBhvr>
                                    </p:animEffect>
                                    <p:set>
                                      <p:cBhvr>
                                        <p:cTn dur="1" fill="hold">
                                          <p:stCondLst>
                                            <p:cond delay="1000"/>
                                          </p:stCondLst>
                                        </p:cTn>
                                        <p:tgtEl>
                                          <p:spTgt spid="8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28"/>
                                        </p:tgtEl>
                                      </p:cBhvr>
                                    </p:animEffect>
                                    <p:set>
                                      <p:cBhvr>
                                        <p:cTn dur="1" fill="hold">
                                          <p:stCondLst>
                                            <p:cond delay="1000"/>
                                          </p:stCondLst>
                                        </p:cTn>
                                        <p:tgtEl>
                                          <p:spTgt spid="828"/>
                                        </p:tgtEl>
                                        <p:attrNameLst>
                                          <p:attrName>style.visibility</p:attrName>
                                        </p:attrNameLst>
                                      </p:cBhvr>
                                      <p:to>
                                        <p:strVal val="hidden"/>
                                      </p:to>
                                    </p:set>
                                  </p:childTnLst>
                                </p:cTn>
                              </p:par>
                              <p:par>
                                <p:cTn fill="hold" nodeType="withEffect" presetClass="exit" presetID="10" presetSubtype="0">
                                  <p:stCondLst>
                                    <p:cond delay="1000"/>
                                  </p:stCondLst>
                                  <p:childTnLst>
                                    <p:animEffect filter="fade" transition="out">
                                      <p:cBhvr>
                                        <p:cTn dur="2000"/>
                                        <p:tgtEl>
                                          <p:spTgt spid="824"/>
                                        </p:tgtEl>
                                      </p:cBhvr>
                                    </p:animEffect>
                                    <p:set>
                                      <p:cBhvr>
                                        <p:cTn dur="1" fill="hold">
                                          <p:stCondLst>
                                            <p:cond delay="2000"/>
                                          </p:stCondLst>
                                        </p:cTn>
                                        <p:tgtEl>
                                          <p:spTgt spid="824"/>
                                        </p:tgtEl>
                                        <p:attrNameLst>
                                          <p:attrName>style.visibility</p:attrName>
                                        </p:attrNameLst>
                                      </p:cBhvr>
                                      <p:to>
                                        <p:strVal val="hidden"/>
                                      </p:to>
                                    </p:set>
                                  </p:childTnLst>
                                </p:cTn>
                              </p:par>
                              <p:par>
                                <p:cTn fill="hold" nodeType="withEffect" presetClass="exit" presetID="10" presetSubtype="0">
                                  <p:stCondLst>
                                    <p:cond delay="500"/>
                                  </p:stCondLst>
                                  <p:childTnLst>
                                    <p:animEffect filter="fade" transition="out">
                                      <p:cBhvr>
                                        <p:cTn dur="2000"/>
                                        <p:tgtEl>
                                          <p:spTgt spid="829"/>
                                        </p:tgtEl>
                                      </p:cBhvr>
                                    </p:animEffect>
                                    <p:set>
                                      <p:cBhvr>
                                        <p:cTn dur="1" fill="hold">
                                          <p:stCondLst>
                                            <p:cond delay="2000"/>
                                          </p:stCondLst>
                                        </p:cTn>
                                        <p:tgtEl>
                                          <p:spTgt spid="829"/>
                                        </p:tgtEl>
                                        <p:attrNameLst>
                                          <p:attrName>style.visibility</p:attrName>
                                        </p:attrNameLst>
                                      </p:cBhvr>
                                      <p:to>
                                        <p:strVal val="hidden"/>
                                      </p:to>
                                    </p:set>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831"/>
                                        </p:tgtEl>
                                        <p:attrNameLst>
                                          <p:attrName>style.visibility</p:attrName>
                                        </p:attrNameLst>
                                      </p:cBhvr>
                                      <p:to>
                                        <p:strVal val="visible"/>
                                      </p:to>
                                    </p:set>
                                    <p:anim calcmode="lin" valueType="num">
                                      <p:cBhvr additive="base">
                                        <p:cTn dur="3000"/>
                                        <p:tgtEl>
                                          <p:spTgt spid="831"/>
                                        </p:tgtEl>
                                        <p:attrNameLst>
                                          <p:attrName>ppt_w</p:attrName>
                                        </p:attrNameLst>
                                      </p:cBhvr>
                                      <p:tavLst>
                                        <p:tav fmla="" tm="0">
                                          <p:val>
                                            <p:strVal val="0"/>
                                          </p:val>
                                        </p:tav>
                                        <p:tav fmla="" tm="100000">
                                          <p:val>
                                            <p:strVal val="#ppt_w"/>
                                          </p:val>
                                        </p:tav>
                                      </p:tavLst>
                                    </p:anim>
                                    <p:anim calcmode="lin" valueType="num">
                                      <p:cBhvr additive="base">
                                        <p:cTn dur="3000"/>
                                        <p:tgtEl>
                                          <p:spTgt spid="831"/>
                                        </p:tgtEl>
                                        <p:attrNameLst>
                                          <p:attrName>ppt_h</p:attrName>
                                        </p:attrNameLst>
                                      </p:cBhvr>
                                      <p:tavLst>
                                        <p:tav fmla="" tm="0">
                                          <p:val>
                                            <p:strVal val="0"/>
                                          </p:val>
                                        </p:tav>
                                        <p:tav fmla="" tm="100000">
                                          <p:val>
                                            <p:strVal val="#ppt_h"/>
                                          </p:val>
                                        </p:tav>
                                      </p:tavLst>
                                    </p:anim>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20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20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20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2000"/>
                                        <p:tgtEl>
                                          <p:spTgt spid="835"/>
                                        </p:tgtEl>
                                      </p:cBhvr>
                                    </p:animEffect>
                                  </p:childTnLst>
                                </p:cTn>
                              </p:par>
                            </p:childTnLst>
                          </p:cTn>
                        </p:par>
                        <p:par>
                          <p:cTn fill="hold">
                            <p:stCondLst>
                              <p:cond delay="13000"/>
                            </p:stCondLst>
                            <p:childTnLst>
                              <p:par>
                                <p:cTn fill="hold" nodeType="afterEffect" presetClass="entr" presetID="23" presetSubtype="16">
                                  <p:stCondLst>
                                    <p:cond delay="0"/>
                                  </p:stCondLst>
                                  <p:childTnLst>
                                    <p:set>
                                      <p:cBhvr>
                                        <p:cTn dur="1" fill="hold">
                                          <p:stCondLst>
                                            <p:cond delay="0"/>
                                          </p:stCondLst>
                                        </p:cTn>
                                        <p:tgtEl>
                                          <p:spTgt spid="836"/>
                                        </p:tgtEl>
                                        <p:attrNameLst>
                                          <p:attrName>style.visibility</p:attrName>
                                        </p:attrNameLst>
                                      </p:cBhvr>
                                      <p:to>
                                        <p:strVal val="visible"/>
                                      </p:to>
                                    </p:set>
                                    <p:anim calcmode="lin" valueType="num">
                                      <p:cBhvr additive="base">
                                        <p:cTn dur="5000"/>
                                        <p:tgtEl>
                                          <p:spTgt spid="836"/>
                                        </p:tgtEl>
                                        <p:attrNameLst>
                                          <p:attrName>ppt_w</p:attrName>
                                        </p:attrNameLst>
                                      </p:cBhvr>
                                      <p:tavLst>
                                        <p:tav fmla="" tm="0">
                                          <p:val>
                                            <p:strVal val="0"/>
                                          </p:val>
                                        </p:tav>
                                        <p:tav fmla="" tm="100000">
                                          <p:val>
                                            <p:strVal val="#ppt_w"/>
                                          </p:val>
                                        </p:tav>
                                      </p:tavLst>
                                    </p:anim>
                                    <p:anim calcmode="lin" valueType="num">
                                      <p:cBhvr additive="base">
                                        <p:cTn dur="5000"/>
                                        <p:tgtEl>
                                          <p:spTgt spid="8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1" name="Shape 841"/>
        <p:cNvGrpSpPr/>
        <p:nvPr/>
      </p:nvGrpSpPr>
      <p:grpSpPr>
        <a:xfrm>
          <a:off x="0" y="0"/>
          <a:ext cx="0" cy="0"/>
          <a:chOff x="0" y="0"/>
          <a:chExt cx="0" cy="0"/>
        </a:xfrm>
      </p:grpSpPr>
      <p:pic>
        <p:nvPicPr>
          <p:cNvPr descr="Soozhawx 015" id="842" name="Shape 842"/>
          <p:cNvPicPr preferRelativeResize="0"/>
          <p:nvPr/>
        </p:nvPicPr>
        <p:blipFill rotWithShape="1">
          <a:blip r:embed="rId3">
            <a:alphaModFix/>
          </a:blip>
          <a:srcRect b="0" l="0" r="0" t="0"/>
          <a:stretch/>
        </p:blipFill>
        <p:spPr>
          <a:xfrm>
            <a:off x="2362200" y="1600200"/>
            <a:ext cx="4648200" cy="3316288"/>
          </a:xfrm>
          <a:prstGeom prst="rect">
            <a:avLst/>
          </a:prstGeom>
          <a:noFill/>
          <a:ln>
            <a:noFill/>
          </a:ln>
        </p:spPr>
      </p:pic>
      <p:cxnSp>
        <p:nvCxnSpPr>
          <p:cNvPr id="843" name="Shape 843"/>
          <p:cNvCxnSpPr/>
          <p:nvPr/>
        </p:nvCxnSpPr>
        <p:spPr>
          <a:xfrm>
            <a:off x="3657600" y="3124200"/>
            <a:ext cx="533400" cy="0"/>
          </a:xfrm>
          <a:prstGeom prst="straightConnector1">
            <a:avLst/>
          </a:prstGeom>
          <a:noFill/>
          <a:ln cap="flat" cmpd="sng" w="28575">
            <a:solidFill>
              <a:srgbClr val="FFFF00"/>
            </a:solidFill>
            <a:prstDash val="solid"/>
            <a:round/>
            <a:headEnd len="med" w="med" type="none"/>
            <a:tailEnd len="med" w="med" type="none"/>
          </a:ln>
        </p:spPr>
      </p:cxnSp>
      <p:cxnSp>
        <p:nvCxnSpPr>
          <p:cNvPr id="844" name="Shape 844"/>
          <p:cNvCxnSpPr/>
          <p:nvPr/>
        </p:nvCxnSpPr>
        <p:spPr>
          <a:xfrm rot="10800000">
            <a:off x="4191000" y="2895600"/>
            <a:ext cx="0" cy="228600"/>
          </a:xfrm>
          <a:prstGeom prst="straightConnector1">
            <a:avLst/>
          </a:prstGeom>
          <a:noFill/>
          <a:ln cap="flat" cmpd="sng" w="28575">
            <a:solidFill>
              <a:srgbClr val="FFFF00"/>
            </a:solidFill>
            <a:prstDash val="solid"/>
            <a:round/>
            <a:headEnd len="med" w="med" type="none"/>
            <a:tailEnd len="med" w="med" type="none"/>
          </a:ln>
        </p:spPr>
      </p:cxnSp>
      <p:cxnSp>
        <p:nvCxnSpPr>
          <p:cNvPr id="845" name="Shape 845"/>
          <p:cNvCxnSpPr/>
          <p:nvPr/>
        </p:nvCxnSpPr>
        <p:spPr>
          <a:xfrm>
            <a:off x="4191000" y="2895600"/>
            <a:ext cx="304800" cy="0"/>
          </a:xfrm>
          <a:prstGeom prst="straightConnector1">
            <a:avLst/>
          </a:prstGeom>
          <a:noFill/>
          <a:ln cap="flat" cmpd="sng" w="28575">
            <a:solidFill>
              <a:srgbClr val="FFFF00"/>
            </a:solidFill>
            <a:prstDash val="solid"/>
            <a:round/>
            <a:headEnd len="med" w="med" type="none"/>
            <a:tailEnd len="med" w="med" type="none"/>
          </a:ln>
        </p:spPr>
      </p:cxnSp>
      <p:cxnSp>
        <p:nvCxnSpPr>
          <p:cNvPr id="846" name="Shape 846"/>
          <p:cNvCxnSpPr/>
          <p:nvPr/>
        </p:nvCxnSpPr>
        <p:spPr>
          <a:xfrm flipH="1" rot="10800000">
            <a:off x="4495800" y="2590800"/>
            <a:ext cx="152400" cy="304800"/>
          </a:xfrm>
          <a:prstGeom prst="straightConnector1">
            <a:avLst/>
          </a:prstGeom>
          <a:noFill/>
          <a:ln cap="flat" cmpd="sng" w="28575">
            <a:solidFill>
              <a:srgbClr val="FFFF00"/>
            </a:solidFill>
            <a:prstDash val="solid"/>
            <a:round/>
            <a:headEnd len="med" w="med" type="none"/>
            <a:tailEnd len="med" w="med" type="none"/>
          </a:ln>
        </p:spPr>
      </p:cxnSp>
      <p:sp>
        <p:nvSpPr>
          <p:cNvPr id="847" name="Shape 847"/>
          <p:cNvSpPr txBox="1"/>
          <p:nvPr/>
        </p:nvSpPr>
        <p:spPr>
          <a:xfrm>
            <a:off x="1676400" y="4479925"/>
            <a:ext cx="36163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Going away it’s a</a:t>
            </a:r>
            <a:endParaRPr/>
          </a:p>
        </p:txBody>
      </p:sp>
      <p:pic>
        <p:nvPicPr>
          <p:cNvPr descr="Ospsilhouette" id="848" name="Shape 848"/>
          <p:cNvPicPr preferRelativeResize="0"/>
          <p:nvPr/>
        </p:nvPicPr>
        <p:blipFill rotWithShape="1">
          <a:blip r:embed="rId4">
            <a:alphaModFix/>
          </a:blip>
          <a:srcRect b="0" l="0" r="0" t="0"/>
          <a:stretch/>
        </p:blipFill>
        <p:spPr>
          <a:xfrm rot="-2419019">
            <a:off x="2514600" y="2057400"/>
            <a:ext cx="3619500" cy="1460500"/>
          </a:xfrm>
          <a:prstGeom prst="rect">
            <a:avLst/>
          </a:prstGeom>
          <a:noFill/>
          <a:ln>
            <a:noFill/>
          </a:ln>
        </p:spPr>
      </p:pic>
      <p:sp>
        <p:nvSpPr>
          <p:cNvPr id="849" name="Shape 849"/>
          <p:cNvSpPr txBox="1"/>
          <p:nvPr/>
        </p:nvSpPr>
        <p:spPr>
          <a:xfrm>
            <a:off x="533400" y="1066800"/>
            <a:ext cx="8239125"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Verdana"/>
              <a:buNone/>
            </a:pPr>
            <a:r>
              <a:rPr b="1" lang="en-US" sz="3200">
                <a:solidFill>
                  <a:schemeClr val="dk1"/>
                </a:solidFill>
                <a:latin typeface="Verdana"/>
                <a:ea typeface="Verdana"/>
                <a:cs typeface="Verdana"/>
                <a:sym typeface="Verdana"/>
              </a:rPr>
              <a:t>And this is how you often see them</a:t>
            </a:r>
            <a:endParaRPr/>
          </a:p>
        </p:txBody>
      </p:sp>
      <p:cxnSp>
        <p:nvCxnSpPr>
          <p:cNvPr id="850" name="Shape 850"/>
          <p:cNvCxnSpPr/>
          <p:nvPr/>
        </p:nvCxnSpPr>
        <p:spPr>
          <a:xfrm>
            <a:off x="5257800" y="4038600"/>
            <a:ext cx="990600" cy="1219200"/>
          </a:xfrm>
          <a:prstGeom prst="straightConnector1">
            <a:avLst/>
          </a:prstGeom>
          <a:noFill/>
          <a:ln cap="flat" cmpd="sng" w="76200">
            <a:solidFill>
              <a:schemeClr val="dk1"/>
            </a:solidFill>
            <a:prstDash val="solid"/>
            <a:round/>
            <a:headEnd len="med" w="med" type="none"/>
            <a:tailEnd len="med" w="med" type="none"/>
          </a:ln>
        </p:spPr>
      </p:cxnSp>
      <p:cxnSp>
        <p:nvCxnSpPr>
          <p:cNvPr id="851" name="Shape 851"/>
          <p:cNvCxnSpPr/>
          <p:nvPr/>
        </p:nvCxnSpPr>
        <p:spPr>
          <a:xfrm flipH="1" rot="10800000">
            <a:off x="6172200" y="4495800"/>
            <a:ext cx="457200" cy="762000"/>
          </a:xfrm>
          <a:prstGeom prst="straightConnector1">
            <a:avLst/>
          </a:prstGeom>
          <a:noFill/>
          <a:ln cap="flat" cmpd="sng" w="76200">
            <a:solidFill>
              <a:schemeClr val="dk1"/>
            </a:solidFill>
            <a:prstDash val="solid"/>
            <a:round/>
            <a:headEnd len="med" w="med" type="none"/>
            <a:tailEnd len="med" w="med" type="none"/>
          </a:ln>
        </p:spPr>
      </p:cxnSp>
      <p:cxnSp>
        <p:nvCxnSpPr>
          <p:cNvPr id="852" name="Shape 852"/>
          <p:cNvCxnSpPr/>
          <p:nvPr/>
        </p:nvCxnSpPr>
        <p:spPr>
          <a:xfrm>
            <a:off x="6629400" y="4495800"/>
            <a:ext cx="533400" cy="609600"/>
          </a:xfrm>
          <a:prstGeom prst="straightConnector1">
            <a:avLst/>
          </a:prstGeom>
          <a:noFill/>
          <a:ln cap="flat" cmpd="sng" w="76200">
            <a:solidFill>
              <a:schemeClr val="dk1"/>
            </a:solidFill>
            <a:prstDash val="solid"/>
            <a:round/>
            <a:headEnd len="med" w="med" type="none"/>
            <a:tailEnd len="med" w="med" type="none"/>
          </a:ln>
        </p:spPr>
      </p:cxnSp>
      <p:cxnSp>
        <p:nvCxnSpPr>
          <p:cNvPr id="853" name="Shape 853"/>
          <p:cNvCxnSpPr/>
          <p:nvPr/>
        </p:nvCxnSpPr>
        <p:spPr>
          <a:xfrm flipH="1" rot="10800000">
            <a:off x="7162800" y="3733800"/>
            <a:ext cx="609600" cy="13716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20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3000"/>
                                        <p:tgtEl>
                                          <p:spTgt spid="842"/>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848"/>
                                        </p:tgtEl>
                                        <p:attrNameLst>
                                          <p:attrName>style.visibility</p:attrName>
                                        </p:attrNameLst>
                                      </p:cBhvr>
                                      <p:to>
                                        <p:strVal val="visible"/>
                                      </p:to>
                                    </p:set>
                                    <p:anim calcmode="lin" valueType="num">
                                      <p:cBhvr additive="base">
                                        <p:cTn dur="2000"/>
                                        <p:tgtEl>
                                          <p:spTgt spid="848"/>
                                        </p:tgtEl>
                                        <p:attrNameLst>
                                          <p:attrName>ppt_w</p:attrName>
                                        </p:attrNameLst>
                                      </p:cBhvr>
                                      <p:tavLst>
                                        <p:tav fmla="" tm="0">
                                          <p:val>
                                            <p:strVal val="0"/>
                                          </p:val>
                                        </p:tav>
                                        <p:tav fmla="" tm="100000">
                                          <p:val>
                                            <p:strVal val="#ppt_w"/>
                                          </p:val>
                                        </p:tav>
                                      </p:tavLst>
                                    </p:anim>
                                    <p:anim calcmode="lin" valueType="num">
                                      <p:cBhvr additive="base">
                                        <p:cTn dur="2000"/>
                                        <p:tgtEl>
                                          <p:spTgt spid="848"/>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xit" presetID="10" presetSubtype="0">
                                  <p:stCondLst>
                                    <p:cond delay="1000"/>
                                  </p:stCondLst>
                                  <p:childTnLst>
                                    <p:animEffect filter="fade" transition="out">
                                      <p:cBhvr>
                                        <p:cTn dur="5000"/>
                                        <p:tgtEl>
                                          <p:spTgt spid="848"/>
                                        </p:tgtEl>
                                      </p:cBhvr>
                                    </p:animEffect>
                                    <p:set>
                                      <p:cBhvr>
                                        <p:cTn dur="1" fill="hold">
                                          <p:stCondLst>
                                            <p:cond delay="5000"/>
                                          </p:stCondLst>
                                        </p:cTn>
                                        <p:tgtEl>
                                          <p:spTgt spid="8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2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2000"/>
                                        <p:tgtEl>
                                          <p:spTgt spid="850"/>
                                        </p:tgtEl>
                                      </p:cBhvr>
                                    </p:animEffect>
                                  </p:childTnLst>
                                </p:cTn>
                              </p:par>
                              <p:par>
                                <p:cTn fill="hold" nodeType="with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2000"/>
                                        <p:tgtEl>
                                          <p:spTgt spid="851"/>
                                        </p:tgtEl>
                                      </p:cBhvr>
                                    </p:animEffect>
                                  </p:childTnLst>
                                </p:cTn>
                              </p:par>
                              <p:par>
                                <p:cTn fill="hold" nodeType="with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2000"/>
                                        <p:tgtEl>
                                          <p:spTgt spid="852"/>
                                        </p:tgtEl>
                                      </p:cBhvr>
                                    </p:animEffect>
                                  </p:childTnLst>
                                </p:cTn>
                              </p:par>
                              <p:par>
                                <p:cTn fill="hold" nodeType="with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2000"/>
                                        <p:tgtEl>
                                          <p:spTgt spid="853"/>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2000"/>
                                        <p:tgtEl>
                                          <p:spTgt spid="843"/>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20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2000"/>
                                        <p:tgtEl>
                                          <p:spTgt spid="845"/>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2000"/>
                                        <p:tgtEl>
                                          <p:spTgt spid="8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8" name="Shape 858"/>
        <p:cNvGrpSpPr/>
        <p:nvPr/>
      </p:nvGrpSpPr>
      <p:grpSpPr>
        <a:xfrm>
          <a:off x="0" y="0"/>
          <a:ext cx="0" cy="0"/>
          <a:chOff x="0" y="0"/>
          <a:chExt cx="0" cy="0"/>
        </a:xfrm>
      </p:grpSpPr>
      <p:sp>
        <p:nvSpPr>
          <p:cNvPr id="859" name="Shape 859"/>
          <p:cNvSpPr txBox="1"/>
          <p:nvPr/>
        </p:nvSpPr>
        <p:spPr>
          <a:xfrm>
            <a:off x="609600" y="685800"/>
            <a:ext cx="49688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Northern Harrier</a:t>
            </a:r>
            <a:endParaRPr/>
          </a:p>
        </p:txBody>
      </p:sp>
      <p:sp>
        <p:nvSpPr>
          <p:cNvPr id="860" name="Shape 860"/>
          <p:cNvSpPr txBox="1"/>
          <p:nvPr/>
        </p:nvSpPr>
        <p:spPr>
          <a:xfrm>
            <a:off x="533400" y="3175000"/>
            <a:ext cx="2667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slender body</a:t>
            </a:r>
            <a:endParaRPr/>
          </a:p>
        </p:txBody>
      </p:sp>
      <p:pic>
        <p:nvPicPr>
          <p:cNvPr descr="harrier(silhouetted)" id="861" name="Shape 861"/>
          <p:cNvPicPr preferRelativeResize="0"/>
          <p:nvPr/>
        </p:nvPicPr>
        <p:blipFill rotWithShape="1">
          <a:blip r:embed="rId3">
            <a:alphaModFix/>
          </a:blip>
          <a:srcRect b="0" l="0" r="0" t="0"/>
          <a:stretch/>
        </p:blipFill>
        <p:spPr>
          <a:xfrm>
            <a:off x="4419600" y="2362200"/>
            <a:ext cx="4724400" cy="3779838"/>
          </a:xfrm>
          <a:prstGeom prst="rect">
            <a:avLst/>
          </a:prstGeom>
          <a:noFill/>
          <a:ln>
            <a:noFill/>
          </a:ln>
        </p:spPr>
      </p:pic>
      <p:pic>
        <p:nvPicPr>
          <p:cNvPr descr="DaveMcNhawks Harriet5 copy" id="862" name="Shape 862"/>
          <p:cNvPicPr preferRelativeResize="0"/>
          <p:nvPr/>
        </p:nvPicPr>
        <p:blipFill rotWithShape="1">
          <a:blip r:embed="rId4">
            <a:alphaModFix/>
          </a:blip>
          <a:srcRect b="0" l="0" r="0" t="0"/>
          <a:stretch/>
        </p:blipFill>
        <p:spPr>
          <a:xfrm>
            <a:off x="4953000" y="2971800"/>
            <a:ext cx="3429000" cy="2474913"/>
          </a:xfrm>
          <a:prstGeom prst="rect">
            <a:avLst/>
          </a:prstGeom>
          <a:noFill/>
          <a:ln>
            <a:noFill/>
          </a:ln>
        </p:spPr>
      </p:pic>
      <p:sp>
        <p:nvSpPr>
          <p:cNvPr id="863" name="Shape 863"/>
          <p:cNvSpPr txBox="1"/>
          <p:nvPr/>
        </p:nvSpPr>
        <p:spPr>
          <a:xfrm>
            <a:off x="3886200" y="1295400"/>
            <a:ext cx="38322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3-4 foot wingspan</a:t>
            </a:r>
            <a:endParaRPr/>
          </a:p>
        </p:txBody>
      </p:sp>
      <p:sp>
        <p:nvSpPr>
          <p:cNvPr id="864" name="Shape 864"/>
          <p:cNvSpPr txBox="1"/>
          <p:nvPr/>
        </p:nvSpPr>
        <p:spPr>
          <a:xfrm>
            <a:off x="517525" y="1936750"/>
            <a:ext cx="365442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long narrow wings</a:t>
            </a:r>
            <a:endParaRPr/>
          </a:p>
        </p:txBody>
      </p:sp>
      <p:sp>
        <p:nvSpPr>
          <p:cNvPr id="865" name="Shape 865"/>
          <p:cNvSpPr txBox="1"/>
          <p:nvPr/>
        </p:nvSpPr>
        <p:spPr>
          <a:xfrm>
            <a:off x="533400" y="2565400"/>
            <a:ext cx="185578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long tail</a:t>
            </a:r>
            <a:endParaRPr/>
          </a:p>
        </p:txBody>
      </p:sp>
      <p:sp>
        <p:nvSpPr>
          <p:cNvPr id="866" name="Shape 866"/>
          <p:cNvSpPr txBox="1"/>
          <p:nvPr/>
        </p:nvSpPr>
        <p:spPr>
          <a:xfrm>
            <a:off x="533400" y="4013200"/>
            <a:ext cx="324643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distinct dihedral</a:t>
            </a:r>
            <a:endParaRPr/>
          </a:p>
        </p:txBody>
      </p:sp>
      <p:sp>
        <p:nvSpPr>
          <p:cNvPr id="867" name="Shape 867"/>
          <p:cNvSpPr txBox="1"/>
          <p:nvPr/>
        </p:nvSpPr>
        <p:spPr>
          <a:xfrm>
            <a:off x="533400" y="4572000"/>
            <a:ext cx="41148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clear rectangular   white rump patch</a:t>
            </a:r>
            <a:endParaRPr/>
          </a:p>
        </p:txBody>
      </p:sp>
      <p:cxnSp>
        <p:nvCxnSpPr>
          <p:cNvPr id="868" name="Shape 868"/>
          <p:cNvCxnSpPr/>
          <p:nvPr/>
        </p:nvCxnSpPr>
        <p:spPr>
          <a:xfrm>
            <a:off x="4876800" y="2971800"/>
            <a:ext cx="1828800" cy="1828800"/>
          </a:xfrm>
          <a:prstGeom prst="straightConnector1">
            <a:avLst/>
          </a:prstGeom>
          <a:noFill/>
          <a:ln cap="flat" cmpd="sng" w="57150">
            <a:solidFill>
              <a:srgbClr val="FFFF00"/>
            </a:solidFill>
            <a:prstDash val="solid"/>
            <a:round/>
            <a:headEnd len="med" w="med" type="none"/>
            <a:tailEnd len="med" w="med" type="none"/>
          </a:ln>
        </p:spPr>
      </p:cxnSp>
      <p:cxnSp>
        <p:nvCxnSpPr>
          <p:cNvPr id="869" name="Shape 869"/>
          <p:cNvCxnSpPr/>
          <p:nvPr/>
        </p:nvCxnSpPr>
        <p:spPr>
          <a:xfrm flipH="1">
            <a:off x="6705600" y="3048000"/>
            <a:ext cx="1752600" cy="1752600"/>
          </a:xfrm>
          <a:prstGeom prst="straightConnector1">
            <a:avLst/>
          </a:prstGeom>
          <a:noFill/>
          <a:ln cap="flat" cmpd="sng" w="57150">
            <a:solidFill>
              <a:srgbClr val="FFFF00"/>
            </a:solidFill>
            <a:prstDash val="solid"/>
            <a:round/>
            <a:headEnd len="med" w="med" type="none"/>
            <a:tailEnd len="med" w="med" type="non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2000"/>
                                        <p:tgtEl>
                                          <p:spTgt spid="8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2000"/>
                                        <p:tgtEl>
                                          <p:spTgt spid="863"/>
                                        </p:tgtEl>
                                      </p:cBhvr>
                                    </p:animEffect>
                                  </p:childTnLst>
                                </p:cTn>
                              </p:par>
                              <p:par>
                                <p:cTn fill="hold" nodeType="withEffect" presetClass="entr" presetID="23" presetSubtype="16">
                                  <p:stCondLst>
                                    <p:cond delay="0"/>
                                  </p:stCondLst>
                                  <p:childTnLst>
                                    <p:set>
                                      <p:cBhvr>
                                        <p:cTn dur="1" fill="hold">
                                          <p:stCondLst>
                                            <p:cond delay="0"/>
                                          </p:stCondLst>
                                        </p:cTn>
                                        <p:tgtEl>
                                          <p:spTgt spid="861"/>
                                        </p:tgtEl>
                                        <p:attrNameLst>
                                          <p:attrName>style.visibility</p:attrName>
                                        </p:attrNameLst>
                                      </p:cBhvr>
                                      <p:to>
                                        <p:strVal val="visible"/>
                                      </p:to>
                                    </p:set>
                                    <p:anim calcmode="lin" valueType="num">
                                      <p:cBhvr additive="base">
                                        <p:cTn dur="3000"/>
                                        <p:tgtEl>
                                          <p:spTgt spid="861"/>
                                        </p:tgtEl>
                                        <p:attrNameLst>
                                          <p:attrName>ppt_w</p:attrName>
                                        </p:attrNameLst>
                                      </p:cBhvr>
                                      <p:tavLst>
                                        <p:tav fmla="" tm="0">
                                          <p:val>
                                            <p:strVal val="0"/>
                                          </p:val>
                                        </p:tav>
                                        <p:tav fmla="" tm="100000">
                                          <p:val>
                                            <p:strVal val="#ppt_w"/>
                                          </p:val>
                                        </p:tav>
                                      </p:tavLst>
                                    </p:anim>
                                    <p:anim calcmode="lin" valueType="num">
                                      <p:cBhvr additive="base">
                                        <p:cTn dur="3000"/>
                                        <p:tgtEl>
                                          <p:spTgt spid="861"/>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864"/>
                                        </p:tgtEl>
                                        <p:attrNameLst>
                                          <p:attrName>style.visibility</p:attrName>
                                        </p:attrNameLst>
                                      </p:cBhvr>
                                      <p:to>
                                        <p:strVal val="visible"/>
                                      </p:to>
                                    </p:set>
                                    <p:anim calcmode="lin" valueType="num">
                                      <p:cBhvr additive="base">
                                        <p:cTn dur="1000"/>
                                        <p:tgtEl>
                                          <p:spTgt spid="864"/>
                                        </p:tgtEl>
                                        <p:attrNameLst>
                                          <p:attrName>ppt_w</p:attrName>
                                        </p:attrNameLst>
                                      </p:cBhvr>
                                      <p:tavLst>
                                        <p:tav fmla="" tm="0">
                                          <p:val>
                                            <p:strVal val="0"/>
                                          </p:val>
                                        </p:tav>
                                        <p:tav fmla="" tm="100000">
                                          <p:val>
                                            <p:strVal val="#ppt_w"/>
                                          </p:val>
                                        </p:tav>
                                      </p:tavLst>
                                    </p:anim>
                                    <p:anim calcmode="lin" valueType="num">
                                      <p:cBhvr additive="base">
                                        <p:cTn dur="1000"/>
                                        <p:tgtEl>
                                          <p:spTgt spid="864"/>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865"/>
                                        </p:tgtEl>
                                        <p:attrNameLst>
                                          <p:attrName>style.visibility</p:attrName>
                                        </p:attrNameLst>
                                      </p:cBhvr>
                                      <p:to>
                                        <p:strVal val="visible"/>
                                      </p:to>
                                    </p:set>
                                    <p:anim calcmode="lin" valueType="num">
                                      <p:cBhvr additive="base">
                                        <p:cTn dur="1000"/>
                                        <p:tgtEl>
                                          <p:spTgt spid="865"/>
                                        </p:tgtEl>
                                        <p:attrNameLst>
                                          <p:attrName>ppt_w</p:attrName>
                                        </p:attrNameLst>
                                      </p:cBhvr>
                                      <p:tavLst>
                                        <p:tav fmla="" tm="0">
                                          <p:val>
                                            <p:strVal val="0"/>
                                          </p:val>
                                        </p:tav>
                                        <p:tav fmla="" tm="100000">
                                          <p:val>
                                            <p:strVal val="#ppt_w"/>
                                          </p:val>
                                        </p:tav>
                                      </p:tavLst>
                                    </p:anim>
                                    <p:anim calcmode="lin" valueType="num">
                                      <p:cBhvr additive="base">
                                        <p:cTn dur="1000"/>
                                        <p:tgtEl>
                                          <p:spTgt spid="865"/>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2000"/>
                                        <p:tgtEl>
                                          <p:spTgt spid="860"/>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2000"/>
                                        <p:tgtEl>
                                          <p:spTgt spid="866"/>
                                        </p:tgtEl>
                                      </p:cBhvr>
                                    </p:animEffect>
                                  </p:childTnLst>
                                </p:cTn>
                              </p:par>
                              <p:par>
                                <p:cTn fill="hold" nodeType="withEffect" presetClass="exit" presetID="10" presetSubtype="0">
                                  <p:stCondLst>
                                    <p:cond delay="0"/>
                                  </p:stCondLst>
                                  <p:childTnLst>
                                    <p:animEffect filter="fade" transition="out">
                                      <p:cBhvr>
                                        <p:cTn dur="2000"/>
                                        <p:tgtEl>
                                          <p:spTgt spid="861"/>
                                        </p:tgtEl>
                                      </p:cBhvr>
                                    </p:animEffect>
                                    <p:set>
                                      <p:cBhvr>
                                        <p:cTn dur="1" fill="hold">
                                          <p:stCondLst>
                                            <p:cond delay="2000"/>
                                          </p:stCondLst>
                                        </p:cTn>
                                        <p:tgtEl>
                                          <p:spTgt spid="86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2000"/>
                                        <p:tgtEl>
                                          <p:spTgt spid="868"/>
                                        </p:tgtEl>
                                      </p:cBhvr>
                                    </p:animEffect>
                                  </p:childTnLst>
                                </p:cTn>
                              </p:par>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2000"/>
                                        <p:tgtEl>
                                          <p:spTgt spid="869"/>
                                        </p:tgtEl>
                                      </p:cBhvr>
                                    </p:animEffect>
                                  </p:childTnLst>
                                </p:cTn>
                              </p:par>
                              <p:par>
                                <p:cTn fill="hold" nodeType="withEffect" presetClass="entr" presetID="23" presetSubtype="16">
                                  <p:stCondLst>
                                    <p:cond delay="0"/>
                                  </p:stCondLst>
                                  <p:childTnLst>
                                    <p:set>
                                      <p:cBhvr>
                                        <p:cTn dur="1" fill="hold">
                                          <p:stCondLst>
                                            <p:cond delay="0"/>
                                          </p:stCondLst>
                                        </p:cTn>
                                        <p:tgtEl>
                                          <p:spTgt spid="862"/>
                                        </p:tgtEl>
                                        <p:attrNameLst>
                                          <p:attrName>style.visibility</p:attrName>
                                        </p:attrNameLst>
                                      </p:cBhvr>
                                      <p:to>
                                        <p:strVal val="visible"/>
                                      </p:to>
                                    </p:set>
                                    <p:anim calcmode="lin" valueType="num">
                                      <p:cBhvr additive="base">
                                        <p:cTn dur="3000"/>
                                        <p:tgtEl>
                                          <p:spTgt spid="862"/>
                                        </p:tgtEl>
                                        <p:attrNameLst>
                                          <p:attrName>ppt_w</p:attrName>
                                        </p:attrNameLst>
                                      </p:cBhvr>
                                      <p:tavLst>
                                        <p:tav fmla="" tm="0">
                                          <p:val>
                                            <p:strVal val="0"/>
                                          </p:val>
                                        </p:tav>
                                        <p:tav fmla="" tm="100000">
                                          <p:val>
                                            <p:strVal val="#ppt_w"/>
                                          </p:val>
                                        </p:tav>
                                      </p:tavLst>
                                    </p:anim>
                                    <p:anim calcmode="lin" valueType="num">
                                      <p:cBhvr additive="base">
                                        <p:cTn dur="3000"/>
                                        <p:tgtEl>
                                          <p:spTgt spid="862"/>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2000"/>
                                        <p:tgtEl>
                                          <p:spTgt spid="868"/>
                                        </p:tgtEl>
                                      </p:cBhvr>
                                    </p:animEffect>
                                    <p:set>
                                      <p:cBhvr>
                                        <p:cTn dur="1" fill="hold">
                                          <p:stCondLst>
                                            <p:cond delay="2000"/>
                                          </p:stCondLst>
                                        </p:cTn>
                                        <p:tgtEl>
                                          <p:spTgt spid="8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869"/>
                                        </p:tgtEl>
                                      </p:cBhvr>
                                    </p:animEffect>
                                    <p:set>
                                      <p:cBhvr>
                                        <p:cTn dur="1" fill="hold">
                                          <p:stCondLst>
                                            <p:cond delay="2000"/>
                                          </p:stCondLst>
                                        </p:cTn>
                                        <p:tgtEl>
                                          <p:spTgt spid="8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4" name="Shape 874"/>
        <p:cNvGrpSpPr/>
        <p:nvPr/>
      </p:nvGrpSpPr>
      <p:grpSpPr>
        <a:xfrm>
          <a:off x="0" y="0"/>
          <a:ext cx="0" cy="0"/>
          <a:chOff x="0" y="0"/>
          <a:chExt cx="0" cy="0"/>
        </a:xfrm>
      </p:grpSpPr>
      <p:pic>
        <p:nvPicPr>
          <p:cNvPr descr="DaveMcNhawks Harriet2 copy" id="875" name="Shape 875"/>
          <p:cNvPicPr preferRelativeResize="0"/>
          <p:nvPr/>
        </p:nvPicPr>
        <p:blipFill rotWithShape="1">
          <a:blip r:embed="rId3">
            <a:alphaModFix/>
          </a:blip>
          <a:srcRect b="0" l="0" r="0" t="0"/>
          <a:stretch/>
        </p:blipFill>
        <p:spPr>
          <a:xfrm>
            <a:off x="3276600" y="0"/>
            <a:ext cx="2684463" cy="3505200"/>
          </a:xfrm>
          <a:prstGeom prst="rect">
            <a:avLst/>
          </a:prstGeom>
          <a:noFill/>
          <a:ln>
            <a:noFill/>
          </a:ln>
        </p:spPr>
      </p:pic>
      <p:sp>
        <p:nvSpPr>
          <p:cNvPr id="876" name="Shape 876"/>
          <p:cNvSpPr txBox="1"/>
          <p:nvPr/>
        </p:nvSpPr>
        <p:spPr>
          <a:xfrm>
            <a:off x="838201" y="990600"/>
            <a:ext cx="1981200"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Females and young birds are brownish</a:t>
            </a:r>
            <a:endParaRPr/>
          </a:p>
        </p:txBody>
      </p:sp>
      <p:pic>
        <p:nvPicPr>
          <p:cNvPr descr="DaveMcNhawks Harry copy" id="877" name="Shape 877"/>
          <p:cNvPicPr preferRelativeResize="0"/>
          <p:nvPr/>
        </p:nvPicPr>
        <p:blipFill rotWithShape="1">
          <a:blip r:embed="rId4">
            <a:alphaModFix/>
          </a:blip>
          <a:srcRect b="0" l="0" r="0" t="0"/>
          <a:stretch/>
        </p:blipFill>
        <p:spPr>
          <a:xfrm>
            <a:off x="6096000" y="2438400"/>
            <a:ext cx="1828800" cy="3429000"/>
          </a:xfrm>
          <a:prstGeom prst="rect">
            <a:avLst/>
          </a:prstGeom>
          <a:noFill/>
          <a:ln>
            <a:noFill/>
          </a:ln>
        </p:spPr>
      </p:pic>
      <p:pic>
        <p:nvPicPr>
          <p:cNvPr descr="HoveringHarry" id="878" name="Shape 878"/>
          <p:cNvPicPr preferRelativeResize="0"/>
          <p:nvPr/>
        </p:nvPicPr>
        <p:blipFill rotWithShape="1">
          <a:blip r:embed="rId5">
            <a:alphaModFix/>
          </a:blip>
          <a:srcRect b="0" l="0" r="0" t="0"/>
          <a:stretch/>
        </p:blipFill>
        <p:spPr>
          <a:xfrm>
            <a:off x="5715000" y="2971800"/>
            <a:ext cx="3048000" cy="2438400"/>
          </a:xfrm>
          <a:prstGeom prst="rect">
            <a:avLst/>
          </a:prstGeom>
          <a:noFill/>
          <a:ln>
            <a:noFill/>
          </a:ln>
        </p:spPr>
      </p:pic>
      <p:sp>
        <p:nvSpPr>
          <p:cNvPr id="879" name="Shape 879"/>
          <p:cNvSpPr txBox="1"/>
          <p:nvPr/>
        </p:nvSpPr>
        <p:spPr>
          <a:xfrm>
            <a:off x="762000" y="4419600"/>
            <a:ext cx="426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Adult males are silvery:</a:t>
            </a:r>
            <a:endParaRPr/>
          </a:p>
        </p:txBody>
      </p:sp>
      <p:sp>
        <p:nvSpPr>
          <p:cNvPr id="880" name="Shape 880"/>
          <p:cNvSpPr txBox="1"/>
          <p:nvPr/>
        </p:nvSpPr>
        <p:spPr>
          <a:xfrm>
            <a:off x="3581400" y="4876800"/>
            <a:ext cx="2295525"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grey above, </a:t>
            </a:r>
            <a:endParaRPr b="1" sz="2400">
              <a:solidFill>
                <a:schemeClr val="dk1"/>
              </a:solidFill>
              <a:latin typeface="Verdana"/>
              <a:ea typeface="Verdana"/>
              <a:cs typeface="Verdana"/>
              <a:sym typeface="Verdana"/>
            </a:endParaRPr>
          </a:p>
        </p:txBody>
      </p:sp>
      <p:sp>
        <p:nvSpPr>
          <p:cNvPr id="881" name="Shape 881"/>
          <p:cNvSpPr txBox="1"/>
          <p:nvPr/>
        </p:nvSpPr>
        <p:spPr>
          <a:xfrm>
            <a:off x="1143000" y="5486400"/>
            <a:ext cx="6027738"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whitish below with black wingtips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76"/>
                                        </p:tgtEl>
                                        <p:attrNameLst>
                                          <p:attrName>style.visibility</p:attrName>
                                        </p:attrNameLst>
                                      </p:cBhvr>
                                      <p:to>
                                        <p:strVal val="visible"/>
                                      </p:to>
                                    </p:set>
                                    <p:animEffect filter="fade" transition="in">
                                      <p:cBhvr>
                                        <p:cTn dur="2000"/>
                                        <p:tgtEl>
                                          <p:spTgt spid="876"/>
                                        </p:tgtEl>
                                      </p:cBhvr>
                                    </p:animEffect>
                                  </p:childTnLst>
                                </p:cTn>
                              </p:par>
                              <p:par>
                                <p:cTn fill="hold" nodeType="withEffect" presetClass="entr" presetID="10" presetSubtype="0">
                                  <p:stCondLst>
                                    <p:cond delay="500"/>
                                  </p:stCondLst>
                                  <p:childTnLst>
                                    <p:set>
                                      <p:cBhvr>
                                        <p:cTn dur="1" fill="hold">
                                          <p:stCondLst>
                                            <p:cond delay="0"/>
                                          </p:stCondLst>
                                        </p:cTn>
                                        <p:tgtEl>
                                          <p:spTgt spid="875"/>
                                        </p:tgtEl>
                                        <p:attrNameLst>
                                          <p:attrName>style.visibility</p:attrName>
                                        </p:attrNameLst>
                                      </p:cBhvr>
                                      <p:to>
                                        <p:strVal val="visible"/>
                                      </p:to>
                                    </p:set>
                                    <p:animEffect filter="fade" transition="in">
                                      <p:cBhvr>
                                        <p:cTn dur="3000"/>
                                        <p:tgtEl>
                                          <p:spTgt spid="875"/>
                                        </p:tgtEl>
                                      </p:cBhvr>
                                    </p:animEffect>
                                  </p:childTnLst>
                                </p:cTn>
                              </p:par>
                            </p:childTnLst>
                          </p:cTn>
                        </p:par>
                        <p:par>
                          <p:cTn fill="hold">
                            <p:stCondLst>
                              <p:cond delay="3000"/>
                            </p:stCondLst>
                            <p:childTnLst>
                              <p:par>
                                <p:cTn fill="hold" nodeType="afterEffect" presetClass="entr" presetID="10" presetSubtype="0">
                                  <p:stCondLst>
                                    <p:cond delay="500"/>
                                  </p:stCondLst>
                                  <p:childTnLst>
                                    <p:set>
                                      <p:cBhvr>
                                        <p:cTn dur="1" fill="hold">
                                          <p:stCondLst>
                                            <p:cond delay="0"/>
                                          </p:stCondLst>
                                        </p:cTn>
                                        <p:tgtEl>
                                          <p:spTgt spid="879"/>
                                        </p:tgtEl>
                                        <p:attrNameLst>
                                          <p:attrName>style.visibility</p:attrName>
                                        </p:attrNameLst>
                                      </p:cBhvr>
                                      <p:to>
                                        <p:strVal val="visible"/>
                                      </p:to>
                                    </p:set>
                                    <p:animEffect filter="fade" transition="in">
                                      <p:cBhvr>
                                        <p:cTn dur="2000"/>
                                        <p:tgtEl>
                                          <p:spTgt spid="879"/>
                                        </p:tgtEl>
                                      </p:cBhvr>
                                    </p:animEffect>
                                  </p:childTnLst>
                                </p:cTn>
                              </p:par>
                              <p:par>
                                <p:cTn fill="hold" nodeType="withEffect" presetClass="entr" presetID="10" presetSubtype="0">
                                  <p:stCondLst>
                                    <p:cond delay="500"/>
                                  </p:stCondLst>
                                  <p:childTnLst>
                                    <p:set>
                                      <p:cBhvr>
                                        <p:cTn dur="1" fill="hold">
                                          <p:stCondLst>
                                            <p:cond delay="0"/>
                                          </p:stCondLst>
                                        </p:cTn>
                                        <p:tgtEl>
                                          <p:spTgt spid="878"/>
                                        </p:tgtEl>
                                        <p:attrNameLst>
                                          <p:attrName>style.visibility</p:attrName>
                                        </p:attrNameLst>
                                      </p:cBhvr>
                                      <p:to>
                                        <p:strVal val="visible"/>
                                      </p:to>
                                    </p:set>
                                    <p:animEffect filter="fade" transition="in">
                                      <p:cBhvr>
                                        <p:cTn dur="2000"/>
                                        <p:tgtEl>
                                          <p:spTgt spid="87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2000"/>
                                        <p:tgtEl>
                                          <p:spTgt spid="880"/>
                                        </p:tgtEl>
                                      </p:cBhvr>
                                    </p:animEffect>
                                  </p:childTnLst>
                                </p:cTn>
                              </p:par>
                            </p:childTnLst>
                          </p:cTn>
                        </p:par>
                        <p:par>
                          <p:cTn fill="hold">
                            <p:stCondLst>
                              <p:cond delay="7000"/>
                            </p:stCondLst>
                            <p:childTnLst>
                              <p:par>
                                <p:cTn fill="hold" nodeType="afterEffect" presetClass="entr" presetID="10" presetSubtype="0">
                                  <p:stCondLst>
                                    <p:cond delay="1500"/>
                                  </p:stCondLst>
                                  <p:childTnLst>
                                    <p:set>
                                      <p:cBhvr>
                                        <p:cTn dur="1" fill="hold">
                                          <p:stCondLst>
                                            <p:cond delay="0"/>
                                          </p:stCondLst>
                                        </p:cTn>
                                        <p:tgtEl>
                                          <p:spTgt spid="877"/>
                                        </p:tgtEl>
                                        <p:attrNameLst>
                                          <p:attrName>style.visibility</p:attrName>
                                        </p:attrNameLst>
                                      </p:cBhvr>
                                      <p:to>
                                        <p:strVal val="visible"/>
                                      </p:to>
                                    </p:set>
                                    <p:animEffect filter="fade" transition="in">
                                      <p:cBhvr>
                                        <p:cTn dur="2000"/>
                                        <p:tgtEl>
                                          <p:spTgt spid="877"/>
                                        </p:tgtEl>
                                      </p:cBhvr>
                                    </p:animEffect>
                                  </p:childTnLst>
                                </p:cTn>
                              </p:par>
                              <p:par>
                                <p:cTn fill="hold" nodeType="withEffect" presetClass="exit" presetID="10" presetSubtype="0">
                                  <p:stCondLst>
                                    <p:cond delay="1000"/>
                                  </p:stCondLst>
                                  <p:childTnLst>
                                    <p:animEffect filter="fade" transition="out">
                                      <p:cBhvr>
                                        <p:cTn dur="3000"/>
                                        <p:tgtEl>
                                          <p:spTgt spid="878"/>
                                        </p:tgtEl>
                                      </p:cBhvr>
                                    </p:animEffect>
                                    <p:set>
                                      <p:cBhvr>
                                        <p:cTn dur="1" fill="hold">
                                          <p:stCondLst>
                                            <p:cond delay="3000"/>
                                          </p:stCondLst>
                                        </p:cTn>
                                        <p:tgtEl>
                                          <p:spTgt spid="878"/>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881"/>
                                        </p:tgtEl>
                                        <p:attrNameLst>
                                          <p:attrName>style.visibility</p:attrName>
                                        </p:attrNameLst>
                                      </p:cBhvr>
                                      <p:to>
                                        <p:strVal val="visible"/>
                                      </p:to>
                                    </p:set>
                                    <p:animEffect filter="fade" transition="in">
                                      <p:cBhvr>
                                        <p:cTn dur="5000"/>
                                        <p:tgtEl>
                                          <p:spTgt spid="8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descr="mergedbuteo2" id="143" name="Shape 143"/>
          <p:cNvPicPr preferRelativeResize="0"/>
          <p:nvPr/>
        </p:nvPicPr>
        <p:blipFill rotWithShape="1">
          <a:blip r:embed="rId3">
            <a:alphaModFix/>
          </a:blip>
          <a:srcRect b="0" l="0" r="0" t="0"/>
          <a:stretch/>
        </p:blipFill>
        <p:spPr>
          <a:xfrm>
            <a:off x="9407525" y="1676400"/>
            <a:ext cx="1011238" cy="1752600"/>
          </a:xfrm>
          <a:prstGeom prst="rect">
            <a:avLst/>
          </a:prstGeom>
          <a:noFill/>
          <a:ln>
            <a:noFill/>
          </a:ln>
        </p:spPr>
      </p:pic>
      <p:sp>
        <p:nvSpPr>
          <p:cNvPr id="144" name="Shape 144"/>
          <p:cNvSpPr/>
          <p:nvPr/>
        </p:nvSpPr>
        <p:spPr>
          <a:xfrm>
            <a:off x="457200" y="457200"/>
            <a:ext cx="8153400" cy="1403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i="0" lang="en-US" sz="4000" u="none" cap="none" strike="noStrike">
                <a:solidFill>
                  <a:srgbClr val="FFFF00"/>
                </a:solidFill>
                <a:latin typeface="Verdana"/>
                <a:ea typeface="Verdana"/>
                <a:cs typeface="Verdana"/>
                <a:sym typeface="Verdana"/>
              </a:rPr>
              <a:t>FIRST!</a:t>
            </a:r>
            <a:endParaRPr/>
          </a:p>
          <a:p>
            <a:pPr indent="0" lvl="0" marL="0" marR="0" rtl="0" algn="l">
              <a:spcBef>
                <a:spcPts val="0"/>
              </a:spcBef>
              <a:spcAft>
                <a:spcPts val="0"/>
              </a:spcAft>
              <a:buClr>
                <a:schemeClr val="dk1"/>
              </a:buClr>
              <a:buSzPts val="1800"/>
              <a:buFont typeface="Arial"/>
              <a:buNone/>
            </a:pPr>
            <a:r>
              <a:t/>
            </a:r>
            <a:endParaRPr b="1" i="0" sz="1800" u="none" cap="none" strike="noStrike">
              <a:solidFill>
                <a:srgbClr val="FFFF00"/>
              </a:solidFill>
              <a:latin typeface="Verdana"/>
              <a:ea typeface="Verdana"/>
              <a:cs typeface="Verdana"/>
              <a:sym typeface="Verdana"/>
            </a:endParaRPr>
          </a:p>
          <a:p>
            <a:pPr indent="0" lvl="0" marL="0" marR="0" rtl="0" algn="ctr">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Learn the basic silhouettes/shapes of…</a:t>
            </a:r>
            <a:endParaRPr/>
          </a:p>
        </p:txBody>
      </p:sp>
      <p:pic>
        <p:nvPicPr>
          <p:cNvPr descr="accipsilhouette" id="145" name="Shape 145"/>
          <p:cNvPicPr preferRelativeResize="0"/>
          <p:nvPr/>
        </p:nvPicPr>
        <p:blipFill rotWithShape="1">
          <a:blip r:embed="rId4">
            <a:alphaModFix/>
          </a:blip>
          <a:srcRect b="0" l="0" r="0" t="0"/>
          <a:stretch/>
        </p:blipFill>
        <p:spPr>
          <a:xfrm>
            <a:off x="9144000" y="827088"/>
            <a:ext cx="571500" cy="760412"/>
          </a:xfrm>
          <a:prstGeom prst="rect">
            <a:avLst/>
          </a:prstGeom>
          <a:solidFill>
            <a:srgbClr val="5454F0"/>
          </a:solidFill>
          <a:ln>
            <a:noFill/>
          </a:ln>
        </p:spPr>
      </p:pic>
      <p:sp>
        <p:nvSpPr>
          <p:cNvPr id="146" name="Shape 146"/>
          <p:cNvSpPr/>
          <p:nvPr/>
        </p:nvSpPr>
        <p:spPr>
          <a:xfrm>
            <a:off x="1143000" y="4191000"/>
            <a:ext cx="19812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Falcons</a:t>
            </a:r>
            <a:endParaRPr/>
          </a:p>
        </p:txBody>
      </p:sp>
      <p:pic>
        <p:nvPicPr>
          <p:cNvPr descr="eaglesilhouette" id="147" name="Shape 147"/>
          <p:cNvPicPr preferRelativeResize="0"/>
          <p:nvPr/>
        </p:nvPicPr>
        <p:blipFill rotWithShape="1">
          <a:blip r:embed="rId5">
            <a:alphaModFix/>
          </a:blip>
          <a:srcRect b="0" l="0" r="0" t="0"/>
          <a:stretch/>
        </p:blipFill>
        <p:spPr>
          <a:xfrm rot="-2592347">
            <a:off x="8763000" y="6172200"/>
            <a:ext cx="2428875" cy="928688"/>
          </a:xfrm>
          <a:prstGeom prst="rect">
            <a:avLst/>
          </a:prstGeom>
          <a:noFill/>
          <a:ln>
            <a:noFill/>
          </a:ln>
        </p:spPr>
      </p:pic>
      <p:pic>
        <p:nvPicPr>
          <p:cNvPr descr="falconsilhouette" id="148" name="Shape 148"/>
          <p:cNvPicPr preferRelativeResize="0"/>
          <p:nvPr/>
        </p:nvPicPr>
        <p:blipFill rotWithShape="1">
          <a:blip r:embed="rId6">
            <a:alphaModFix/>
          </a:blip>
          <a:srcRect b="0" l="0" r="0" t="0"/>
          <a:stretch/>
        </p:blipFill>
        <p:spPr>
          <a:xfrm rot="-1207807">
            <a:off x="9144000" y="3676650"/>
            <a:ext cx="920750" cy="995363"/>
          </a:xfrm>
          <a:prstGeom prst="rect">
            <a:avLst/>
          </a:prstGeom>
          <a:solidFill>
            <a:srgbClr val="5454F0"/>
          </a:solidFill>
          <a:ln>
            <a:noFill/>
          </a:ln>
        </p:spPr>
      </p:pic>
      <p:sp>
        <p:nvSpPr>
          <p:cNvPr id="149" name="Shape 149"/>
          <p:cNvSpPr/>
          <p:nvPr/>
        </p:nvSpPr>
        <p:spPr>
          <a:xfrm>
            <a:off x="1905000" y="3352800"/>
            <a:ext cx="16764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Buteos</a:t>
            </a:r>
            <a:endParaRPr/>
          </a:p>
        </p:txBody>
      </p:sp>
      <p:sp>
        <p:nvSpPr>
          <p:cNvPr id="150" name="Shape 150"/>
          <p:cNvSpPr/>
          <p:nvPr/>
        </p:nvSpPr>
        <p:spPr>
          <a:xfrm>
            <a:off x="914400" y="2438400"/>
            <a:ext cx="22860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Accipiters</a:t>
            </a:r>
            <a:endParaRPr/>
          </a:p>
        </p:txBody>
      </p:sp>
      <p:sp>
        <p:nvSpPr>
          <p:cNvPr id="151" name="Shape 151"/>
          <p:cNvSpPr/>
          <p:nvPr/>
        </p:nvSpPr>
        <p:spPr>
          <a:xfrm>
            <a:off x="1676400" y="5410200"/>
            <a:ext cx="16002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i="0" lang="en-US" sz="2800" u="none" cap="none" strike="noStrike">
                <a:solidFill>
                  <a:srgbClr val="83FD3F"/>
                </a:solidFill>
                <a:latin typeface="Verdana"/>
                <a:ea typeface="Verdana"/>
                <a:cs typeface="Verdana"/>
                <a:sym typeface="Verdana"/>
              </a:rPr>
              <a:t>Eagles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50"/>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6" name="Shape 886"/>
        <p:cNvGrpSpPr/>
        <p:nvPr/>
      </p:nvGrpSpPr>
      <p:grpSpPr>
        <a:xfrm>
          <a:off x="0" y="0"/>
          <a:ext cx="0" cy="0"/>
          <a:chOff x="0" y="0"/>
          <a:chExt cx="0" cy="0"/>
        </a:xfrm>
      </p:grpSpPr>
      <p:pic>
        <p:nvPicPr>
          <p:cNvPr descr="harriermalejan08 (2) copy" id="887" name="Shape 887"/>
          <p:cNvPicPr preferRelativeResize="0"/>
          <p:nvPr/>
        </p:nvPicPr>
        <p:blipFill rotWithShape="1">
          <a:blip r:embed="rId3">
            <a:alphaModFix/>
          </a:blip>
          <a:srcRect b="0" l="0" r="0" t="0"/>
          <a:stretch/>
        </p:blipFill>
        <p:spPr>
          <a:xfrm>
            <a:off x="4216400" y="304800"/>
            <a:ext cx="4927600" cy="4159250"/>
          </a:xfrm>
          <a:prstGeom prst="rect">
            <a:avLst/>
          </a:prstGeom>
          <a:noFill/>
          <a:ln>
            <a:noFill/>
          </a:ln>
        </p:spPr>
      </p:pic>
      <p:pic>
        <p:nvPicPr>
          <p:cNvPr descr="harrier3sep07nj (2) copy" id="888" name="Shape 888"/>
          <p:cNvPicPr preferRelativeResize="0"/>
          <p:nvPr/>
        </p:nvPicPr>
        <p:blipFill rotWithShape="1">
          <a:blip r:embed="rId4">
            <a:alphaModFix/>
          </a:blip>
          <a:srcRect b="0" l="0" r="0" t="0"/>
          <a:stretch/>
        </p:blipFill>
        <p:spPr>
          <a:xfrm>
            <a:off x="0" y="2819400"/>
            <a:ext cx="4953000" cy="3846513"/>
          </a:xfrm>
          <a:prstGeom prst="rect">
            <a:avLst/>
          </a:prstGeom>
          <a:noFill/>
          <a:ln>
            <a:noFill/>
          </a:ln>
        </p:spPr>
      </p:pic>
      <p:sp>
        <p:nvSpPr>
          <p:cNvPr id="889" name="Shape 889"/>
          <p:cNvSpPr/>
          <p:nvPr/>
        </p:nvSpPr>
        <p:spPr>
          <a:xfrm>
            <a:off x="2819400" y="2438400"/>
            <a:ext cx="31115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clear rectangular</a:t>
            </a:r>
            <a:endParaRPr/>
          </a:p>
        </p:txBody>
      </p:sp>
      <p:sp>
        <p:nvSpPr>
          <p:cNvPr id="890" name="Shape 890"/>
          <p:cNvSpPr txBox="1"/>
          <p:nvPr/>
        </p:nvSpPr>
        <p:spPr>
          <a:xfrm>
            <a:off x="838200" y="1346200"/>
            <a:ext cx="45910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Both genders display that</a:t>
            </a:r>
            <a:endParaRPr/>
          </a:p>
        </p:txBody>
      </p:sp>
      <p:sp>
        <p:nvSpPr>
          <p:cNvPr id="891" name="Shape 891"/>
          <p:cNvSpPr txBox="1"/>
          <p:nvPr/>
        </p:nvSpPr>
        <p:spPr>
          <a:xfrm>
            <a:off x="4953000" y="4038600"/>
            <a:ext cx="3209925"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white rump patch</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890"/>
                                        </p:tgtEl>
                                        <p:attrNameLst>
                                          <p:attrName>style.visibility</p:attrName>
                                        </p:attrNameLst>
                                      </p:cBhvr>
                                      <p:to>
                                        <p:strVal val="visible"/>
                                      </p:to>
                                    </p:set>
                                    <p:animEffect filter="fade" transition="in">
                                      <p:cBhvr>
                                        <p:cTn dur="2000"/>
                                        <p:tgtEl>
                                          <p:spTgt spid="890"/>
                                        </p:tgtEl>
                                      </p:cBhvr>
                                    </p:animEffect>
                                  </p:childTnLst>
                                </p:cTn>
                              </p:par>
                              <p:par>
                                <p:cTn fill="hold" nodeType="withEffect" presetClass="entr" presetID="10" presetSubtype="0">
                                  <p:stCondLst>
                                    <p:cond delay="500"/>
                                  </p:stCondLst>
                                  <p:childTnLst>
                                    <p:set>
                                      <p:cBhvr>
                                        <p:cTn dur="1" fill="hold">
                                          <p:stCondLst>
                                            <p:cond delay="0"/>
                                          </p:stCondLst>
                                        </p:cTn>
                                        <p:tgtEl>
                                          <p:spTgt spid="887"/>
                                        </p:tgtEl>
                                        <p:attrNameLst>
                                          <p:attrName>style.visibility</p:attrName>
                                        </p:attrNameLst>
                                      </p:cBhvr>
                                      <p:to>
                                        <p:strVal val="visible"/>
                                      </p:to>
                                    </p:set>
                                    <p:animEffect filter="fade" transition="in">
                                      <p:cBhvr>
                                        <p:cTn dur="3000"/>
                                        <p:tgtEl>
                                          <p:spTgt spid="887"/>
                                        </p:tgtEl>
                                      </p:cBhvr>
                                    </p:animEffect>
                                  </p:childTnLst>
                                </p:cTn>
                              </p:par>
                              <p:par>
                                <p:cTn fill="hold" nodeType="withEffect" presetClass="entr" presetID="10" presetSubtype="0">
                                  <p:stCondLst>
                                    <p:cond delay="500"/>
                                  </p:stCondLst>
                                  <p:childTnLst>
                                    <p:set>
                                      <p:cBhvr>
                                        <p:cTn dur="1" fill="hold">
                                          <p:stCondLst>
                                            <p:cond delay="0"/>
                                          </p:stCondLst>
                                        </p:cTn>
                                        <p:tgtEl>
                                          <p:spTgt spid="888"/>
                                        </p:tgtEl>
                                        <p:attrNameLst>
                                          <p:attrName>style.visibility</p:attrName>
                                        </p:attrNameLst>
                                      </p:cBhvr>
                                      <p:to>
                                        <p:strVal val="visible"/>
                                      </p:to>
                                    </p:set>
                                    <p:animEffect filter="fade" transition="in">
                                      <p:cBhvr>
                                        <p:cTn dur="3000"/>
                                        <p:tgtEl>
                                          <p:spTgt spid="88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2000"/>
                                        <p:tgtEl>
                                          <p:spTgt spid="88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2000"/>
                                        <p:tgtEl>
                                          <p:spTgt spid="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pic>
        <p:nvPicPr>
          <p:cNvPr descr="DaveMcNhawks Harriet2 copy" id="897" name="Shape 897"/>
          <p:cNvPicPr preferRelativeResize="0"/>
          <p:nvPr/>
        </p:nvPicPr>
        <p:blipFill rotWithShape="1">
          <a:blip r:embed="rId3">
            <a:alphaModFix/>
          </a:blip>
          <a:srcRect b="0" l="0" r="0" t="0"/>
          <a:stretch/>
        </p:blipFill>
        <p:spPr>
          <a:xfrm>
            <a:off x="0" y="0"/>
            <a:ext cx="2684463" cy="3505200"/>
          </a:xfrm>
          <a:prstGeom prst="rect">
            <a:avLst/>
          </a:prstGeom>
          <a:noFill/>
          <a:ln>
            <a:noFill/>
          </a:ln>
        </p:spPr>
      </p:pic>
      <p:pic>
        <p:nvPicPr>
          <p:cNvPr descr="harrier(silhouetted)" id="898" name="Shape 898"/>
          <p:cNvPicPr preferRelativeResize="0"/>
          <p:nvPr/>
        </p:nvPicPr>
        <p:blipFill rotWithShape="1">
          <a:blip r:embed="rId4">
            <a:alphaModFix/>
          </a:blip>
          <a:srcRect b="0" l="0" r="0" t="0"/>
          <a:stretch/>
        </p:blipFill>
        <p:spPr>
          <a:xfrm>
            <a:off x="2590800" y="2057400"/>
            <a:ext cx="3124200" cy="2500313"/>
          </a:xfrm>
          <a:prstGeom prst="rect">
            <a:avLst/>
          </a:prstGeom>
          <a:noFill/>
          <a:ln>
            <a:noFill/>
          </a:ln>
        </p:spPr>
      </p:pic>
      <p:pic>
        <p:nvPicPr>
          <p:cNvPr descr="Soozhawx 014 Acopy" id="899" name="Shape 899"/>
          <p:cNvPicPr preferRelativeResize="0"/>
          <p:nvPr/>
        </p:nvPicPr>
        <p:blipFill rotWithShape="1">
          <a:blip r:embed="rId5">
            <a:alphaModFix/>
          </a:blip>
          <a:srcRect b="0" l="0" r="0" t="0"/>
          <a:stretch/>
        </p:blipFill>
        <p:spPr>
          <a:xfrm>
            <a:off x="2971800" y="4572000"/>
            <a:ext cx="2819400" cy="1870075"/>
          </a:xfrm>
          <a:prstGeom prst="rect">
            <a:avLst/>
          </a:prstGeom>
          <a:noFill/>
          <a:ln>
            <a:noFill/>
          </a:ln>
        </p:spPr>
      </p:pic>
      <p:pic>
        <p:nvPicPr>
          <p:cNvPr descr="DaveMcNhawks Harry copy" id="900" name="Shape 900"/>
          <p:cNvPicPr preferRelativeResize="0"/>
          <p:nvPr/>
        </p:nvPicPr>
        <p:blipFill rotWithShape="1">
          <a:blip r:embed="rId6">
            <a:alphaModFix/>
          </a:blip>
          <a:srcRect b="0" l="0" r="0" t="0"/>
          <a:stretch/>
        </p:blipFill>
        <p:spPr>
          <a:xfrm rot="-465110">
            <a:off x="762000" y="3352800"/>
            <a:ext cx="2005013" cy="3200400"/>
          </a:xfrm>
          <a:prstGeom prst="rect">
            <a:avLst/>
          </a:prstGeom>
          <a:noFill/>
          <a:ln>
            <a:noFill/>
          </a:ln>
        </p:spPr>
      </p:pic>
      <p:pic>
        <p:nvPicPr>
          <p:cNvPr descr="DaveMcNhawks Harrier4 copy" id="901" name="Shape 901"/>
          <p:cNvPicPr preferRelativeResize="0"/>
          <p:nvPr/>
        </p:nvPicPr>
        <p:blipFill rotWithShape="1">
          <a:blip r:embed="rId7">
            <a:alphaModFix/>
          </a:blip>
          <a:srcRect b="0" l="0" r="0" t="0"/>
          <a:stretch/>
        </p:blipFill>
        <p:spPr>
          <a:xfrm>
            <a:off x="6019800" y="228600"/>
            <a:ext cx="2532063" cy="3124200"/>
          </a:xfrm>
          <a:prstGeom prst="rect">
            <a:avLst/>
          </a:prstGeom>
          <a:noFill/>
          <a:ln>
            <a:noFill/>
          </a:ln>
        </p:spPr>
      </p:pic>
      <p:pic>
        <p:nvPicPr>
          <p:cNvPr descr="DaveMcNhawks Harriet5 copy" id="902" name="Shape 902"/>
          <p:cNvPicPr preferRelativeResize="0"/>
          <p:nvPr/>
        </p:nvPicPr>
        <p:blipFill rotWithShape="1">
          <a:blip r:embed="rId8">
            <a:alphaModFix/>
          </a:blip>
          <a:srcRect b="0" l="0" r="0" t="0"/>
          <a:stretch/>
        </p:blipFill>
        <p:spPr>
          <a:xfrm rot="977903">
            <a:off x="5486400" y="3505200"/>
            <a:ext cx="3429000" cy="2474913"/>
          </a:xfrm>
          <a:prstGeom prst="rect">
            <a:avLst/>
          </a:prstGeom>
          <a:noFill/>
          <a:ln>
            <a:noFill/>
          </a:ln>
        </p:spPr>
      </p:pic>
      <p:sp>
        <p:nvSpPr>
          <p:cNvPr id="903" name="Shape 903"/>
          <p:cNvSpPr txBox="1"/>
          <p:nvPr/>
        </p:nvSpPr>
        <p:spPr>
          <a:xfrm>
            <a:off x="3048000" y="304800"/>
            <a:ext cx="2405063" cy="946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A circus of </a:t>
            </a:r>
            <a:endParaRPr/>
          </a:p>
          <a:p>
            <a:pPr indent="0" lvl="0" marL="0" marR="0" rtl="0" algn="ctr">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Harriers</a:t>
            </a:r>
            <a:endParaRPr/>
          </a:p>
        </p:txBody>
      </p:sp>
      <p:pic>
        <p:nvPicPr>
          <p:cNvPr descr="HoveringHarry" id="904" name="Shape 904"/>
          <p:cNvPicPr preferRelativeResize="0"/>
          <p:nvPr/>
        </p:nvPicPr>
        <p:blipFill rotWithShape="1">
          <a:blip r:embed="rId9">
            <a:alphaModFix/>
          </a:blip>
          <a:srcRect b="0" l="0" r="0" t="0"/>
          <a:stretch/>
        </p:blipFill>
        <p:spPr>
          <a:xfrm>
            <a:off x="4267200" y="1219200"/>
            <a:ext cx="2032000" cy="1625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03">
                                            <p:txEl>
                                              <p:pRg end="0" st="0"/>
                                            </p:txEl>
                                          </p:spTgt>
                                        </p:tgtEl>
                                        <p:attrNameLst>
                                          <p:attrName>style.visibility</p:attrName>
                                        </p:attrNameLst>
                                      </p:cBhvr>
                                      <p:to>
                                        <p:strVal val="visible"/>
                                      </p:to>
                                    </p:set>
                                    <p:animEffect filter="fade" transition="in">
                                      <p:cBhvr>
                                        <p:cTn dur="2000"/>
                                        <p:tgtEl>
                                          <p:spTgt spid="903">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903">
                                            <p:txEl>
                                              <p:pRg end="1" st="1"/>
                                            </p:txEl>
                                          </p:spTgt>
                                        </p:tgtEl>
                                        <p:attrNameLst>
                                          <p:attrName>style.visibility</p:attrName>
                                        </p:attrNameLst>
                                      </p:cBhvr>
                                      <p:to>
                                        <p:strVal val="visible"/>
                                      </p:to>
                                    </p:set>
                                    <p:animEffect filter="fade" transition="in">
                                      <p:cBhvr>
                                        <p:cTn dur="2000"/>
                                        <p:tgtEl>
                                          <p:spTgt spid="903">
                                            <p:txEl>
                                              <p:pRg end="1" st="1"/>
                                            </p:txEl>
                                          </p:spTgt>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898"/>
                                        </p:tgtEl>
                                        <p:attrNameLst>
                                          <p:attrName>style.visibility</p:attrName>
                                        </p:attrNameLst>
                                      </p:cBhvr>
                                      <p:to>
                                        <p:strVal val="visible"/>
                                      </p:to>
                                    </p:set>
                                    <p:anim calcmode="lin" valueType="num">
                                      <p:cBhvr additive="base">
                                        <p:cTn dur="3000"/>
                                        <p:tgtEl>
                                          <p:spTgt spid="898"/>
                                        </p:tgtEl>
                                        <p:attrNameLst>
                                          <p:attrName>ppt_w</p:attrName>
                                        </p:attrNameLst>
                                      </p:cBhvr>
                                      <p:tavLst>
                                        <p:tav fmla="" tm="0">
                                          <p:val>
                                            <p:strVal val="0"/>
                                          </p:val>
                                        </p:tav>
                                        <p:tav fmla="" tm="100000">
                                          <p:val>
                                            <p:strVal val="#ppt_w"/>
                                          </p:val>
                                        </p:tav>
                                      </p:tavLst>
                                    </p:anim>
                                    <p:anim calcmode="lin" valueType="num">
                                      <p:cBhvr additive="base">
                                        <p:cTn dur="3000"/>
                                        <p:tgtEl>
                                          <p:spTgt spid="898"/>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2000"/>
                                        <p:tgtEl>
                                          <p:spTgt spid="900"/>
                                        </p:tgtEl>
                                      </p:cBhvr>
                                    </p:animEffect>
                                  </p:childTnLst>
                                </p:cTn>
                              </p:par>
                              <p:par>
                                <p:cTn fill="hold" nodeType="withEffect" presetClass="exit" presetID="10" presetSubtype="0">
                                  <p:stCondLst>
                                    <p:cond delay="0"/>
                                  </p:stCondLst>
                                  <p:childTnLst>
                                    <p:animEffect filter="fade" transition="out">
                                      <p:cBhvr>
                                        <p:cTn dur="3000"/>
                                        <p:tgtEl>
                                          <p:spTgt spid="903">
                                            <p:txEl>
                                              <p:pRg end="0" st="0"/>
                                            </p:txEl>
                                          </p:spTgt>
                                        </p:tgtEl>
                                      </p:cBhvr>
                                    </p:animEffect>
                                    <p:set>
                                      <p:cBhvr>
                                        <p:cTn dur="1" fill="hold">
                                          <p:stCondLst>
                                            <p:cond delay="3000"/>
                                          </p:stCondLst>
                                        </p:cTn>
                                        <p:tgtEl>
                                          <p:spTgt spid="903">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000"/>
                                        <p:tgtEl>
                                          <p:spTgt spid="903">
                                            <p:txEl>
                                              <p:pRg end="1" st="1"/>
                                            </p:txEl>
                                          </p:spTgt>
                                        </p:tgtEl>
                                      </p:cBhvr>
                                    </p:animEffect>
                                    <p:set>
                                      <p:cBhvr>
                                        <p:cTn dur="1" fill="hold">
                                          <p:stCondLst>
                                            <p:cond delay="3000"/>
                                          </p:stCondLst>
                                        </p:cTn>
                                        <p:tgtEl>
                                          <p:spTgt spid="903">
                                            <p:txEl>
                                              <p:pRg end="1" st="1"/>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2000"/>
                                        <p:tgtEl>
                                          <p:spTgt spid="901"/>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5000"/>
                                        <p:tgtEl>
                                          <p:spTgt spid="899"/>
                                        </p:tgtEl>
                                      </p:cBhvr>
                                    </p:animEffect>
                                  </p:childTnLst>
                                </p:cTn>
                              </p:par>
                              <p:par>
                                <p:cTn fill="hold" nodeType="with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2000"/>
                                        <p:tgtEl>
                                          <p:spTgt spid="897"/>
                                        </p:tgtEl>
                                      </p:cBhvr>
                                    </p:animEffect>
                                  </p:childTnLst>
                                </p:cTn>
                              </p:par>
                              <p:par>
                                <p:cTn fill="hold" nodeType="with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2000"/>
                                        <p:tgtEl>
                                          <p:spTgt spid="9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9" name="Shape 909"/>
        <p:cNvGrpSpPr/>
        <p:nvPr/>
      </p:nvGrpSpPr>
      <p:grpSpPr>
        <a:xfrm>
          <a:off x="0" y="0"/>
          <a:ext cx="0" cy="0"/>
          <a:chOff x="0" y="0"/>
          <a:chExt cx="0" cy="0"/>
        </a:xfrm>
      </p:grpSpPr>
      <p:pic>
        <p:nvPicPr>
          <p:cNvPr descr="DaveMcNhawks TVand Harrier073 copy" id="910" name="Shape 910"/>
          <p:cNvPicPr preferRelativeResize="0"/>
          <p:nvPr/>
        </p:nvPicPr>
        <p:blipFill rotWithShape="1">
          <a:blip r:embed="rId3">
            <a:alphaModFix/>
          </a:blip>
          <a:srcRect b="0" l="0" r="0" t="0"/>
          <a:stretch/>
        </p:blipFill>
        <p:spPr>
          <a:xfrm>
            <a:off x="2133600" y="1143000"/>
            <a:ext cx="4532313" cy="4572000"/>
          </a:xfrm>
          <a:prstGeom prst="rect">
            <a:avLst/>
          </a:prstGeom>
          <a:noFill/>
          <a:ln>
            <a:noFill/>
          </a:ln>
        </p:spPr>
      </p:pic>
      <p:sp>
        <p:nvSpPr>
          <p:cNvPr id="911" name="Shape 911"/>
          <p:cNvSpPr txBox="1"/>
          <p:nvPr/>
        </p:nvSpPr>
        <p:spPr>
          <a:xfrm>
            <a:off x="1981200" y="457200"/>
            <a:ext cx="472281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Familiar dihedral fliers</a:t>
            </a:r>
            <a:endParaRPr/>
          </a:p>
        </p:txBody>
      </p:sp>
      <p:sp>
        <p:nvSpPr>
          <p:cNvPr id="912" name="Shape 912"/>
          <p:cNvSpPr txBox="1"/>
          <p:nvPr/>
        </p:nvSpPr>
        <p:spPr>
          <a:xfrm rot="-2458029">
            <a:off x="1066800" y="2667000"/>
            <a:ext cx="160813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Harrier</a:t>
            </a:r>
            <a:endParaRPr/>
          </a:p>
        </p:txBody>
      </p:sp>
      <p:sp>
        <p:nvSpPr>
          <p:cNvPr id="913" name="Shape 913"/>
          <p:cNvSpPr txBox="1"/>
          <p:nvPr/>
        </p:nvSpPr>
        <p:spPr>
          <a:xfrm rot="999945">
            <a:off x="6019800" y="4343400"/>
            <a:ext cx="151765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and…?</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2000"/>
                                        <p:tgtEl>
                                          <p:spTgt spid="912"/>
                                        </p:tgtEl>
                                      </p:cBhvr>
                                    </p:animEffect>
                                  </p:childTnLst>
                                </p:cTn>
                              </p:par>
                              <p:par>
                                <p:cTn fill="hold" nodeType="with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2000"/>
                                        <p:tgtEl>
                                          <p:spTgt spid="9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8" name="Shape 918"/>
        <p:cNvGrpSpPr/>
        <p:nvPr/>
      </p:nvGrpSpPr>
      <p:grpSpPr>
        <a:xfrm>
          <a:off x="0" y="0"/>
          <a:ext cx="0" cy="0"/>
          <a:chOff x="0" y="0"/>
          <a:chExt cx="0" cy="0"/>
        </a:xfrm>
      </p:grpSpPr>
      <p:sp>
        <p:nvSpPr>
          <p:cNvPr id="919" name="Shape 919"/>
          <p:cNvSpPr/>
          <p:nvPr/>
        </p:nvSpPr>
        <p:spPr>
          <a:xfrm>
            <a:off x="1524000" y="1143000"/>
            <a:ext cx="23463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Presenting</a:t>
            </a:r>
            <a:endParaRPr/>
          </a:p>
        </p:txBody>
      </p:sp>
      <p:pic>
        <p:nvPicPr>
          <p:cNvPr descr="TVdihedral" id="920" name="Shape 920"/>
          <p:cNvPicPr preferRelativeResize="0"/>
          <p:nvPr/>
        </p:nvPicPr>
        <p:blipFill rotWithShape="1">
          <a:blip r:embed="rId3">
            <a:alphaModFix/>
          </a:blip>
          <a:srcRect b="0" l="0" r="0" t="0"/>
          <a:stretch/>
        </p:blipFill>
        <p:spPr>
          <a:xfrm>
            <a:off x="5334000" y="1828800"/>
            <a:ext cx="3429000" cy="2744788"/>
          </a:xfrm>
          <a:prstGeom prst="rect">
            <a:avLst/>
          </a:prstGeom>
          <a:noFill/>
          <a:ln>
            <a:noFill/>
          </a:ln>
        </p:spPr>
      </p:pic>
      <p:sp>
        <p:nvSpPr>
          <p:cNvPr id="921" name="Shape 921"/>
          <p:cNvSpPr/>
          <p:nvPr/>
        </p:nvSpPr>
        <p:spPr>
          <a:xfrm>
            <a:off x="3429000" y="1828800"/>
            <a:ext cx="36972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the </a:t>
            </a:r>
            <a:r>
              <a:rPr b="1" lang="en-US" sz="4000">
                <a:solidFill>
                  <a:srgbClr val="FFFF00"/>
                </a:solidFill>
                <a:latin typeface="Verdana"/>
                <a:ea typeface="Verdana"/>
                <a:cs typeface="Verdana"/>
                <a:sym typeface="Verdana"/>
              </a:rPr>
              <a:t>Vultures</a:t>
            </a:r>
            <a:endParaRPr/>
          </a:p>
        </p:txBody>
      </p:sp>
      <p:pic>
        <p:nvPicPr>
          <p:cNvPr descr="BlackVulture" id="922" name="Shape 922"/>
          <p:cNvPicPr preferRelativeResize="0"/>
          <p:nvPr/>
        </p:nvPicPr>
        <p:blipFill rotWithShape="1">
          <a:blip r:embed="rId4">
            <a:alphaModFix/>
          </a:blip>
          <a:srcRect b="0" l="0" r="0" t="0"/>
          <a:stretch/>
        </p:blipFill>
        <p:spPr>
          <a:xfrm rot="1885930">
            <a:off x="842963" y="2582863"/>
            <a:ext cx="2597150" cy="3246437"/>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19"/>
                                        </p:tgtEl>
                                        <p:attrNameLst>
                                          <p:attrName>style.visibility</p:attrName>
                                        </p:attrNameLst>
                                      </p:cBhvr>
                                      <p:to>
                                        <p:strVal val="visible"/>
                                      </p:to>
                                    </p:set>
                                    <p:anim calcmode="lin" valueType="num">
                                      <p:cBhvr additive="base">
                                        <p:cTn dur="1000"/>
                                        <p:tgtEl>
                                          <p:spTgt spid="919"/>
                                        </p:tgtEl>
                                        <p:attrNameLst>
                                          <p:attrName>ppt_w</p:attrName>
                                        </p:attrNameLst>
                                      </p:cBhvr>
                                      <p:tavLst>
                                        <p:tav fmla="" tm="0">
                                          <p:val>
                                            <p:strVal val="0"/>
                                          </p:val>
                                        </p:tav>
                                        <p:tav fmla="" tm="100000">
                                          <p:val>
                                            <p:strVal val="#ppt_w"/>
                                          </p:val>
                                        </p:tav>
                                      </p:tavLst>
                                    </p:anim>
                                    <p:anim calcmode="lin" valueType="num">
                                      <p:cBhvr additive="base">
                                        <p:cTn dur="1000"/>
                                        <p:tgtEl>
                                          <p:spTgt spid="91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2000"/>
                                        <p:tgtEl>
                                          <p:spTgt spid="921"/>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920"/>
                                        </p:tgtEl>
                                        <p:attrNameLst>
                                          <p:attrName>style.visibility</p:attrName>
                                        </p:attrNameLst>
                                      </p:cBhvr>
                                      <p:to>
                                        <p:strVal val="visible"/>
                                      </p:to>
                                    </p:set>
                                    <p:anim calcmode="lin" valueType="num">
                                      <p:cBhvr additive="base">
                                        <p:cTn dur="2000"/>
                                        <p:tgtEl>
                                          <p:spTgt spid="920"/>
                                        </p:tgtEl>
                                        <p:attrNameLst>
                                          <p:attrName>ppt_w</p:attrName>
                                        </p:attrNameLst>
                                      </p:cBhvr>
                                      <p:tavLst>
                                        <p:tav fmla="" tm="0">
                                          <p:val>
                                            <p:strVal val="0"/>
                                          </p:val>
                                        </p:tav>
                                        <p:tav fmla="" tm="100000">
                                          <p:val>
                                            <p:strVal val="#ppt_w"/>
                                          </p:val>
                                        </p:tav>
                                      </p:tavLst>
                                    </p:anim>
                                    <p:anim calcmode="lin" valueType="num">
                                      <p:cBhvr additive="base">
                                        <p:cTn dur="2000"/>
                                        <p:tgtEl>
                                          <p:spTgt spid="920"/>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1000"/>
                                  </p:stCondLst>
                                  <p:childTnLst>
                                    <p:set>
                                      <p:cBhvr>
                                        <p:cTn dur="1" fill="hold">
                                          <p:stCondLst>
                                            <p:cond delay="0"/>
                                          </p:stCondLst>
                                        </p:cTn>
                                        <p:tgtEl>
                                          <p:spTgt spid="922"/>
                                        </p:tgtEl>
                                        <p:attrNameLst>
                                          <p:attrName>style.visibility</p:attrName>
                                        </p:attrNameLst>
                                      </p:cBhvr>
                                      <p:to>
                                        <p:strVal val="visible"/>
                                      </p:to>
                                    </p:set>
                                    <p:animEffect filter="fade" transition="in">
                                      <p:cBhvr>
                                        <p:cTn dur="5000"/>
                                        <p:tgtEl>
                                          <p:spTgt spid="9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7" name="Shape 927"/>
        <p:cNvGrpSpPr/>
        <p:nvPr/>
      </p:nvGrpSpPr>
      <p:grpSpPr>
        <a:xfrm>
          <a:off x="0" y="0"/>
          <a:ext cx="0" cy="0"/>
          <a:chOff x="0" y="0"/>
          <a:chExt cx="0" cy="0"/>
        </a:xfrm>
      </p:grpSpPr>
      <p:pic>
        <p:nvPicPr>
          <p:cNvPr descr="ShawnCareyTVflight" id="928" name="Shape 928"/>
          <p:cNvPicPr preferRelativeResize="0"/>
          <p:nvPr/>
        </p:nvPicPr>
        <p:blipFill rotWithShape="1">
          <a:blip r:embed="rId3">
            <a:alphaModFix/>
          </a:blip>
          <a:srcRect b="0" l="0" r="0" t="0"/>
          <a:stretch/>
        </p:blipFill>
        <p:spPr>
          <a:xfrm>
            <a:off x="838200" y="2514600"/>
            <a:ext cx="5207000" cy="2716213"/>
          </a:xfrm>
          <a:prstGeom prst="rect">
            <a:avLst/>
          </a:prstGeom>
          <a:noFill/>
          <a:ln>
            <a:noFill/>
          </a:ln>
        </p:spPr>
      </p:pic>
      <p:sp>
        <p:nvSpPr>
          <p:cNvPr id="929" name="Shape 929"/>
          <p:cNvSpPr txBox="1"/>
          <p:nvPr/>
        </p:nvSpPr>
        <p:spPr>
          <a:xfrm>
            <a:off x="685800" y="609600"/>
            <a:ext cx="44338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Turkey Vulture</a:t>
            </a:r>
            <a:endParaRPr/>
          </a:p>
        </p:txBody>
      </p:sp>
      <p:cxnSp>
        <p:nvCxnSpPr>
          <p:cNvPr id="930" name="Shape 930"/>
          <p:cNvCxnSpPr/>
          <p:nvPr/>
        </p:nvCxnSpPr>
        <p:spPr>
          <a:xfrm rot="-649292">
            <a:off x="1052513" y="2503488"/>
            <a:ext cx="2481262" cy="1558925"/>
          </a:xfrm>
          <a:prstGeom prst="straightConnector1">
            <a:avLst/>
          </a:prstGeom>
          <a:noFill/>
          <a:ln cap="flat" cmpd="sng" w="76200">
            <a:solidFill>
              <a:schemeClr val="dk1"/>
            </a:solidFill>
            <a:prstDash val="solid"/>
            <a:round/>
            <a:headEnd len="med" w="med" type="none"/>
            <a:tailEnd len="med" w="med" type="none"/>
          </a:ln>
        </p:spPr>
      </p:cxnSp>
      <p:cxnSp>
        <p:nvCxnSpPr>
          <p:cNvPr id="931" name="Shape 931"/>
          <p:cNvCxnSpPr/>
          <p:nvPr/>
        </p:nvCxnSpPr>
        <p:spPr>
          <a:xfrm flipH="1" rot="-9517819">
            <a:off x="4367213" y="2274888"/>
            <a:ext cx="2209800" cy="2028825"/>
          </a:xfrm>
          <a:prstGeom prst="straightConnector1">
            <a:avLst/>
          </a:prstGeom>
          <a:noFill/>
          <a:ln cap="flat" cmpd="sng" w="76200">
            <a:solidFill>
              <a:schemeClr val="dk1"/>
            </a:solidFill>
            <a:prstDash val="solid"/>
            <a:round/>
            <a:headEnd len="med" w="med" type="none"/>
            <a:tailEnd len="med" w="med" type="none"/>
          </a:ln>
        </p:spPr>
      </p:cxnSp>
      <p:sp>
        <p:nvSpPr>
          <p:cNvPr id="932" name="Shape 932"/>
          <p:cNvSpPr/>
          <p:nvPr/>
        </p:nvSpPr>
        <p:spPr>
          <a:xfrm rot="-2823794">
            <a:off x="3669507" y="3553619"/>
            <a:ext cx="381000" cy="427037"/>
          </a:xfrm>
          <a:prstGeom prst="rtTriangle">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id="933" name="Shape 933"/>
          <p:cNvSpPr txBox="1"/>
          <p:nvPr/>
        </p:nvSpPr>
        <p:spPr>
          <a:xfrm>
            <a:off x="5334000" y="762000"/>
            <a:ext cx="348456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a very large bird</a:t>
            </a:r>
            <a:endParaRPr/>
          </a:p>
        </p:txBody>
      </p:sp>
      <p:sp>
        <p:nvSpPr>
          <p:cNvPr id="934" name="Shape 934"/>
          <p:cNvSpPr txBox="1"/>
          <p:nvPr/>
        </p:nvSpPr>
        <p:spPr>
          <a:xfrm>
            <a:off x="4343400" y="4572000"/>
            <a:ext cx="39624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Often rocks from side to side</a:t>
            </a:r>
            <a:endParaRPr/>
          </a:p>
        </p:txBody>
      </p:sp>
      <p:sp>
        <p:nvSpPr>
          <p:cNvPr id="935" name="Shape 935"/>
          <p:cNvSpPr txBox="1"/>
          <p:nvPr/>
        </p:nvSpPr>
        <p:spPr>
          <a:xfrm>
            <a:off x="3733800" y="1676400"/>
            <a:ext cx="4435475" cy="11874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Floats through the air with wings in a pronounced dihedral</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29"/>
                                        </p:tgtEl>
                                        <p:attrNameLst>
                                          <p:attrName>style.visibility</p:attrName>
                                        </p:attrNameLst>
                                      </p:cBhvr>
                                      <p:to>
                                        <p:strVal val="visible"/>
                                      </p:to>
                                    </p:set>
                                    <p:anim calcmode="lin" valueType="num">
                                      <p:cBhvr additive="base">
                                        <p:cTn dur="2000"/>
                                        <p:tgtEl>
                                          <p:spTgt spid="929"/>
                                        </p:tgtEl>
                                        <p:attrNameLst>
                                          <p:attrName>ppt_w</p:attrName>
                                        </p:attrNameLst>
                                      </p:cBhvr>
                                      <p:tavLst>
                                        <p:tav fmla="" tm="0">
                                          <p:val>
                                            <p:strVal val="0"/>
                                          </p:val>
                                        </p:tav>
                                        <p:tav fmla="" tm="100000">
                                          <p:val>
                                            <p:strVal val="#ppt_w"/>
                                          </p:val>
                                        </p:tav>
                                      </p:tavLst>
                                    </p:anim>
                                    <p:anim calcmode="lin" valueType="num">
                                      <p:cBhvr additive="base">
                                        <p:cTn dur="2000"/>
                                        <p:tgtEl>
                                          <p:spTgt spid="92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2000"/>
                                        <p:tgtEl>
                                          <p:spTgt spid="93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3000"/>
                                        <p:tgtEl>
                                          <p:spTgt spid="935"/>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2000"/>
                                        <p:tgtEl>
                                          <p:spTgt spid="930"/>
                                        </p:tgtEl>
                                      </p:cBhvr>
                                    </p:animEffect>
                                  </p:childTnLst>
                                </p:cTn>
                              </p:par>
                              <p:par>
                                <p:cTn fill="hold" nodeType="with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2000"/>
                                        <p:tgtEl>
                                          <p:spTgt spid="931"/>
                                        </p:tgtEl>
                                      </p:cBhvr>
                                    </p:animEffect>
                                  </p:childTnLst>
                                </p:cTn>
                              </p:par>
                              <p:par>
                                <p:cTn fill="hold" nodeType="with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2000"/>
                                        <p:tgtEl>
                                          <p:spTgt spid="932"/>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3000"/>
                                        <p:tgtEl>
                                          <p:spTgt spid="928"/>
                                        </p:tgtEl>
                                      </p:cBhvr>
                                    </p:animEffect>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2000"/>
                                        <p:tgtEl>
                                          <p:spTgt spid="931"/>
                                        </p:tgtEl>
                                      </p:cBhvr>
                                    </p:animEffect>
                                    <p:set>
                                      <p:cBhvr>
                                        <p:cTn dur="1" fill="hold">
                                          <p:stCondLst>
                                            <p:cond delay="2000"/>
                                          </p:stCondLst>
                                        </p:cTn>
                                        <p:tgtEl>
                                          <p:spTgt spid="9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932"/>
                                        </p:tgtEl>
                                      </p:cBhvr>
                                    </p:animEffect>
                                    <p:set>
                                      <p:cBhvr>
                                        <p:cTn dur="1" fill="hold">
                                          <p:stCondLst>
                                            <p:cond delay="2000"/>
                                          </p:stCondLst>
                                        </p:cTn>
                                        <p:tgtEl>
                                          <p:spTgt spid="9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930"/>
                                        </p:tgtEl>
                                      </p:cBhvr>
                                    </p:animEffect>
                                    <p:set>
                                      <p:cBhvr>
                                        <p:cTn dur="1" fill="hold">
                                          <p:stCondLst>
                                            <p:cond delay="2000"/>
                                          </p:stCondLst>
                                        </p:cTn>
                                        <p:tgtEl>
                                          <p:spTgt spid="930"/>
                                        </p:tgtEl>
                                        <p:attrNameLst>
                                          <p:attrName>style.visibility</p:attrName>
                                        </p:attrNameLst>
                                      </p:cBhvr>
                                      <p:to>
                                        <p:strVal val="hidden"/>
                                      </p:to>
                                    </p:se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2000"/>
                                        <p:tgtEl>
                                          <p:spTgt spid="9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0" name="Shape 940"/>
        <p:cNvGrpSpPr/>
        <p:nvPr/>
      </p:nvGrpSpPr>
      <p:grpSpPr>
        <a:xfrm>
          <a:off x="0" y="0"/>
          <a:ext cx="0" cy="0"/>
          <a:chOff x="0" y="0"/>
          <a:chExt cx="0" cy="0"/>
        </a:xfrm>
      </p:grpSpPr>
      <p:pic>
        <p:nvPicPr>
          <p:cNvPr descr="TVcopy" id="941" name="Shape 941"/>
          <p:cNvPicPr preferRelativeResize="0"/>
          <p:nvPr/>
        </p:nvPicPr>
        <p:blipFill rotWithShape="1">
          <a:blip r:embed="rId3">
            <a:alphaModFix/>
          </a:blip>
          <a:srcRect b="0" l="0" r="0" t="0"/>
          <a:stretch/>
        </p:blipFill>
        <p:spPr>
          <a:xfrm>
            <a:off x="1219200" y="1143000"/>
            <a:ext cx="2508250" cy="3467100"/>
          </a:xfrm>
          <a:prstGeom prst="rect">
            <a:avLst/>
          </a:prstGeom>
          <a:noFill/>
          <a:ln>
            <a:noFill/>
          </a:ln>
        </p:spPr>
      </p:pic>
      <p:pic>
        <p:nvPicPr>
          <p:cNvPr descr="TVdihedral" id="942" name="Shape 942"/>
          <p:cNvPicPr preferRelativeResize="0"/>
          <p:nvPr/>
        </p:nvPicPr>
        <p:blipFill rotWithShape="1">
          <a:blip r:embed="rId4">
            <a:alphaModFix/>
          </a:blip>
          <a:srcRect b="0" l="0" r="0" t="0"/>
          <a:stretch/>
        </p:blipFill>
        <p:spPr>
          <a:xfrm>
            <a:off x="4724400" y="1524000"/>
            <a:ext cx="3505200" cy="2805113"/>
          </a:xfrm>
          <a:prstGeom prst="rect">
            <a:avLst/>
          </a:prstGeom>
          <a:noFill/>
          <a:ln>
            <a:noFill/>
          </a:ln>
        </p:spPr>
      </p:pic>
      <p:sp>
        <p:nvSpPr>
          <p:cNvPr id="943" name="Shape 943"/>
          <p:cNvSpPr txBox="1"/>
          <p:nvPr/>
        </p:nvSpPr>
        <p:spPr>
          <a:xfrm>
            <a:off x="685800" y="533400"/>
            <a:ext cx="7848600" cy="946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Turkey Vultures have contrasting colors on underside of wings</a:t>
            </a:r>
            <a:endParaRPr/>
          </a:p>
        </p:txBody>
      </p:sp>
      <p:sp>
        <p:nvSpPr>
          <p:cNvPr id="944" name="Shape 944"/>
          <p:cNvSpPr txBox="1"/>
          <p:nvPr/>
        </p:nvSpPr>
        <p:spPr>
          <a:xfrm>
            <a:off x="898525" y="4857750"/>
            <a:ext cx="7559675" cy="946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Flight feathers are silvery-grey from body out to the wingtips</a:t>
            </a:r>
            <a:endParaRPr/>
          </a:p>
        </p:txBody>
      </p:sp>
      <p:cxnSp>
        <p:nvCxnSpPr>
          <p:cNvPr id="945" name="Shape 945"/>
          <p:cNvCxnSpPr/>
          <p:nvPr/>
        </p:nvCxnSpPr>
        <p:spPr>
          <a:xfrm rot="10800000">
            <a:off x="7315200" y="2819400"/>
            <a:ext cx="0" cy="2209800"/>
          </a:xfrm>
          <a:prstGeom prst="straightConnector1">
            <a:avLst/>
          </a:prstGeom>
          <a:noFill/>
          <a:ln cap="flat" cmpd="sng" w="38100">
            <a:solidFill>
              <a:srgbClr val="FFFF00"/>
            </a:solidFill>
            <a:prstDash val="solid"/>
            <a:round/>
            <a:headEnd len="med" w="med" type="none"/>
            <a:tailEnd len="med" w="med" type="triangl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43"/>
                                        </p:tgtEl>
                                        <p:attrNameLst>
                                          <p:attrName>style.visibility</p:attrName>
                                        </p:attrNameLst>
                                      </p:cBhvr>
                                      <p:to>
                                        <p:strVal val="visible"/>
                                      </p:to>
                                    </p:set>
                                    <p:animEffect filter="fade" transition="in">
                                      <p:cBhvr>
                                        <p:cTn dur="2000"/>
                                        <p:tgtEl>
                                          <p:spTgt spid="94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3000"/>
                                        <p:tgtEl>
                                          <p:spTgt spid="941"/>
                                        </p:tgtEl>
                                      </p:cBhvr>
                                    </p:animEffect>
                                  </p:childTnLst>
                                </p:cTn>
                              </p:par>
                              <p:par>
                                <p:cTn fill="hold" nodeType="with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3000"/>
                                        <p:tgtEl>
                                          <p:spTgt spid="94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2000"/>
                                        <p:tgtEl>
                                          <p:spTgt spid="944"/>
                                        </p:tgtEl>
                                      </p:cBhvr>
                                    </p:animEffect>
                                  </p:childTnLst>
                                </p:cTn>
                              </p:par>
                            </p:childTnLst>
                          </p:cTn>
                        </p:par>
                        <p:par>
                          <p:cTn fill="hold">
                            <p:stCondLst>
                              <p:cond delay="7000"/>
                            </p:stCondLst>
                            <p:childTnLst>
                              <p:par>
                                <p:cTn fill="hold" nodeType="afterEffect" presetClass="entr" presetID="10" presetSubtype="0">
                                  <p:stCondLst>
                                    <p:cond delay="500"/>
                                  </p:stCondLst>
                                  <p:childTnLst>
                                    <p:set>
                                      <p:cBhvr>
                                        <p:cTn dur="1" fill="hold">
                                          <p:stCondLst>
                                            <p:cond delay="0"/>
                                          </p:stCondLst>
                                        </p:cTn>
                                        <p:tgtEl>
                                          <p:spTgt spid="945"/>
                                        </p:tgtEl>
                                        <p:attrNameLst>
                                          <p:attrName>style.visibility</p:attrName>
                                        </p:attrNameLst>
                                      </p:cBhvr>
                                      <p:to>
                                        <p:strVal val="visible"/>
                                      </p:to>
                                    </p:set>
                                    <p:animEffect filter="fade" transition="in">
                                      <p:cBhvr>
                                        <p:cTn dur="2000"/>
                                        <p:tgtEl>
                                          <p:spTgt spid="9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0" name="Shape 950"/>
        <p:cNvGrpSpPr/>
        <p:nvPr/>
      </p:nvGrpSpPr>
      <p:grpSpPr>
        <a:xfrm>
          <a:off x="0" y="0"/>
          <a:ext cx="0" cy="0"/>
          <a:chOff x="0" y="0"/>
          <a:chExt cx="0" cy="0"/>
        </a:xfrm>
      </p:grpSpPr>
      <p:pic>
        <p:nvPicPr>
          <p:cNvPr descr="DaveMcNhawksBV copy" id="951" name="Shape 951"/>
          <p:cNvPicPr preferRelativeResize="0"/>
          <p:nvPr/>
        </p:nvPicPr>
        <p:blipFill rotWithShape="1">
          <a:blip r:embed="rId3">
            <a:alphaModFix/>
          </a:blip>
          <a:srcRect b="0" l="0" r="0" t="0"/>
          <a:stretch/>
        </p:blipFill>
        <p:spPr>
          <a:xfrm>
            <a:off x="1447800" y="1219200"/>
            <a:ext cx="2173288" cy="5232400"/>
          </a:xfrm>
          <a:prstGeom prst="rect">
            <a:avLst/>
          </a:prstGeom>
          <a:noFill/>
          <a:ln>
            <a:noFill/>
          </a:ln>
        </p:spPr>
      </p:pic>
      <p:sp>
        <p:nvSpPr>
          <p:cNvPr id="952" name="Shape 952"/>
          <p:cNvSpPr txBox="1"/>
          <p:nvPr/>
        </p:nvSpPr>
        <p:spPr>
          <a:xfrm>
            <a:off x="1279525" y="363538"/>
            <a:ext cx="18415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t/>
            </a:r>
            <a:endParaRPr b="1" sz="4000">
              <a:solidFill>
                <a:schemeClr val="dk1"/>
              </a:solidFill>
              <a:latin typeface="Verdana"/>
              <a:ea typeface="Verdana"/>
              <a:cs typeface="Verdana"/>
              <a:sym typeface="Verdana"/>
            </a:endParaRPr>
          </a:p>
        </p:txBody>
      </p:sp>
      <p:sp>
        <p:nvSpPr>
          <p:cNvPr id="953" name="Shape 953"/>
          <p:cNvSpPr txBox="1"/>
          <p:nvPr/>
        </p:nvSpPr>
        <p:spPr>
          <a:xfrm>
            <a:off x="685800" y="381000"/>
            <a:ext cx="40036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Black Vulture</a:t>
            </a:r>
            <a:endParaRPr/>
          </a:p>
        </p:txBody>
      </p:sp>
      <p:sp>
        <p:nvSpPr>
          <p:cNvPr id="954" name="Shape 954"/>
          <p:cNvSpPr txBox="1"/>
          <p:nvPr/>
        </p:nvSpPr>
        <p:spPr>
          <a:xfrm>
            <a:off x="3352800" y="1524000"/>
            <a:ext cx="5791200" cy="946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has square-ish white patches at the wingtips</a:t>
            </a:r>
            <a:endParaRPr/>
          </a:p>
        </p:txBody>
      </p:sp>
      <p:sp>
        <p:nvSpPr>
          <p:cNvPr id="955" name="Shape 955"/>
          <p:cNvSpPr txBox="1"/>
          <p:nvPr/>
        </p:nvSpPr>
        <p:spPr>
          <a:xfrm>
            <a:off x="3962400" y="3505200"/>
            <a:ext cx="3886200" cy="1373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looks “stubby” due to wide wings and short tail</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953"/>
                                        </p:tgtEl>
                                        <p:attrNameLst>
                                          <p:attrName>style.visibility</p:attrName>
                                        </p:attrNameLst>
                                      </p:cBhvr>
                                      <p:to>
                                        <p:strVal val="visible"/>
                                      </p:to>
                                    </p:set>
                                    <p:animEffect filter="fade" transition="in">
                                      <p:cBhvr>
                                        <p:cTn dur="2000"/>
                                        <p:tgtEl>
                                          <p:spTgt spid="953"/>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951"/>
                                        </p:tgtEl>
                                        <p:attrNameLst>
                                          <p:attrName>style.visibility</p:attrName>
                                        </p:attrNameLst>
                                      </p:cBhvr>
                                      <p:to>
                                        <p:strVal val="visible"/>
                                      </p:to>
                                    </p:set>
                                    <p:anim calcmode="lin" valueType="num">
                                      <p:cBhvr additive="base">
                                        <p:cTn dur="2000"/>
                                        <p:tgtEl>
                                          <p:spTgt spid="951"/>
                                        </p:tgtEl>
                                        <p:attrNameLst>
                                          <p:attrName>ppt_w</p:attrName>
                                        </p:attrNameLst>
                                      </p:cBhvr>
                                      <p:tavLst>
                                        <p:tav fmla="" tm="0">
                                          <p:val>
                                            <p:strVal val="0"/>
                                          </p:val>
                                        </p:tav>
                                        <p:tav fmla="" tm="100000">
                                          <p:val>
                                            <p:strVal val="#ppt_w"/>
                                          </p:val>
                                        </p:tav>
                                      </p:tavLst>
                                    </p:anim>
                                    <p:anim calcmode="lin" valueType="num">
                                      <p:cBhvr additive="base">
                                        <p:cTn dur="2000"/>
                                        <p:tgtEl>
                                          <p:spTgt spid="95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2000"/>
                                        <p:tgtEl>
                                          <p:spTgt spid="95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2000"/>
                                        <p:tgtEl>
                                          <p:spTgt spid="9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0" name="Shape 960"/>
        <p:cNvGrpSpPr/>
        <p:nvPr/>
      </p:nvGrpSpPr>
      <p:grpSpPr>
        <a:xfrm>
          <a:off x="0" y="0"/>
          <a:ext cx="0" cy="0"/>
          <a:chOff x="0" y="0"/>
          <a:chExt cx="0" cy="0"/>
        </a:xfrm>
      </p:grpSpPr>
      <p:sp>
        <p:nvSpPr>
          <p:cNvPr id="961" name="Shape 961"/>
          <p:cNvSpPr txBox="1"/>
          <p:nvPr/>
        </p:nvSpPr>
        <p:spPr>
          <a:xfrm>
            <a:off x="381000" y="381000"/>
            <a:ext cx="3787775"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3600"/>
              <a:buFont typeface="Verdana"/>
              <a:buNone/>
            </a:pPr>
            <a:r>
              <a:rPr b="1" lang="en-US" sz="3600">
                <a:solidFill>
                  <a:srgbClr val="83FD3F"/>
                </a:solidFill>
                <a:latin typeface="Verdana"/>
                <a:ea typeface="Verdana"/>
                <a:cs typeface="Verdana"/>
                <a:sym typeface="Verdana"/>
              </a:rPr>
              <a:t>Let’s compare</a:t>
            </a:r>
            <a:endParaRPr/>
          </a:p>
        </p:txBody>
      </p:sp>
      <p:pic>
        <p:nvPicPr>
          <p:cNvPr descr="TVdihedral" id="962" name="Shape 962"/>
          <p:cNvPicPr preferRelativeResize="0"/>
          <p:nvPr/>
        </p:nvPicPr>
        <p:blipFill rotWithShape="1">
          <a:blip r:embed="rId3">
            <a:alphaModFix/>
          </a:blip>
          <a:srcRect b="0" l="0" r="0" t="0"/>
          <a:stretch/>
        </p:blipFill>
        <p:spPr>
          <a:xfrm>
            <a:off x="381000" y="1371600"/>
            <a:ext cx="3352800" cy="2684463"/>
          </a:xfrm>
          <a:prstGeom prst="rect">
            <a:avLst/>
          </a:prstGeom>
          <a:noFill/>
          <a:ln>
            <a:noFill/>
          </a:ln>
        </p:spPr>
      </p:pic>
      <p:pic>
        <p:nvPicPr>
          <p:cNvPr descr="DaveMcNhawks BlVul copy" id="963" name="Shape 963"/>
          <p:cNvPicPr preferRelativeResize="0"/>
          <p:nvPr/>
        </p:nvPicPr>
        <p:blipFill rotWithShape="1">
          <a:blip r:embed="rId4">
            <a:alphaModFix/>
          </a:blip>
          <a:srcRect b="0" l="0" r="0" t="0"/>
          <a:stretch/>
        </p:blipFill>
        <p:spPr>
          <a:xfrm>
            <a:off x="5029200" y="2057400"/>
            <a:ext cx="3022600" cy="1284288"/>
          </a:xfrm>
          <a:prstGeom prst="rect">
            <a:avLst/>
          </a:prstGeom>
          <a:noFill/>
          <a:ln>
            <a:noFill/>
          </a:ln>
        </p:spPr>
      </p:pic>
      <p:sp>
        <p:nvSpPr>
          <p:cNvPr id="964" name="Shape 964"/>
          <p:cNvSpPr txBox="1"/>
          <p:nvPr/>
        </p:nvSpPr>
        <p:spPr>
          <a:xfrm>
            <a:off x="533400" y="1295400"/>
            <a:ext cx="31623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Turkey Vulture</a:t>
            </a:r>
            <a:endParaRPr/>
          </a:p>
        </p:txBody>
      </p:sp>
      <p:sp>
        <p:nvSpPr>
          <p:cNvPr id="965" name="Shape 965"/>
          <p:cNvSpPr txBox="1"/>
          <p:nvPr/>
        </p:nvSpPr>
        <p:spPr>
          <a:xfrm>
            <a:off x="5029200" y="1295400"/>
            <a:ext cx="286226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Black Vulture</a:t>
            </a:r>
            <a:endParaRPr/>
          </a:p>
        </p:txBody>
      </p:sp>
      <p:sp>
        <p:nvSpPr>
          <p:cNvPr id="966" name="Shape 966"/>
          <p:cNvSpPr txBox="1"/>
          <p:nvPr/>
        </p:nvSpPr>
        <p:spPr>
          <a:xfrm>
            <a:off x="457200" y="4267200"/>
            <a:ext cx="3460750" cy="22828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Long wings</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Pale flight feathers</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Held in dihedral</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Rocking flight</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Longish tail</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
        <p:nvSpPr>
          <p:cNvPr id="967" name="Shape 967"/>
          <p:cNvSpPr txBox="1"/>
          <p:nvPr/>
        </p:nvSpPr>
        <p:spPr>
          <a:xfrm>
            <a:off x="4648200" y="4267200"/>
            <a:ext cx="4495800" cy="191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Broad wings</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Ending in white patches</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Flatter flight profile</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Flaps more</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Stubby appearance</a:t>
            </a:r>
            <a:endParaRPr/>
          </a:p>
        </p:txBody>
      </p:sp>
      <p:cxnSp>
        <p:nvCxnSpPr>
          <p:cNvPr id="968" name="Shape 968"/>
          <p:cNvCxnSpPr/>
          <p:nvPr/>
        </p:nvCxnSpPr>
        <p:spPr>
          <a:xfrm>
            <a:off x="4419600" y="1524000"/>
            <a:ext cx="0" cy="5105400"/>
          </a:xfrm>
          <a:prstGeom prst="straightConnector1">
            <a:avLst/>
          </a:prstGeom>
          <a:noFill/>
          <a:ln cap="flat" cmpd="sng" w="9525">
            <a:solidFill>
              <a:srgbClr val="FFFF00"/>
            </a:solidFill>
            <a:prstDash val="solid"/>
            <a:round/>
            <a:headEnd len="med" w="med" type="none"/>
            <a:tailEnd len="med" w="med" type="non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961"/>
                                        </p:tgtEl>
                                        <p:attrNameLst>
                                          <p:attrName>style.visibility</p:attrName>
                                        </p:attrNameLst>
                                      </p:cBhvr>
                                      <p:to>
                                        <p:strVal val="visible"/>
                                      </p:to>
                                    </p:set>
                                    <p:animEffect filter="fade" transition="in">
                                      <p:cBhvr>
                                        <p:cTn dur="2000"/>
                                        <p:tgtEl>
                                          <p:spTgt spid="961"/>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962"/>
                                        </p:tgtEl>
                                        <p:attrNameLst>
                                          <p:attrName>style.visibility</p:attrName>
                                        </p:attrNameLst>
                                      </p:cBhvr>
                                      <p:to>
                                        <p:strVal val="visible"/>
                                      </p:to>
                                    </p:set>
                                    <p:animEffect filter="fade" transition="in">
                                      <p:cBhvr>
                                        <p:cTn dur="2000"/>
                                        <p:tgtEl>
                                          <p:spTgt spid="962"/>
                                        </p:tgtEl>
                                      </p:cBhvr>
                                    </p:animEffect>
                                  </p:childTnLst>
                                </p:cTn>
                              </p:par>
                              <p:par>
                                <p:cTn fill="hold" nodeType="withEffect" presetClass="entr" presetID="10" presetSubtype="0">
                                  <p:stCondLst>
                                    <p:cond delay="500"/>
                                  </p:stCondLst>
                                  <p:childTnLst>
                                    <p:set>
                                      <p:cBhvr>
                                        <p:cTn dur="1" fill="hold">
                                          <p:stCondLst>
                                            <p:cond delay="0"/>
                                          </p:stCondLst>
                                        </p:cTn>
                                        <p:tgtEl>
                                          <p:spTgt spid="963"/>
                                        </p:tgtEl>
                                        <p:attrNameLst>
                                          <p:attrName>style.visibility</p:attrName>
                                        </p:attrNameLst>
                                      </p:cBhvr>
                                      <p:to>
                                        <p:strVal val="visible"/>
                                      </p:to>
                                    </p:set>
                                    <p:animEffect filter="fade" transition="in">
                                      <p:cBhvr>
                                        <p:cTn dur="2000"/>
                                        <p:tgtEl>
                                          <p:spTgt spid="963"/>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964"/>
                                        </p:tgtEl>
                                        <p:attrNameLst>
                                          <p:attrName>style.visibility</p:attrName>
                                        </p:attrNameLst>
                                      </p:cBhvr>
                                      <p:to>
                                        <p:strVal val="visible"/>
                                      </p:to>
                                    </p:set>
                                    <p:anim calcmode="lin" valueType="num">
                                      <p:cBhvr additive="base">
                                        <p:cTn dur="2000"/>
                                        <p:tgtEl>
                                          <p:spTgt spid="964"/>
                                        </p:tgtEl>
                                        <p:attrNameLst>
                                          <p:attrName>ppt_w</p:attrName>
                                        </p:attrNameLst>
                                      </p:cBhvr>
                                      <p:tavLst>
                                        <p:tav fmla="" tm="0">
                                          <p:val>
                                            <p:strVal val="0"/>
                                          </p:val>
                                        </p:tav>
                                        <p:tav fmla="" tm="100000">
                                          <p:val>
                                            <p:strVal val="#ppt_w"/>
                                          </p:val>
                                        </p:tav>
                                      </p:tavLst>
                                    </p:anim>
                                    <p:anim calcmode="lin" valueType="num">
                                      <p:cBhvr additive="base">
                                        <p:cTn dur="2000"/>
                                        <p:tgtEl>
                                          <p:spTgt spid="9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65"/>
                                        </p:tgtEl>
                                        <p:attrNameLst>
                                          <p:attrName>style.visibility</p:attrName>
                                        </p:attrNameLst>
                                      </p:cBhvr>
                                      <p:to>
                                        <p:strVal val="visible"/>
                                      </p:to>
                                    </p:set>
                                    <p:anim calcmode="lin" valueType="num">
                                      <p:cBhvr additive="base">
                                        <p:cTn dur="2000"/>
                                        <p:tgtEl>
                                          <p:spTgt spid="965"/>
                                        </p:tgtEl>
                                        <p:attrNameLst>
                                          <p:attrName>ppt_w</p:attrName>
                                        </p:attrNameLst>
                                      </p:cBhvr>
                                      <p:tavLst>
                                        <p:tav fmla="" tm="0">
                                          <p:val>
                                            <p:strVal val="0"/>
                                          </p:val>
                                        </p:tav>
                                        <p:tav fmla="" tm="100000">
                                          <p:val>
                                            <p:strVal val="#ppt_w"/>
                                          </p:val>
                                        </p:tav>
                                      </p:tavLst>
                                    </p:anim>
                                    <p:anim calcmode="lin" valueType="num">
                                      <p:cBhvr additive="base">
                                        <p:cTn dur="2000"/>
                                        <p:tgtEl>
                                          <p:spTgt spid="96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966">
                                            <p:txEl>
                                              <p:pRg end="0" st="0"/>
                                            </p:txEl>
                                          </p:spTgt>
                                        </p:tgtEl>
                                        <p:attrNameLst>
                                          <p:attrName>style.visibility</p:attrName>
                                        </p:attrNameLst>
                                      </p:cBhvr>
                                      <p:to>
                                        <p:strVal val="visible"/>
                                      </p:to>
                                    </p:set>
                                    <p:animEffect filter="fade" transition="in">
                                      <p:cBhvr>
                                        <p:cTn dur="2000"/>
                                        <p:tgtEl>
                                          <p:spTgt spid="966">
                                            <p:txEl>
                                              <p:pRg end="0" st="0"/>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966">
                                            <p:txEl>
                                              <p:pRg end="1" st="1"/>
                                            </p:txEl>
                                          </p:spTgt>
                                        </p:tgtEl>
                                        <p:attrNameLst>
                                          <p:attrName>style.visibility</p:attrName>
                                        </p:attrNameLst>
                                      </p:cBhvr>
                                      <p:to>
                                        <p:strVal val="visible"/>
                                      </p:to>
                                    </p:set>
                                    <p:animEffect filter="fade" transition="in">
                                      <p:cBhvr>
                                        <p:cTn dur="2000"/>
                                        <p:tgtEl>
                                          <p:spTgt spid="966">
                                            <p:txEl>
                                              <p:pRg end="1" st="1"/>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966">
                                            <p:txEl>
                                              <p:pRg end="2" st="2"/>
                                            </p:txEl>
                                          </p:spTgt>
                                        </p:tgtEl>
                                        <p:attrNameLst>
                                          <p:attrName>style.visibility</p:attrName>
                                        </p:attrNameLst>
                                      </p:cBhvr>
                                      <p:to>
                                        <p:strVal val="visible"/>
                                      </p:to>
                                    </p:set>
                                    <p:animEffect filter="fade" transition="in">
                                      <p:cBhvr>
                                        <p:cTn dur="2000"/>
                                        <p:tgtEl>
                                          <p:spTgt spid="966">
                                            <p:txEl>
                                              <p:pRg end="2" st="2"/>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966">
                                            <p:txEl>
                                              <p:pRg end="3" st="3"/>
                                            </p:txEl>
                                          </p:spTgt>
                                        </p:tgtEl>
                                        <p:attrNameLst>
                                          <p:attrName>style.visibility</p:attrName>
                                        </p:attrNameLst>
                                      </p:cBhvr>
                                      <p:to>
                                        <p:strVal val="visible"/>
                                      </p:to>
                                    </p:set>
                                    <p:animEffect filter="fade" transition="in">
                                      <p:cBhvr>
                                        <p:cTn dur="2000"/>
                                        <p:tgtEl>
                                          <p:spTgt spid="966">
                                            <p:txEl>
                                              <p:pRg end="3" st="3"/>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966">
                                            <p:txEl>
                                              <p:pRg end="4" st="4"/>
                                            </p:txEl>
                                          </p:spTgt>
                                        </p:tgtEl>
                                        <p:attrNameLst>
                                          <p:attrName>style.visibility</p:attrName>
                                        </p:attrNameLst>
                                      </p:cBhvr>
                                      <p:to>
                                        <p:strVal val="visible"/>
                                      </p:to>
                                    </p:set>
                                    <p:animEffect filter="fade" transition="in">
                                      <p:cBhvr>
                                        <p:cTn dur="2000"/>
                                        <p:tgtEl>
                                          <p:spTgt spid="966">
                                            <p:txEl>
                                              <p:pRg end="4" st="4"/>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966">
                                            <p:txEl>
                                              <p:pRg end="5" st="5"/>
                                            </p:txEl>
                                          </p:spTgt>
                                        </p:tgtEl>
                                        <p:attrNameLst>
                                          <p:attrName>style.visibility</p:attrName>
                                        </p:attrNameLst>
                                      </p:cBhvr>
                                      <p:to>
                                        <p:strVal val="visible"/>
                                      </p:to>
                                    </p:set>
                                    <p:animEffect filter="fade" transition="in">
                                      <p:cBhvr>
                                        <p:cTn dur="2000"/>
                                        <p:tgtEl>
                                          <p:spTgt spid="966">
                                            <p:txEl>
                                              <p:pRg end="5" st="5"/>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967">
                                            <p:txEl>
                                              <p:pRg end="0" st="0"/>
                                            </p:txEl>
                                          </p:spTgt>
                                        </p:tgtEl>
                                        <p:attrNameLst>
                                          <p:attrName>style.visibility</p:attrName>
                                        </p:attrNameLst>
                                      </p:cBhvr>
                                      <p:to>
                                        <p:strVal val="visible"/>
                                      </p:to>
                                    </p:set>
                                    <p:animEffect filter="fade" transition="in">
                                      <p:cBhvr>
                                        <p:cTn dur="2000"/>
                                        <p:tgtEl>
                                          <p:spTgt spid="967">
                                            <p:txEl>
                                              <p:pRg end="0" st="0"/>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967">
                                            <p:txEl>
                                              <p:pRg end="1" st="1"/>
                                            </p:txEl>
                                          </p:spTgt>
                                        </p:tgtEl>
                                        <p:attrNameLst>
                                          <p:attrName>style.visibility</p:attrName>
                                        </p:attrNameLst>
                                      </p:cBhvr>
                                      <p:to>
                                        <p:strVal val="visible"/>
                                      </p:to>
                                    </p:set>
                                    <p:animEffect filter="fade" transition="in">
                                      <p:cBhvr>
                                        <p:cTn dur="2000"/>
                                        <p:tgtEl>
                                          <p:spTgt spid="967">
                                            <p:txEl>
                                              <p:pRg end="1" st="1"/>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967">
                                            <p:txEl>
                                              <p:pRg end="2" st="2"/>
                                            </p:txEl>
                                          </p:spTgt>
                                        </p:tgtEl>
                                        <p:attrNameLst>
                                          <p:attrName>style.visibility</p:attrName>
                                        </p:attrNameLst>
                                      </p:cBhvr>
                                      <p:to>
                                        <p:strVal val="visible"/>
                                      </p:to>
                                    </p:set>
                                    <p:animEffect filter="fade" transition="in">
                                      <p:cBhvr>
                                        <p:cTn dur="2000"/>
                                        <p:tgtEl>
                                          <p:spTgt spid="967">
                                            <p:txEl>
                                              <p:pRg end="2" st="2"/>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967">
                                            <p:txEl>
                                              <p:pRg end="3" st="3"/>
                                            </p:txEl>
                                          </p:spTgt>
                                        </p:tgtEl>
                                        <p:attrNameLst>
                                          <p:attrName>style.visibility</p:attrName>
                                        </p:attrNameLst>
                                      </p:cBhvr>
                                      <p:to>
                                        <p:strVal val="visible"/>
                                      </p:to>
                                    </p:set>
                                    <p:animEffect filter="fade" transition="in">
                                      <p:cBhvr>
                                        <p:cTn dur="2000"/>
                                        <p:tgtEl>
                                          <p:spTgt spid="967">
                                            <p:txEl>
                                              <p:pRg end="3" st="3"/>
                                            </p:txEl>
                                          </p:spTgt>
                                        </p:tgtEl>
                                      </p:cBhvr>
                                    </p:animEffect>
                                  </p:childTnLst>
                                </p:cTn>
                              </p:par>
                            </p:childTnLst>
                          </p:cTn>
                        </p:par>
                        <p:par>
                          <p:cTn fill="hold">
                            <p:stCondLst>
                              <p:cond delay="26000"/>
                            </p:stCondLst>
                            <p:childTnLst>
                              <p:par>
                                <p:cTn fill="hold" nodeType="afterEffect" presetClass="entr" presetID="10" presetSubtype="0">
                                  <p:stCondLst>
                                    <p:cond delay="0"/>
                                  </p:stCondLst>
                                  <p:childTnLst>
                                    <p:set>
                                      <p:cBhvr>
                                        <p:cTn dur="1" fill="hold">
                                          <p:stCondLst>
                                            <p:cond delay="0"/>
                                          </p:stCondLst>
                                        </p:cTn>
                                        <p:tgtEl>
                                          <p:spTgt spid="967">
                                            <p:txEl>
                                              <p:pRg end="4" st="4"/>
                                            </p:txEl>
                                          </p:spTgt>
                                        </p:tgtEl>
                                        <p:attrNameLst>
                                          <p:attrName>style.visibility</p:attrName>
                                        </p:attrNameLst>
                                      </p:cBhvr>
                                      <p:to>
                                        <p:strVal val="visible"/>
                                      </p:to>
                                    </p:set>
                                    <p:animEffect filter="fade" transition="in">
                                      <p:cBhvr>
                                        <p:cTn dur="2000"/>
                                        <p:tgtEl>
                                          <p:spTgt spid="96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3" name="Shape 973"/>
        <p:cNvGrpSpPr/>
        <p:nvPr/>
      </p:nvGrpSpPr>
      <p:grpSpPr>
        <a:xfrm>
          <a:off x="0" y="0"/>
          <a:ext cx="0" cy="0"/>
          <a:chOff x="0" y="0"/>
          <a:chExt cx="0" cy="0"/>
        </a:xfrm>
      </p:grpSpPr>
      <p:pic>
        <p:nvPicPr>
          <p:cNvPr descr="kitesilhouette" id="974" name="Shape 974"/>
          <p:cNvPicPr preferRelativeResize="0"/>
          <p:nvPr/>
        </p:nvPicPr>
        <p:blipFill rotWithShape="1">
          <a:blip r:embed="rId3">
            <a:alphaModFix/>
          </a:blip>
          <a:srcRect b="0" l="0" r="0" t="0"/>
          <a:stretch/>
        </p:blipFill>
        <p:spPr>
          <a:xfrm rot="-1911851">
            <a:off x="1219200" y="3886200"/>
            <a:ext cx="1314450" cy="2514600"/>
          </a:xfrm>
          <a:prstGeom prst="rect">
            <a:avLst/>
          </a:prstGeom>
          <a:noFill/>
          <a:ln>
            <a:noFill/>
          </a:ln>
        </p:spPr>
      </p:pic>
      <p:sp>
        <p:nvSpPr>
          <p:cNvPr id="975" name="Shape 975"/>
          <p:cNvSpPr txBox="1"/>
          <p:nvPr/>
        </p:nvSpPr>
        <p:spPr>
          <a:xfrm>
            <a:off x="1355725" y="515938"/>
            <a:ext cx="522605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Two to watch for:</a:t>
            </a:r>
            <a:endParaRPr/>
          </a:p>
        </p:txBody>
      </p:sp>
      <p:sp>
        <p:nvSpPr>
          <p:cNvPr id="976" name="Shape 976"/>
          <p:cNvSpPr txBox="1"/>
          <p:nvPr/>
        </p:nvSpPr>
        <p:spPr>
          <a:xfrm>
            <a:off x="2895600" y="1981200"/>
            <a:ext cx="304006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another Buteo</a:t>
            </a:r>
            <a:endParaRPr/>
          </a:p>
        </p:txBody>
      </p:sp>
      <p:pic>
        <p:nvPicPr>
          <p:cNvPr descr="mergedbuteo2" id="977" name="Shape 977"/>
          <p:cNvPicPr preferRelativeResize="0"/>
          <p:nvPr/>
        </p:nvPicPr>
        <p:blipFill rotWithShape="1">
          <a:blip r:embed="rId4">
            <a:alphaModFix/>
          </a:blip>
          <a:srcRect b="0" l="0" r="0" t="0"/>
          <a:stretch/>
        </p:blipFill>
        <p:spPr>
          <a:xfrm rot="1530018">
            <a:off x="5867400" y="1447800"/>
            <a:ext cx="1889125" cy="3276600"/>
          </a:xfrm>
          <a:prstGeom prst="rect">
            <a:avLst/>
          </a:prstGeom>
          <a:noFill/>
          <a:ln>
            <a:noFill/>
          </a:ln>
        </p:spPr>
      </p:pic>
      <p:sp>
        <p:nvSpPr>
          <p:cNvPr id="978" name="Shape 978"/>
          <p:cNvSpPr txBox="1"/>
          <p:nvPr/>
        </p:nvSpPr>
        <p:spPr>
          <a:xfrm>
            <a:off x="2209800" y="4114800"/>
            <a:ext cx="2346325"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and a Kite!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75"/>
                                        </p:tgtEl>
                                        <p:attrNameLst>
                                          <p:attrName>style.visibility</p:attrName>
                                        </p:attrNameLst>
                                      </p:cBhvr>
                                      <p:to>
                                        <p:strVal val="visible"/>
                                      </p:to>
                                    </p:set>
                                    <p:animEffect filter="fade" transition="in">
                                      <p:cBhvr>
                                        <p:cTn dur="2000"/>
                                        <p:tgtEl>
                                          <p:spTgt spid="9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2000"/>
                                        <p:tgtEl>
                                          <p:spTgt spid="976"/>
                                        </p:tgtEl>
                                      </p:cBhvr>
                                    </p:animEffect>
                                  </p:childTnLst>
                                </p:cTn>
                              </p:par>
                              <p:par>
                                <p:cTn fill="hold" nodeType="with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2000"/>
                                        <p:tgtEl>
                                          <p:spTgt spid="977"/>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974"/>
                                        </p:tgtEl>
                                        <p:attrNameLst>
                                          <p:attrName>style.visibility</p:attrName>
                                        </p:attrNameLst>
                                      </p:cBhvr>
                                      <p:to>
                                        <p:strVal val="visible"/>
                                      </p:to>
                                    </p:set>
                                    <p:animEffect filter="fade" transition="in">
                                      <p:cBhvr>
                                        <p:cTn dur="2000"/>
                                        <p:tgtEl>
                                          <p:spTgt spid="974"/>
                                        </p:tgtEl>
                                      </p:cBhvr>
                                    </p:animEffect>
                                  </p:childTnLst>
                                </p:cTn>
                              </p:par>
                              <p:par>
                                <p:cTn fill="hold" nodeType="withEffect" presetClass="entr" presetID="10" presetSubtype="0">
                                  <p:stCondLst>
                                    <p:cond delay="500"/>
                                  </p:stCondLst>
                                  <p:childTnLst>
                                    <p:set>
                                      <p:cBhvr>
                                        <p:cTn dur="1" fill="hold">
                                          <p:stCondLst>
                                            <p:cond delay="0"/>
                                          </p:stCondLst>
                                        </p:cTn>
                                        <p:tgtEl>
                                          <p:spTgt spid="978"/>
                                        </p:tgtEl>
                                        <p:attrNameLst>
                                          <p:attrName>style.visibility</p:attrName>
                                        </p:attrNameLst>
                                      </p:cBhvr>
                                      <p:to>
                                        <p:strVal val="visible"/>
                                      </p:to>
                                    </p:set>
                                    <p:animEffect filter="fade" transition="in">
                                      <p:cBhvr>
                                        <p:cTn dur="2000"/>
                                        <p:tgtEl>
                                          <p:spTgt spid="9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3" name="Shape 983"/>
        <p:cNvGrpSpPr/>
        <p:nvPr/>
      </p:nvGrpSpPr>
      <p:grpSpPr>
        <a:xfrm>
          <a:off x="0" y="0"/>
          <a:ext cx="0" cy="0"/>
          <a:chOff x="0" y="0"/>
          <a:chExt cx="0" cy="0"/>
        </a:xfrm>
      </p:grpSpPr>
      <p:sp>
        <p:nvSpPr>
          <p:cNvPr id="984" name="Shape 984"/>
          <p:cNvSpPr txBox="1"/>
          <p:nvPr/>
        </p:nvSpPr>
        <p:spPr>
          <a:xfrm>
            <a:off x="228600" y="533400"/>
            <a:ext cx="517525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Swainson’s Hawk</a:t>
            </a:r>
            <a:endParaRPr/>
          </a:p>
        </p:txBody>
      </p:sp>
      <p:pic>
        <p:nvPicPr>
          <p:cNvPr descr="DaveMcNhawksSwain copy" id="985" name="Shape 985"/>
          <p:cNvPicPr preferRelativeResize="0"/>
          <p:nvPr/>
        </p:nvPicPr>
        <p:blipFill rotWithShape="1">
          <a:blip r:embed="rId3">
            <a:alphaModFix/>
          </a:blip>
          <a:srcRect b="0" l="0" r="0" t="0"/>
          <a:stretch/>
        </p:blipFill>
        <p:spPr>
          <a:xfrm>
            <a:off x="381000" y="1219200"/>
            <a:ext cx="4119563" cy="4191000"/>
          </a:xfrm>
          <a:prstGeom prst="rect">
            <a:avLst/>
          </a:prstGeom>
          <a:noFill/>
          <a:ln>
            <a:noFill/>
          </a:ln>
        </p:spPr>
      </p:pic>
      <p:pic>
        <p:nvPicPr>
          <p:cNvPr descr="Swainie2" id="986" name="Shape 986"/>
          <p:cNvPicPr preferRelativeResize="0"/>
          <p:nvPr/>
        </p:nvPicPr>
        <p:blipFill rotWithShape="1">
          <a:blip r:embed="rId4">
            <a:alphaModFix/>
          </a:blip>
          <a:srcRect b="0" l="0" r="0" t="0"/>
          <a:stretch/>
        </p:blipFill>
        <p:spPr>
          <a:xfrm>
            <a:off x="-76200" y="1752600"/>
            <a:ext cx="4800600" cy="3389313"/>
          </a:xfrm>
          <a:prstGeom prst="rect">
            <a:avLst/>
          </a:prstGeom>
          <a:noFill/>
          <a:ln>
            <a:noFill/>
          </a:ln>
        </p:spPr>
      </p:pic>
      <p:pic>
        <p:nvPicPr>
          <p:cNvPr descr="Swainie" id="987" name="Shape 987"/>
          <p:cNvPicPr preferRelativeResize="0"/>
          <p:nvPr/>
        </p:nvPicPr>
        <p:blipFill rotWithShape="1">
          <a:blip r:embed="rId5">
            <a:alphaModFix/>
          </a:blip>
          <a:srcRect b="0" l="0" r="0" t="0"/>
          <a:stretch/>
        </p:blipFill>
        <p:spPr>
          <a:xfrm rot="974044">
            <a:off x="237810" y="1731808"/>
            <a:ext cx="4876800" cy="3900488"/>
          </a:xfrm>
          <a:prstGeom prst="rect">
            <a:avLst/>
          </a:prstGeom>
          <a:noFill/>
          <a:ln>
            <a:noFill/>
          </a:ln>
        </p:spPr>
      </p:pic>
      <p:cxnSp>
        <p:nvCxnSpPr>
          <p:cNvPr id="988" name="Shape 988"/>
          <p:cNvCxnSpPr/>
          <p:nvPr/>
        </p:nvCxnSpPr>
        <p:spPr>
          <a:xfrm rot="10800000">
            <a:off x="2668190" y="3424481"/>
            <a:ext cx="2436019" cy="515144"/>
          </a:xfrm>
          <a:prstGeom prst="straightConnector1">
            <a:avLst/>
          </a:prstGeom>
          <a:noFill/>
          <a:ln cap="flat" cmpd="sng" w="38100">
            <a:solidFill>
              <a:srgbClr val="FFFF00"/>
            </a:solidFill>
            <a:prstDash val="solid"/>
            <a:round/>
            <a:headEnd len="med" w="med" type="none"/>
            <a:tailEnd len="med" w="med" type="triangle"/>
          </a:ln>
        </p:spPr>
      </p:cxnSp>
      <p:cxnSp>
        <p:nvCxnSpPr>
          <p:cNvPr id="989" name="Shape 989"/>
          <p:cNvCxnSpPr/>
          <p:nvPr/>
        </p:nvCxnSpPr>
        <p:spPr>
          <a:xfrm rot="10800000">
            <a:off x="1981200" y="4267200"/>
            <a:ext cx="2743200" cy="304800"/>
          </a:xfrm>
          <a:prstGeom prst="straightConnector1">
            <a:avLst/>
          </a:prstGeom>
          <a:noFill/>
          <a:ln cap="flat" cmpd="sng" w="38100">
            <a:solidFill>
              <a:srgbClr val="FFFF00"/>
            </a:solidFill>
            <a:prstDash val="solid"/>
            <a:round/>
            <a:headEnd len="med" w="med" type="none"/>
            <a:tailEnd len="med" w="med" type="triangle"/>
          </a:ln>
        </p:spPr>
      </p:cxnSp>
      <p:sp>
        <p:nvSpPr>
          <p:cNvPr id="990" name="Shape 990"/>
          <p:cNvSpPr txBox="1"/>
          <p:nvPr/>
        </p:nvSpPr>
        <p:spPr>
          <a:xfrm>
            <a:off x="3886200" y="2590800"/>
            <a:ext cx="5257800" cy="3013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dark bib,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sometimes split</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pale wing-pits</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dark flight feathers</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wings held in dihedral</a:t>
            </a:r>
            <a:endParaRPr/>
          </a:p>
          <a:p>
            <a:pPr indent="15240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cxnSp>
        <p:nvCxnSpPr>
          <p:cNvPr id="991" name="Shape 991"/>
          <p:cNvCxnSpPr/>
          <p:nvPr/>
        </p:nvCxnSpPr>
        <p:spPr>
          <a:xfrm flipH="1">
            <a:off x="2614246" y="2986454"/>
            <a:ext cx="1600200" cy="304800"/>
          </a:xfrm>
          <a:prstGeom prst="straightConnector1">
            <a:avLst/>
          </a:prstGeom>
          <a:noFill/>
          <a:ln cap="flat" cmpd="sng" w="38100">
            <a:solidFill>
              <a:srgbClr val="FFFF00"/>
            </a:solidFill>
            <a:prstDash val="solid"/>
            <a:round/>
            <a:headEnd len="med" w="med" type="none"/>
            <a:tailEnd len="med" w="med" type="triangle"/>
          </a:ln>
        </p:spPr>
      </p:cxnSp>
      <p:sp>
        <p:nvSpPr>
          <p:cNvPr id="992" name="Shape 992"/>
          <p:cNvSpPr txBox="1"/>
          <p:nvPr/>
        </p:nvSpPr>
        <p:spPr>
          <a:xfrm>
            <a:off x="3886200" y="1219200"/>
            <a:ext cx="4435475" cy="946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Long-winged Buteo    of the prairies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2000"/>
                                        <p:tgtEl>
                                          <p:spTgt spid="984"/>
                                        </p:tgtEl>
                                      </p:cBhvr>
                                    </p:animEffect>
                                  </p:childTnLst>
                                </p:cTn>
                              </p:par>
                              <p:par>
                                <p:cTn fill="hold" nodeType="withEffect" presetClass="entr" presetID="23" presetSubtype="16">
                                  <p:stCondLst>
                                    <p:cond delay="0"/>
                                  </p:stCondLst>
                                  <p:childTnLst>
                                    <p:set>
                                      <p:cBhvr>
                                        <p:cTn dur="1" fill="hold">
                                          <p:stCondLst>
                                            <p:cond delay="0"/>
                                          </p:stCondLst>
                                        </p:cTn>
                                        <p:tgtEl>
                                          <p:spTgt spid="992"/>
                                        </p:tgtEl>
                                        <p:attrNameLst>
                                          <p:attrName>style.visibility</p:attrName>
                                        </p:attrNameLst>
                                      </p:cBhvr>
                                      <p:to>
                                        <p:strVal val="visible"/>
                                      </p:to>
                                    </p:set>
                                    <p:anim calcmode="lin" valueType="num">
                                      <p:cBhvr additive="base">
                                        <p:cTn dur="2000"/>
                                        <p:tgtEl>
                                          <p:spTgt spid="992"/>
                                        </p:tgtEl>
                                        <p:attrNameLst>
                                          <p:attrName>ppt_w</p:attrName>
                                        </p:attrNameLst>
                                      </p:cBhvr>
                                      <p:tavLst>
                                        <p:tav fmla="" tm="0">
                                          <p:val>
                                            <p:strVal val="0"/>
                                          </p:val>
                                        </p:tav>
                                        <p:tav fmla="" tm="100000">
                                          <p:val>
                                            <p:strVal val="#ppt_w"/>
                                          </p:val>
                                        </p:tav>
                                      </p:tavLst>
                                    </p:anim>
                                    <p:anim calcmode="lin" valueType="num">
                                      <p:cBhvr additive="base">
                                        <p:cTn dur="2000"/>
                                        <p:tgtEl>
                                          <p:spTgt spid="99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985"/>
                                        </p:tgtEl>
                                        <p:attrNameLst>
                                          <p:attrName>style.visibility</p:attrName>
                                        </p:attrNameLst>
                                      </p:cBhvr>
                                      <p:to>
                                        <p:strVal val="visible"/>
                                      </p:to>
                                    </p:set>
                                    <p:anim calcmode="lin" valueType="num">
                                      <p:cBhvr additive="base">
                                        <p:cTn dur="3000"/>
                                        <p:tgtEl>
                                          <p:spTgt spid="985"/>
                                        </p:tgtEl>
                                        <p:attrNameLst>
                                          <p:attrName>ppt_w</p:attrName>
                                        </p:attrNameLst>
                                      </p:cBhvr>
                                      <p:tavLst>
                                        <p:tav fmla="" tm="0">
                                          <p:val>
                                            <p:strVal val="0"/>
                                          </p:val>
                                        </p:tav>
                                        <p:tav fmla="" tm="100000">
                                          <p:val>
                                            <p:strVal val="#ppt_w"/>
                                          </p:val>
                                        </p:tav>
                                      </p:tavLst>
                                    </p:anim>
                                    <p:anim calcmode="lin" valueType="num">
                                      <p:cBhvr additive="base">
                                        <p:cTn dur="3000"/>
                                        <p:tgtEl>
                                          <p:spTgt spid="9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90">
                                            <p:txEl>
                                              <p:pRg end="0" st="0"/>
                                            </p:txEl>
                                          </p:spTgt>
                                        </p:tgtEl>
                                        <p:attrNameLst>
                                          <p:attrName>style.visibility</p:attrName>
                                        </p:attrNameLst>
                                      </p:cBhvr>
                                      <p:to>
                                        <p:strVal val="visible"/>
                                      </p:to>
                                    </p:set>
                                    <p:animEffect filter="fade" transition="in">
                                      <p:cBhvr>
                                        <p:cTn dur="2000"/>
                                        <p:tgtEl>
                                          <p:spTgt spid="9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0">
                                            <p:txEl>
                                              <p:pRg end="1" st="1"/>
                                            </p:txEl>
                                          </p:spTgt>
                                        </p:tgtEl>
                                        <p:attrNameLst>
                                          <p:attrName>style.visibility</p:attrName>
                                        </p:attrNameLst>
                                      </p:cBhvr>
                                      <p:to>
                                        <p:strVal val="visible"/>
                                      </p:to>
                                    </p:set>
                                    <p:animEffect filter="fade" transition="in">
                                      <p:cBhvr>
                                        <p:cTn dur="2000"/>
                                        <p:tgtEl>
                                          <p:spTgt spid="9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0">
                                            <p:txEl>
                                              <p:pRg end="2" st="2"/>
                                            </p:txEl>
                                          </p:spTgt>
                                        </p:tgtEl>
                                        <p:attrNameLst>
                                          <p:attrName>style.visibility</p:attrName>
                                        </p:attrNameLst>
                                      </p:cBhvr>
                                      <p:to>
                                        <p:strVal val="visible"/>
                                      </p:to>
                                    </p:set>
                                    <p:animEffect filter="fade" transition="in">
                                      <p:cBhvr>
                                        <p:cTn dur="2000"/>
                                        <p:tgtEl>
                                          <p:spTgt spid="9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0">
                                            <p:txEl>
                                              <p:pRg end="3" st="3"/>
                                            </p:txEl>
                                          </p:spTgt>
                                        </p:tgtEl>
                                        <p:attrNameLst>
                                          <p:attrName>style.visibility</p:attrName>
                                        </p:attrNameLst>
                                      </p:cBhvr>
                                      <p:to>
                                        <p:strVal val="visible"/>
                                      </p:to>
                                    </p:set>
                                    <p:animEffect filter="fade" transition="in">
                                      <p:cBhvr>
                                        <p:cTn dur="2000"/>
                                        <p:tgtEl>
                                          <p:spTgt spid="99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0">
                                            <p:txEl>
                                              <p:pRg end="4" st="4"/>
                                            </p:txEl>
                                          </p:spTgt>
                                        </p:tgtEl>
                                        <p:attrNameLst>
                                          <p:attrName>style.visibility</p:attrName>
                                        </p:attrNameLst>
                                      </p:cBhvr>
                                      <p:to>
                                        <p:strVal val="visible"/>
                                      </p:to>
                                    </p:set>
                                    <p:animEffect filter="fade" transition="in">
                                      <p:cBhvr>
                                        <p:cTn dur="2000"/>
                                        <p:tgtEl>
                                          <p:spTgt spid="99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0">
                                            <p:txEl>
                                              <p:pRg end="5" st="5"/>
                                            </p:txEl>
                                          </p:spTgt>
                                        </p:tgtEl>
                                        <p:attrNameLst>
                                          <p:attrName>style.visibility</p:attrName>
                                        </p:attrNameLst>
                                      </p:cBhvr>
                                      <p:to>
                                        <p:strVal val="visible"/>
                                      </p:to>
                                    </p:set>
                                    <p:animEffect filter="fade" transition="in">
                                      <p:cBhvr>
                                        <p:cTn dur="2000"/>
                                        <p:tgtEl>
                                          <p:spTgt spid="99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0">
                                            <p:txEl>
                                              <p:pRg end="6" st="6"/>
                                            </p:txEl>
                                          </p:spTgt>
                                        </p:tgtEl>
                                        <p:attrNameLst>
                                          <p:attrName>style.visibility</p:attrName>
                                        </p:attrNameLst>
                                      </p:cBhvr>
                                      <p:to>
                                        <p:strVal val="visible"/>
                                      </p:to>
                                    </p:set>
                                    <p:animEffect filter="fade" transition="in">
                                      <p:cBhvr>
                                        <p:cTn dur="2000"/>
                                        <p:tgtEl>
                                          <p:spTgt spid="99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0">
                                            <p:txEl>
                                              <p:pRg end="7" st="7"/>
                                            </p:txEl>
                                          </p:spTgt>
                                        </p:tgtEl>
                                        <p:attrNameLst>
                                          <p:attrName>style.visibility</p:attrName>
                                        </p:attrNameLst>
                                      </p:cBhvr>
                                      <p:to>
                                        <p:strVal val="visible"/>
                                      </p:to>
                                    </p:set>
                                    <p:animEffect filter="fade" transition="in">
                                      <p:cBhvr>
                                        <p:cTn dur="2000"/>
                                        <p:tgtEl>
                                          <p:spTgt spid="99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3000"/>
                                        <p:tgtEl>
                                          <p:spTgt spid="991"/>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3000"/>
                                        <p:tgtEl>
                                          <p:spTgt spid="986"/>
                                        </p:tgtEl>
                                      </p:cBhvr>
                                    </p:animEffect>
                                  </p:childTnLst>
                                </p:cTn>
                              </p:par>
                              <p:par>
                                <p:cTn fill="hold" nodeType="withEffect" presetClass="exit" presetID="10" presetSubtype="0">
                                  <p:stCondLst>
                                    <p:cond delay="1000"/>
                                  </p:stCondLst>
                                  <p:childTnLst>
                                    <p:animEffect filter="fade" transition="out">
                                      <p:cBhvr>
                                        <p:cTn dur="2000"/>
                                        <p:tgtEl>
                                          <p:spTgt spid="985"/>
                                        </p:tgtEl>
                                      </p:cBhvr>
                                    </p:animEffect>
                                    <p:set>
                                      <p:cBhvr>
                                        <p:cTn dur="1" fill="hold">
                                          <p:stCondLst>
                                            <p:cond delay="2000"/>
                                          </p:stCondLst>
                                        </p:cTn>
                                        <p:tgtEl>
                                          <p:spTgt spid="985"/>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0"/>
                                  </p:stCondLst>
                                  <p:childTnLst>
                                    <p:animEffect filter="fade" transition="out">
                                      <p:cBhvr>
                                        <p:cTn dur="2000"/>
                                        <p:tgtEl>
                                          <p:spTgt spid="991"/>
                                        </p:tgtEl>
                                      </p:cBhvr>
                                    </p:animEffect>
                                    <p:set>
                                      <p:cBhvr>
                                        <p:cTn dur="1" fill="hold">
                                          <p:stCondLst>
                                            <p:cond delay="2000"/>
                                          </p:stCondLst>
                                        </p:cTn>
                                        <p:tgtEl>
                                          <p:spTgt spid="9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2000"/>
                                        <p:tgtEl>
                                          <p:spTgt spid="9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3000"/>
                                        <p:tgtEl>
                                          <p:spTgt spid="98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3000"/>
                                        <p:tgtEl>
                                          <p:spTgt spid="986"/>
                                        </p:tgtEl>
                                      </p:cBhvr>
                                    </p:animEffect>
                                  </p:childTnLst>
                                </p:cTn>
                              </p:par>
                              <p:par>
                                <p:cTn fill="hold" nodeType="withEffect" presetClass="exit" presetID="23" presetSubtype="32">
                                  <p:stCondLst>
                                    <p:cond delay="0"/>
                                  </p:stCondLst>
                                  <p:childTnLst>
                                    <p:anim calcmode="lin" valueType="num">
                                      <p:cBhvr additive="base">
                                        <p:cTn dur="3000"/>
                                        <p:tgtEl>
                                          <p:spTgt spid="987"/>
                                        </p:tgtEl>
                                        <p:attrNameLst>
                                          <p:attrName>ppt_w</p:attrName>
                                        </p:attrNameLst>
                                      </p:cBhvr>
                                      <p:tavLst>
                                        <p:tav fmla="" tm="0">
                                          <p:val>
                                            <p:strVal val="#ppt_w"/>
                                          </p:val>
                                        </p:tav>
                                        <p:tav fmla="" tm="100000">
                                          <p:val>
                                            <p:strVal val="0"/>
                                          </p:val>
                                        </p:tav>
                                      </p:tavLst>
                                    </p:anim>
                                    <p:anim calcmode="lin" valueType="num">
                                      <p:cBhvr additive="base">
                                        <p:cTn dur="3000"/>
                                        <p:tgtEl>
                                          <p:spTgt spid="987"/>
                                        </p:tgtEl>
                                        <p:attrNameLst>
                                          <p:attrName>ppt_h</p:attrName>
                                        </p:attrNameLst>
                                      </p:cBhvr>
                                      <p:tavLst>
                                        <p:tav fmla="" tm="0">
                                          <p:val>
                                            <p:strVal val="#ppt_h"/>
                                          </p:val>
                                        </p:tav>
                                        <p:tav fmla="" tm="100000">
                                          <p:val>
                                            <p:strVal val="0"/>
                                          </p:val>
                                        </p:tav>
                                      </p:tavLst>
                                    </p:anim>
                                    <p:set>
                                      <p:cBhvr>
                                        <p:cTn dur="1" fill="hold">
                                          <p:stCondLst>
                                            <p:cond delay="3000"/>
                                          </p:stCondLst>
                                        </p:cTn>
                                        <p:tgtEl>
                                          <p:spTgt spid="9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989"/>
                                        </p:tgtEl>
                                      </p:cBhvr>
                                    </p:animEffect>
                                    <p:set>
                                      <p:cBhvr>
                                        <p:cTn dur="1" fill="hold">
                                          <p:stCondLst>
                                            <p:cond delay="2000"/>
                                          </p:stCondLst>
                                        </p:cTn>
                                        <p:tgtEl>
                                          <p:spTgt spid="9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0" st="0"/>
                                            </p:txEl>
                                          </p:spTgt>
                                        </p:tgtEl>
                                      </p:cBhvr>
                                    </p:animEffect>
                                    <p:set>
                                      <p:cBhvr>
                                        <p:cTn dur="1" fill="hold">
                                          <p:stCondLst>
                                            <p:cond delay="5000"/>
                                          </p:stCondLst>
                                        </p:cTn>
                                        <p:tgtEl>
                                          <p:spTgt spid="990">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1" st="1"/>
                                            </p:txEl>
                                          </p:spTgt>
                                        </p:tgtEl>
                                      </p:cBhvr>
                                    </p:animEffect>
                                    <p:set>
                                      <p:cBhvr>
                                        <p:cTn dur="1" fill="hold">
                                          <p:stCondLst>
                                            <p:cond delay="5000"/>
                                          </p:stCondLst>
                                        </p:cTn>
                                        <p:tgtEl>
                                          <p:spTgt spid="990">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2" st="2"/>
                                            </p:txEl>
                                          </p:spTgt>
                                        </p:tgtEl>
                                      </p:cBhvr>
                                    </p:animEffect>
                                    <p:set>
                                      <p:cBhvr>
                                        <p:cTn dur="1" fill="hold">
                                          <p:stCondLst>
                                            <p:cond delay="5000"/>
                                          </p:stCondLst>
                                        </p:cTn>
                                        <p:tgtEl>
                                          <p:spTgt spid="990">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3" st="3"/>
                                            </p:txEl>
                                          </p:spTgt>
                                        </p:tgtEl>
                                      </p:cBhvr>
                                    </p:animEffect>
                                    <p:set>
                                      <p:cBhvr>
                                        <p:cTn dur="1" fill="hold">
                                          <p:stCondLst>
                                            <p:cond delay="5000"/>
                                          </p:stCondLst>
                                        </p:cTn>
                                        <p:tgtEl>
                                          <p:spTgt spid="990">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4" st="4"/>
                                            </p:txEl>
                                          </p:spTgt>
                                        </p:tgtEl>
                                      </p:cBhvr>
                                    </p:animEffect>
                                    <p:set>
                                      <p:cBhvr>
                                        <p:cTn dur="1" fill="hold">
                                          <p:stCondLst>
                                            <p:cond delay="5000"/>
                                          </p:stCondLst>
                                        </p:cTn>
                                        <p:tgtEl>
                                          <p:spTgt spid="990">
                                            <p:txEl>
                                              <p:pRg end="4" st="4"/>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5" st="5"/>
                                            </p:txEl>
                                          </p:spTgt>
                                        </p:tgtEl>
                                      </p:cBhvr>
                                    </p:animEffect>
                                    <p:set>
                                      <p:cBhvr>
                                        <p:cTn dur="1" fill="hold">
                                          <p:stCondLst>
                                            <p:cond delay="5000"/>
                                          </p:stCondLst>
                                        </p:cTn>
                                        <p:tgtEl>
                                          <p:spTgt spid="990">
                                            <p:txEl>
                                              <p:pRg end="5" st="5"/>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6" st="6"/>
                                            </p:txEl>
                                          </p:spTgt>
                                        </p:tgtEl>
                                      </p:cBhvr>
                                    </p:animEffect>
                                    <p:set>
                                      <p:cBhvr>
                                        <p:cTn dur="1" fill="hold">
                                          <p:stCondLst>
                                            <p:cond delay="5000"/>
                                          </p:stCondLst>
                                        </p:cTn>
                                        <p:tgtEl>
                                          <p:spTgt spid="990">
                                            <p:txEl>
                                              <p:pRg end="6" st="6"/>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0"/>
                                        <p:tgtEl>
                                          <p:spTgt spid="990">
                                            <p:txEl>
                                              <p:pRg end="7" st="7"/>
                                            </p:txEl>
                                          </p:spTgt>
                                        </p:tgtEl>
                                      </p:cBhvr>
                                    </p:animEffect>
                                    <p:set>
                                      <p:cBhvr>
                                        <p:cTn dur="1" fill="hold">
                                          <p:stCondLst>
                                            <p:cond delay="5000"/>
                                          </p:stCondLst>
                                        </p:cTn>
                                        <p:tgtEl>
                                          <p:spTgt spid="990">
                                            <p:txEl>
                                              <p:pRg end="7" st="7"/>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274638"/>
            <a:ext cx="3276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FFFF00"/>
                </a:solidFill>
                <a:latin typeface="Verdana"/>
                <a:ea typeface="Verdana"/>
                <a:cs typeface="Verdana"/>
                <a:sym typeface="Verdana"/>
              </a:rPr>
              <a:t>Accipiters</a:t>
            </a:r>
            <a:endParaRPr/>
          </a:p>
        </p:txBody>
      </p:sp>
      <p:sp>
        <p:nvSpPr>
          <p:cNvPr id="158" name="Shape 158"/>
          <p:cNvSpPr txBox="1"/>
          <p:nvPr>
            <p:ph idx="1" type="body"/>
          </p:nvPr>
        </p:nvSpPr>
        <p:spPr>
          <a:xfrm>
            <a:off x="228600" y="1676400"/>
            <a:ext cx="6477000" cy="3810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Built for rapid flight and lightning quick turns in wooded habitats</a:t>
            </a:r>
            <a:endParaRPr/>
          </a:p>
          <a:p>
            <a:pPr indent="-342900" lvl="0" marL="342900" marR="0" rtl="0" algn="l">
              <a:spcBef>
                <a:spcPts val="480"/>
              </a:spcBef>
              <a:spcAft>
                <a:spcPts val="0"/>
              </a:spcAft>
              <a:buClr>
                <a:schemeClr val="dk1"/>
              </a:buClr>
              <a:buSzPts val="2400"/>
              <a:buFont typeface="Arial"/>
              <a:buNone/>
            </a:pPr>
            <a:r>
              <a:t/>
            </a:r>
            <a:endParaRPr b="1" i="0" sz="2400" u="none" cap="none" strike="noStrike">
              <a:solidFill>
                <a:srgbClr val="83FD3F"/>
              </a:solidFill>
              <a:latin typeface="Verdana"/>
              <a:ea typeface="Verdana"/>
              <a:cs typeface="Verdana"/>
              <a:sym typeface="Verdana"/>
            </a:endParaRPr>
          </a:p>
          <a:p>
            <a:pPr indent="-342900" lvl="0" marL="342900" marR="0" rtl="0" algn="l">
              <a:spcBef>
                <a:spcPts val="48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Characterized by short, rounded wings and long, narrow tail</a:t>
            </a:r>
            <a:endParaRPr/>
          </a:p>
          <a:p>
            <a:pPr indent="-342900" lvl="0" marL="342900" marR="0" rtl="0" algn="l">
              <a:spcBef>
                <a:spcPts val="400"/>
              </a:spcBef>
              <a:spcAft>
                <a:spcPts val="0"/>
              </a:spcAft>
              <a:buClr>
                <a:schemeClr val="dk1"/>
              </a:buClr>
              <a:buSzPts val="2000"/>
              <a:buFont typeface="Arial"/>
              <a:buNone/>
            </a:pPr>
            <a:r>
              <a:t/>
            </a:r>
            <a:endParaRPr b="1" i="0" sz="2000" u="none" cap="none" strike="noStrike">
              <a:solidFill>
                <a:srgbClr val="83FD3F"/>
              </a:solidFill>
              <a:latin typeface="Verdana"/>
              <a:ea typeface="Verdana"/>
              <a:cs typeface="Verdana"/>
              <a:sym typeface="Verdana"/>
            </a:endParaRPr>
          </a:p>
          <a:p>
            <a:pPr indent="-342900" lvl="0" marL="342900" marR="0" rtl="0" algn="l">
              <a:spcBef>
                <a:spcPts val="560"/>
              </a:spcBef>
              <a:spcAft>
                <a:spcPts val="0"/>
              </a:spcAft>
              <a:buClr>
                <a:srgbClr val="83FD3F"/>
              </a:buClr>
              <a:buSzPts val="2400"/>
              <a:buFont typeface="Verdana"/>
              <a:buChar char="•"/>
            </a:pPr>
            <a:r>
              <a:rPr b="1" i="0" lang="en-US" sz="2400" u="none" cap="none" strike="noStrike">
                <a:solidFill>
                  <a:srgbClr val="83FD3F"/>
                </a:solidFill>
                <a:latin typeface="Verdana"/>
                <a:ea typeface="Verdana"/>
                <a:cs typeface="Verdana"/>
                <a:sym typeface="Verdana"/>
              </a:rPr>
              <a:t>In </a:t>
            </a:r>
            <a:r>
              <a:rPr b="1" i="0" lang="en-US" sz="2800" u="none" cap="none" strike="noStrike">
                <a:solidFill>
                  <a:srgbClr val="83FD3F"/>
                </a:solidFill>
                <a:latin typeface="Verdana"/>
                <a:ea typeface="Verdana"/>
                <a:cs typeface="Verdana"/>
                <a:sym typeface="Verdana"/>
              </a:rPr>
              <a:t>migration</a:t>
            </a:r>
            <a:r>
              <a:rPr b="1" i="0" lang="en-US" sz="2400" u="none" cap="none" strike="noStrike">
                <a:solidFill>
                  <a:srgbClr val="83FD3F"/>
                </a:solidFill>
                <a:latin typeface="Verdana"/>
                <a:ea typeface="Verdana"/>
                <a:cs typeface="Verdana"/>
                <a:sym typeface="Verdana"/>
              </a:rPr>
              <a:t> or in open habitat they exhibit intermittent flapping and gliding flight</a:t>
            </a:r>
            <a:endParaRPr/>
          </a:p>
        </p:txBody>
      </p:sp>
      <p:pic>
        <p:nvPicPr>
          <p:cNvPr descr="coopers 2" id="159" name="Shape 159"/>
          <p:cNvPicPr preferRelativeResize="0"/>
          <p:nvPr>
            <p:ph idx="2" type="body"/>
          </p:nvPr>
        </p:nvPicPr>
        <p:blipFill rotWithShape="1">
          <a:blip r:embed="rId3">
            <a:alphaModFix/>
          </a:blip>
          <a:srcRect b="17964" l="19771" r="23092" t="29961"/>
          <a:stretch/>
        </p:blipFill>
        <p:spPr>
          <a:xfrm>
            <a:off x="6934200" y="3581400"/>
            <a:ext cx="1754188" cy="2228850"/>
          </a:xfrm>
          <a:prstGeom prst="rect">
            <a:avLst/>
          </a:prstGeom>
          <a:noFill/>
          <a:ln>
            <a:noFill/>
          </a:ln>
        </p:spPr>
      </p:pic>
      <p:pic>
        <p:nvPicPr>
          <p:cNvPr descr="accipsilhouette" id="160" name="Shape 160"/>
          <p:cNvPicPr preferRelativeResize="0"/>
          <p:nvPr/>
        </p:nvPicPr>
        <p:blipFill rotWithShape="1">
          <a:blip r:embed="rId4">
            <a:alphaModFix/>
          </a:blip>
          <a:srcRect b="0" l="0" r="0" t="0"/>
          <a:stretch/>
        </p:blipFill>
        <p:spPr>
          <a:xfrm>
            <a:off x="6934200" y="1295400"/>
            <a:ext cx="1752600" cy="2133600"/>
          </a:xfrm>
          <a:prstGeom prst="rect">
            <a:avLst/>
          </a:prstGeom>
          <a:noFill/>
          <a:ln>
            <a:noFill/>
          </a:ln>
        </p:spPr>
      </p:pic>
      <p:sp>
        <p:nvSpPr>
          <p:cNvPr id="161" name="Shape 161"/>
          <p:cNvSpPr txBox="1"/>
          <p:nvPr/>
        </p:nvSpPr>
        <p:spPr>
          <a:xfrm>
            <a:off x="3719513" y="609600"/>
            <a:ext cx="5424487"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i="0" lang="en-US" sz="2800" u="none" cap="none" strike="noStrike">
                <a:solidFill>
                  <a:schemeClr val="dk1"/>
                </a:solidFill>
                <a:latin typeface="Verdana"/>
                <a:ea typeface="Verdana"/>
                <a:cs typeface="Verdana"/>
                <a:sym typeface="Verdana"/>
              </a:rPr>
              <a:t>are forest-dwelling hawks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500"/>
                                  </p:stCondLst>
                                  <p:childTnLst>
                                    <p:set>
                                      <p:cBhvr>
                                        <p:cTn dur="1" fill="hold">
                                          <p:stCondLst>
                                            <p:cond delay="0"/>
                                          </p:stCondLst>
                                        </p:cTn>
                                        <p:tgtEl>
                                          <p:spTgt spid="158">
                                            <p:txEl>
                                              <p:pRg end="0" st="0"/>
                                            </p:txEl>
                                          </p:spTgt>
                                        </p:tgtEl>
                                        <p:attrNameLst>
                                          <p:attrName>style.visibility</p:attrName>
                                        </p:attrNameLst>
                                      </p:cBhvr>
                                      <p:to>
                                        <p:strVal val="visible"/>
                                      </p:to>
                                    </p:set>
                                    <p:anim calcmode="lin" valueType="num">
                                      <p:cBhvr additive="base">
                                        <p:cTn dur="750"/>
                                        <p:tgtEl>
                                          <p:spTgt spid="158">
                                            <p:txEl>
                                              <p:pRg end="0" st="0"/>
                                            </p:txEl>
                                          </p:spTgt>
                                        </p:tgtEl>
                                        <p:attrNameLst>
                                          <p:attrName>ppt_w</p:attrName>
                                        </p:attrNameLst>
                                      </p:cBhvr>
                                      <p:tavLst>
                                        <p:tav fmla="" tm="0">
                                          <p:val>
                                            <p:strVal val="0"/>
                                          </p:val>
                                        </p:tav>
                                        <p:tav fmla="" tm="100000">
                                          <p:val>
                                            <p:strVal val="#ppt_w"/>
                                          </p:val>
                                        </p:tav>
                                      </p:tavLst>
                                    </p:anim>
                                    <p:anim calcmode="lin" valueType="num">
                                      <p:cBhvr additive="base">
                                        <p:cTn dur="750"/>
                                        <p:tgtEl>
                                          <p:spTgt spid="15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58">
                                            <p:txEl>
                                              <p:pRg end="1" st="1"/>
                                            </p:txEl>
                                          </p:spTgt>
                                        </p:tgtEl>
                                        <p:attrNameLst>
                                          <p:attrName>style.visibility</p:attrName>
                                        </p:attrNameLst>
                                      </p:cBhvr>
                                      <p:to>
                                        <p:strVal val="visible"/>
                                      </p:to>
                                    </p:set>
                                    <p:anim calcmode="lin" valueType="num">
                                      <p:cBhvr additive="base">
                                        <p:cTn dur="750"/>
                                        <p:tgtEl>
                                          <p:spTgt spid="158">
                                            <p:txEl>
                                              <p:pRg end="1" st="1"/>
                                            </p:txEl>
                                          </p:spTgt>
                                        </p:tgtEl>
                                        <p:attrNameLst>
                                          <p:attrName>ppt_w</p:attrName>
                                        </p:attrNameLst>
                                      </p:cBhvr>
                                      <p:tavLst>
                                        <p:tav fmla="" tm="0">
                                          <p:val>
                                            <p:strVal val="0"/>
                                          </p:val>
                                        </p:tav>
                                        <p:tav fmla="" tm="100000">
                                          <p:val>
                                            <p:strVal val="#ppt_w"/>
                                          </p:val>
                                        </p:tav>
                                      </p:tavLst>
                                    </p:anim>
                                    <p:anim calcmode="lin" valueType="num">
                                      <p:cBhvr additive="base">
                                        <p:cTn dur="750"/>
                                        <p:tgtEl>
                                          <p:spTgt spid="15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58">
                                            <p:txEl>
                                              <p:pRg end="2" st="2"/>
                                            </p:txEl>
                                          </p:spTgt>
                                        </p:tgtEl>
                                        <p:attrNameLst>
                                          <p:attrName>style.visibility</p:attrName>
                                        </p:attrNameLst>
                                      </p:cBhvr>
                                      <p:to>
                                        <p:strVal val="visible"/>
                                      </p:to>
                                    </p:set>
                                    <p:anim calcmode="lin" valueType="num">
                                      <p:cBhvr additive="base">
                                        <p:cTn dur="750"/>
                                        <p:tgtEl>
                                          <p:spTgt spid="158">
                                            <p:txEl>
                                              <p:pRg end="2" st="2"/>
                                            </p:txEl>
                                          </p:spTgt>
                                        </p:tgtEl>
                                        <p:attrNameLst>
                                          <p:attrName>ppt_w</p:attrName>
                                        </p:attrNameLst>
                                      </p:cBhvr>
                                      <p:tavLst>
                                        <p:tav fmla="" tm="0">
                                          <p:val>
                                            <p:strVal val="0"/>
                                          </p:val>
                                        </p:tav>
                                        <p:tav fmla="" tm="100000">
                                          <p:val>
                                            <p:strVal val="#ppt_w"/>
                                          </p:val>
                                        </p:tav>
                                      </p:tavLst>
                                    </p:anim>
                                    <p:anim calcmode="lin" valueType="num">
                                      <p:cBhvr additive="base">
                                        <p:cTn dur="750"/>
                                        <p:tgtEl>
                                          <p:spTgt spid="15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58">
                                            <p:txEl>
                                              <p:pRg end="3" st="3"/>
                                            </p:txEl>
                                          </p:spTgt>
                                        </p:tgtEl>
                                        <p:attrNameLst>
                                          <p:attrName>style.visibility</p:attrName>
                                        </p:attrNameLst>
                                      </p:cBhvr>
                                      <p:to>
                                        <p:strVal val="visible"/>
                                      </p:to>
                                    </p:set>
                                    <p:anim calcmode="lin" valueType="num">
                                      <p:cBhvr additive="base">
                                        <p:cTn dur="750"/>
                                        <p:tgtEl>
                                          <p:spTgt spid="158">
                                            <p:txEl>
                                              <p:pRg end="3" st="3"/>
                                            </p:txEl>
                                          </p:spTgt>
                                        </p:tgtEl>
                                        <p:attrNameLst>
                                          <p:attrName>ppt_w</p:attrName>
                                        </p:attrNameLst>
                                      </p:cBhvr>
                                      <p:tavLst>
                                        <p:tav fmla="" tm="0">
                                          <p:val>
                                            <p:strVal val="0"/>
                                          </p:val>
                                        </p:tav>
                                        <p:tav fmla="" tm="100000">
                                          <p:val>
                                            <p:strVal val="#ppt_w"/>
                                          </p:val>
                                        </p:tav>
                                      </p:tavLst>
                                    </p:anim>
                                    <p:anim calcmode="lin" valueType="num">
                                      <p:cBhvr additive="base">
                                        <p:cTn dur="750"/>
                                        <p:tgtEl>
                                          <p:spTgt spid="15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58">
                                            <p:txEl>
                                              <p:pRg end="4" st="4"/>
                                            </p:txEl>
                                          </p:spTgt>
                                        </p:tgtEl>
                                        <p:attrNameLst>
                                          <p:attrName>style.visibility</p:attrName>
                                        </p:attrNameLst>
                                      </p:cBhvr>
                                      <p:to>
                                        <p:strVal val="visible"/>
                                      </p:to>
                                    </p:set>
                                    <p:anim calcmode="lin" valueType="num">
                                      <p:cBhvr additive="base">
                                        <p:cTn dur="750"/>
                                        <p:tgtEl>
                                          <p:spTgt spid="158">
                                            <p:txEl>
                                              <p:pRg end="4" st="4"/>
                                            </p:txEl>
                                          </p:spTgt>
                                        </p:tgtEl>
                                        <p:attrNameLst>
                                          <p:attrName>ppt_w</p:attrName>
                                        </p:attrNameLst>
                                      </p:cBhvr>
                                      <p:tavLst>
                                        <p:tav fmla="" tm="0">
                                          <p:val>
                                            <p:strVal val="0"/>
                                          </p:val>
                                        </p:tav>
                                        <p:tav fmla="" tm="100000">
                                          <p:val>
                                            <p:strVal val="#ppt_w"/>
                                          </p:val>
                                        </p:tav>
                                      </p:tavLst>
                                    </p:anim>
                                    <p:anim calcmode="lin" valueType="num">
                                      <p:cBhvr additive="base">
                                        <p:cTn dur="750"/>
                                        <p:tgtEl>
                                          <p:spTgt spid="158">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23" presetSubtype="16">
                                  <p:stCondLst>
                                    <p:cond delay="150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750"/>
                                        <p:tgtEl>
                                          <p:spTgt spid="160"/>
                                        </p:tgtEl>
                                        <p:attrNameLst>
                                          <p:attrName>ppt_w</p:attrName>
                                        </p:attrNameLst>
                                      </p:cBhvr>
                                      <p:tavLst>
                                        <p:tav fmla="" tm="0">
                                          <p:val>
                                            <p:strVal val="0"/>
                                          </p:val>
                                        </p:tav>
                                        <p:tav fmla="" tm="100000">
                                          <p:val>
                                            <p:strVal val="#ppt_w"/>
                                          </p:val>
                                        </p:tav>
                                      </p:tavLst>
                                    </p:anim>
                                    <p:anim calcmode="lin" valueType="num">
                                      <p:cBhvr additive="base">
                                        <p:cTn dur="750"/>
                                        <p:tgtEl>
                                          <p:spTgt spid="16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50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750"/>
                                        <p:tgtEl>
                                          <p:spTgt spid="159"/>
                                        </p:tgtEl>
                                        <p:attrNameLst>
                                          <p:attrName>ppt_w</p:attrName>
                                        </p:attrNameLst>
                                      </p:cBhvr>
                                      <p:tavLst>
                                        <p:tav fmla="" tm="0">
                                          <p:val>
                                            <p:strVal val="0"/>
                                          </p:val>
                                        </p:tav>
                                        <p:tav fmla="" tm="100000">
                                          <p:val>
                                            <p:strVal val="#ppt_w"/>
                                          </p:val>
                                        </p:tav>
                                      </p:tavLst>
                                    </p:anim>
                                    <p:anim calcmode="lin" valueType="num">
                                      <p:cBhvr additive="base">
                                        <p:cTn dur="750"/>
                                        <p:tgtEl>
                                          <p:spTgt spid="1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7" name="Shape 997"/>
        <p:cNvGrpSpPr/>
        <p:nvPr/>
      </p:nvGrpSpPr>
      <p:grpSpPr>
        <a:xfrm>
          <a:off x="0" y="0"/>
          <a:ext cx="0" cy="0"/>
          <a:chOff x="0" y="0"/>
          <a:chExt cx="0" cy="0"/>
        </a:xfrm>
      </p:grpSpPr>
      <p:pic>
        <p:nvPicPr>
          <p:cNvPr descr="TVandSwainie" id="998" name="Shape 998"/>
          <p:cNvPicPr preferRelativeResize="0"/>
          <p:nvPr/>
        </p:nvPicPr>
        <p:blipFill rotWithShape="1">
          <a:blip r:embed="rId3">
            <a:alphaModFix/>
          </a:blip>
          <a:srcRect b="0" l="0" r="0" t="0"/>
          <a:stretch/>
        </p:blipFill>
        <p:spPr>
          <a:xfrm>
            <a:off x="1676400" y="1371600"/>
            <a:ext cx="5410200" cy="4330700"/>
          </a:xfrm>
          <a:prstGeom prst="rect">
            <a:avLst/>
          </a:prstGeom>
          <a:noFill/>
          <a:ln>
            <a:noFill/>
          </a:ln>
        </p:spPr>
      </p:pic>
      <p:sp>
        <p:nvSpPr>
          <p:cNvPr id="999" name="Shape 999"/>
          <p:cNvSpPr txBox="1"/>
          <p:nvPr/>
        </p:nvSpPr>
        <p:spPr>
          <a:xfrm>
            <a:off x="1371600" y="457200"/>
            <a:ext cx="629285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Two birds with bi-tonal wings:</a:t>
            </a:r>
            <a:endParaRPr/>
          </a:p>
        </p:txBody>
      </p:sp>
      <p:sp>
        <p:nvSpPr>
          <p:cNvPr id="1000" name="Shape 1000"/>
          <p:cNvSpPr txBox="1"/>
          <p:nvPr/>
        </p:nvSpPr>
        <p:spPr>
          <a:xfrm>
            <a:off x="5410200" y="1447800"/>
            <a:ext cx="3494088" cy="946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dark body, light flight feathers</a:t>
            </a:r>
            <a:endParaRPr/>
          </a:p>
        </p:txBody>
      </p:sp>
      <p:sp>
        <p:nvSpPr>
          <p:cNvPr id="1001" name="Shape 1001"/>
          <p:cNvSpPr txBox="1"/>
          <p:nvPr/>
        </p:nvSpPr>
        <p:spPr>
          <a:xfrm>
            <a:off x="381000" y="4419600"/>
            <a:ext cx="4056063" cy="946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paler body,</a:t>
            </a:r>
            <a:endParaRPr/>
          </a:p>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dark flight feathers</a:t>
            </a:r>
            <a:endParaRPr/>
          </a:p>
        </p:txBody>
      </p:sp>
      <p:sp>
        <p:nvSpPr>
          <p:cNvPr id="1002" name="Shape 1002"/>
          <p:cNvSpPr txBox="1"/>
          <p:nvPr/>
        </p:nvSpPr>
        <p:spPr>
          <a:xfrm>
            <a:off x="5257800" y="2438400"/>
            <a:ext cx="31623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Turkey Vulture</a:t>
            </a:r>
            <a:endParaRPr/>
          </a:p>
        </p:txBody>
      </p:sp>
      <p:sp>
        <p:nvSpPr>
          <p:cNvPr id="1003" name="Shape 1003"/>
          <p:cNvSpPr txBox="1"/>
          <p:nvPr/>
        </p:nvSpPr>
        <p:spPr>
          <a:xfrm>
            <a:off x="1752600" y="5562600"/>
            <a:ext cx="368141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800"/>
              <a:buFont typeface="Verdana"/>
              <a:buNone/>
            </a:pPr>
            <a:r>
              <a:rPr b="1" lang="en-US" sz="2800">
                <a:solidFill>
                  <a:srgbClr val="83FD3F"/>
                </a:solidFill>
                <a:latin typeface="Verdana"/>
                <a:ea typeface="Verdana"/>
                <a:cs typeface="Verdana"/>
                <a:sym typeface="Verdana"/>
              </a:rPr>
              <a:t>Swainson’s Hawk</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99"/>
                                        </p:tgtEl>
                                        <p:attrNameLst>
                                          <p:attrName>style.visibility</p:attrName>
                                        </p:attrNameLst>
                                      </p:cBhvr>
                                      <p:to>
                                        <p:strVal val="visible"/>
                                      </p:to>
                                    </p:set>
                                    <p:animEffect filter="fade" transition="in">
                                      <p:cBhvr>
                                        <p:cTn dur="2000"/>
                                        <p:tgtEl>
                                          <p:spTgt spid="99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3000"/>
                                        <p:tgtEl>
                                          <p:spTgt spid="99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2000"/>
                                        <p:tgtEl>
                                          <p:spTgt spid="100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2000"/>
                                        <p:tgtEl>
                                          <p:spTgt spid="1001"/>
                                        </p:tgtEl>
                                      </p:cBhvr>
                                    </p:animEffect>
                                  </p:childTnLst>
                                </p:cTn>
                              </p:par>
                            </p:childTnLst>
                          </p:cTn>
                        </p:par>
                        <p:par>
                          <p:cTn fill="hold">
                            <p:stCondLst>
                              <p:cond delay="9000"/>
                            </p:stCondLst>
                            <p:childTnLst>
                              <p:par>
                                <p:cTn fill="hold" nodeType="afterEffect" presetClass="entr" presetID="23" presetSubtype="16">
                                  <p:stCondLst>
                                    <p:cond delay="1000"/>
                                  </p:stCondLst>
                                  <p:childTnLst>
                                    <p:set>
                                      <p:cBhvr>
                                        <p:cTn dur="1" fill="hold">
                                          <p:stCondLst>
                                            <p:cond delay="0"/>
                                          </p:stCondLst>
                                        </p:cTn>
                                        <p:tgtEl>
                                          <p:spTgt spid="1002"/>
                                        </p:tgtEl>
                                        <p:attrNameLst>
                                          <p:attrName>style.visibility</p:attrName>
                                        </p:attrNameLst>
                                      </p:cBhvr>
                                      <p:to>
                                        <p:strVal val="visible"/>
                                      </p:to>
                                    </p:set>
                                    <p:anim calcmode="lin" valueType="num">
                                      <p:cBhvr additive="base">
                                        <p:cTn dur="1000"/>
                                        <p:tgtEl>
                                          <p:spTgt spid="1002"/>
                                        </p:tgtEl>
                                        <p:attrNameLst>
                                          <p:attrName>ppt_w</p:attrName>
                                        </p:attrNameLst>
                                      </p:cBhvr>
                                      <p:tavLst>
                                        <p:tav fmla="" tm="0">
                                          <p:val>
                                            <p:strVal val="0"/>
                                          </p:val>
                                        </p:tav>
                                        <p:tav fmla="" tm="100000">
                                          <p:val>
                                            <p:strVal val="#ppt_w"/>
                                          </p:val>
                                        </p:tav>
                                      </p:tavLst>
                                    </p:anim>
                                    <p:anim calcmode="lin" valueType="num">
                                      <p:cBhvr additive="base">
                                        <p:cTn dur="1000"/>
                                        <p:tgtEl>
                                          <p:spTgt spid="1002"/>
                                        </p:tgtEl>
                                        <p:attrNameLst>
                                          <p:attrName>ppt_h</p:attrName>
                                        </p:attrNameLst>
                                      </p:cBhvr>
                                      <p:tavLst>
                                        <p:tav fmla="" tm="0">
                                          <p:val>
                                            <p:strVal val="0"/>
                                          </p:val>
                                        </p:tav>
                                        <p:tav fmla="" tm="100000">
                                          <p:val>
                                            <p:strVal val="#ppt_h"/>
                                          </p:val>
                                        </p:tav>
                                      </p:tavLst>
                                    </p:anim>
                                  </p:childTnLst>
                                </p:cTn>
                              </p:par>
                            </p:childTnLst>
                          </p:cTn>
                        </p:par>
                        <p:par>
                          <p:cTn fill="hold">
                            <p:stCondLst>
                              <p:cond delay="10000"/>
                            </p:stCondLst>
                            <p:childTnLst>
                              <p:par>
                                <p:cTn fill="hold" nodeType="afterEffect" presetClass="entr" presetID="23" presetSubtype="16">
                                  <p:stCondLst>
                                    <p:cond delay="500"/>
                                  </p:stCondLst>
                                  <p:childTnLst>
                                    <p:set>
                                      <p:cBhvr>
                                        <p:cTn dur="1" fill="hold">
                                          <p:stCondLst>
                                            <p:cond delay="0"/>
                                          </p:stCondLst>
                                        </p:cTn>
                                        <p:tgtEl>
                                          <p:spTgt spid="1003"/>
                                        </p:tgtEl>
                                        <p:attrNameLst>
                                          <p:attrName>style.visibility</p:attrName>
                                        </p:attrNameLst>
                                      </p:cBhvr>
                                      <p:to>
                                        <p:strVal val="visible"/>
                                      </p:to>
                                    </p:set>
                                    <p:anim calcmode="lin" valueType="num">
                                      <p:cBhvr additive="base">
                                        <p:cTn dur="1000"/>
                                        <p:tgtEl>
                                          <p:spTgt spid="1003"/>
                                        </p:tgtEl>
                                        <p:attrNameLst>
                                          <p:attrName>ppt_w</p:attrName>
                                        </p:attrNameLst>
                                      </p:cBhvr>
                                      <p:tavLst>
                                        <p:tav fmla="" tm="0">
                                          <p:val>
                                            <p:strVal val="0"/>
                                          </p:val>
                                        </p:tav>
                                        <p:tav fmla="" tm="100000">
                                          <p:val>
                                            <p:strVal val="#ppt_w"/>
                                          </p:val>
                                        </p:tav>
                                      </p:tavLst>
                                    </p:anim>
                                    <p:anim calcmode="lin" valueType="num">
                                      <p:cBhvr additive="base">
                                        <p:cTn dur="1000"/>
                                        <p:tgtEl>
                                          <p:spTgt spid="10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8" name="Shape 1008"/>
        <p:cNvGrpSpPr/>
        <p:nvPr/>
      </p:nvGrpSpPr>
      <p:grpSpPr>
        <a:xfrm>
          <a:off x="0" y="0"/>
          <a:ext cx="0" cy="0"/>
          <a:chOff x="0" y="0"/>
          <a:chExt cx="0" cy="0"/>
        </a:xfrm>
      </p:grpSpPr>
      <p:pic>
        <p:nvPicPr>
          <p:cNvPr descr="fllyingMiKi2 copy" id="1009" name="Shape 1009"/>
          <p:cNvPicPr preferRelativeResize="0"/>
          <p:nvPr/>
        </p:nvPicPr>
        <p:blipFill rotWithShape="1">
          <a:blip r:embed="rId3">
            <a:alphaModFix/>
          </a:blip>
          <a:srcRect b="0" l="0" r="0" t="0"/>
          <a:stretch/>
        </p:blipFill>
        <p:spPr>
          <a:xfrm>
            <a:off x="457200" y="838200"/>
            <a:ext cx="2159000" cy="2635250"/>
          </a:xfrm>
          <a:prstGeom prst="rect">
            <a:avLst/>
          </a:prstGeom>
          <a:noFill/>
          <a:ln>
            <a:noFill/>
          </a:ln>
        </p:spPr>
      </p:pic>
      <p:sp>
        <p:nvSpPr>
          <p:cNvPr id="1010" name="Shape 1010"/>
          <p:cNvSpPr txBox="1"/>
          <p:nvPr/>
        </p:nvSpPr>
        <p:spPr>
          <a:xfrm>
            <a:off x="1965325" y="973138"/>
            <a:ext cx="18415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t/>
            </a:r>
            <a:endParaRPr b="1" sz="4000">
              <a:solidFill>
                <a:schemeClr val="dk1"/>
              </a:solidFill>
              <a:latin typeface="Verdana"/>
              <a:ea typeface="Verdana"/>
              <a:cs typeface="Verdana"/>
              <a:sym typeface="Verdana"/>
            </a:endParaRPr>
          </a:p>
        </p:txBody>
      </p:sp>
      <p:sp>
        <p:nvSpPr>
          <p:cNvPr id="1011" name="Shape 1011"/>
          <p:cNvSpPr txBox="1"/>
          <p:nvPr/>
        </p:nvSpPr>
        <p:spPr>
          <a:xfrm>
            <a:off x="609600" y="533400"/>
            <a:ext cx="4583113"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Mississippi Kite</a:t>
            </a:r>
            <a:endParaRPr/>
          </a:p>
        </p:txBody>
      </p:sp>
      <p:sp>
        <p:nvSpPr>
          <p:cNvPr id="1012" name="Shape 1012"/>
          <p:cNvSpPr txBox="1"/>
          <p:nvPr/>
        </p:nvSpPr>
        <p:spPr>
          <a:xfrm>
            <a:off x="2286000" y="1371600"/>
            <a:ext cx="6456363"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a southerner edging northward</a:t>
            </a:r>
            <a:endParaRPr/>
          </a:p>
        </p:txBody>
      </p:sp>
      <p:sp>
        <p:nvSpPr>
          <p:cNvPr id="1013" name="Shape 1013"/>
          <p:cNvSpPr txBox="1"/>
          <p:nvPr/>
        </p:nvSpPr>
        <p:spPr>
          <a:xfrm>
            <a:off x="4114800" y="2667000"/>
            <a:ext cx="49530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very swift and graceful</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floating flight</a:t>
            </a:r>
            <a:endParaRPr/>
          </a:p>
        </p:txBody>
      </p:sp>
      <p:sp>
        <p:nvSpPr>
          <p:cNvPr id="1014" name="Shape 1014"/>
          <p:cNvSpPr txBox="1"/>
          <p:nvPr/>
        </p:nvSpPr>
        <p:spPr>
          <a:xfrm>
            <a:off x="4038600" y="3581400"/>
            <a:ext cx="5578475"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often seen catching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insects on the wing</a:t>
            </a:r>
            <a:endParaRPr/>
          </a:p>
        </p:txBody>
      </p:sp>
      <p:sp>
        <p:nvSpPr>
          <p:cNvPr id="1015" name="Shape 1015"/>
          <p:cNvSpPr txBox="1"/>
          <p:nvPr/>
        </p:nvSpPr>
        <p:spPr>
          <a:xfrm>
            <a:off x="4038600" y="4800600"/>
            <a:ext cx="42672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falcon-like shape, but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narrower wings</a:t>
            </a:r>
            <a:endParaRPr/>
          </a:p>
        </p:txBody>
      </p:sp>
      <p:sp>
        <p:nvSpPr>
          <p:cNvPr id="1016" name="Shape 1016"/>
          <p:cNvSpPr txBox="1"/>
          <p:nvPr/>
        </p:nvSpPr>
        <p:spPr>
          <a:xfrm>
            <a:off x="4114800" y="2184400"/>
            <a:ext cx="26066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grey in color</a:t>
            </a:r>
            <a:endParaRPr/>
          </a:p>
        </p:txBody>
      </p:sp>
      <p:pic>
        <p:nvPicPr>
          <p:cNvPr descr="flyingMissKite copy" id="1017" name="Shape 1017"/>
          <p:cNvPicPr preferRelativeResize="0"/>
          <p:nvPr/>
        </p:nvPicPr>
        <p:blipFill rotWithShape="1">
          <a:blip r:embed="rId4">
            <a:alphaModFix/>
          </a:blip>
          <a:srcRect b="0" l="0" r="0" t="0"/>
          <a:stretch/>
        </p:blipFill>
        <p:spPr>
          <a:xfrm>
            <a:off x="609600" y="3124200"/>
            <a:ext cx="3065463" cy="3276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011"/>
                                        </p:tgtEl>
                                        <p:attrNameLst>
                                          <p:attrName>style.visibility</p:attrName>
                                        </p:attrNameLst>
                                      </p:cBhvr>
                                      <p:to>
                                        <p:strVal val="visible"/>
                                      </p:to>
                                    </p:set>
                                    <p:animEffect filter="fade" transition="in">
                                      <p:cBhvr>
                                        <p:cTn dur="2000"/>
                                        <p:tgtEl>
                                          <p:spTgt spid="1011"/>
                                        </p:tgtEl>
                                      </p:cBhvr>
                                    </p:animEffect>
                                  </p:childTnLst>
                                </p:cTn>
                              </p:par>
                              <p:par>
                                <p:cTn fill="hold" nodeType="withEffect" presetClass="entr" presetID="23" presetSubtype="16">
                                  <p:stCondLst>
                                    <p:cond delay="0"/>
                                  </p:stCondLst>
                                  <p:childTnLst>
                                    <p:set>
                                      <p:cBhvr>
                                        <p:cTn dur="1" fill="hold">
                                          <p:stCondLst>
                                            <p:cond delay="0"/>
                                          </p:stCondLst>
                                        </p:cTn>
                                        <p:tgtEl>
                                          <p:spTgt spid="1012"/>
                                        </p:tgtEl>
                                        <p:attrNameLst>
                                          <p:attrName>style.visibility</p:attrName>
                                        </p:attrNameLst>
                                      </p:cBhvr>
                                      <p:to>
                                        <p:strVal val="visible"/>
                                      </p:to>
                                    </p:set>
                                    <p:anim calcmode="lin" valueType="num">
                                      <p:cBhvr additive="base">
                                        <p:cTn dur="2000"/>
                                        <p:tgtEl>
                                          <p:spTgt spid="1012"/>
                                        </p:tgtEl>
                                        <p:attrNameLst>
                                          <p:attrName>ppt_w</p:attrName>
                                        </p:attrNameLst>
                                      </p:cBhvr>
                                      <p:tavLst>
                                        <p:tav fmla="" tm="0">
                                          <p:val>
                                            <p:strVal val="0"/>
                                          </p:val>
                                        </p:tav>
                                        <p:tav fmla="" tm="100000">
                                          <p:val>
                                            <p:strVal val="#ppt_w"/>
                                          </p:val>
                                        </p:tav>
                                      </p:tavLst>
                                    </p:anim>
                                    <p:anim calcmode="lin" valueType="num">
                                      <p:cBhvr additive="base">
                                        <p:cTn dur="2000"/>
                                        <p:tgtEl>
                                          <p:spTgt spid="10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09"/>
                                        </p:tgtEl>
                                        <p:attrNameLst>
                                          <p:attrName>style.visibility</p:attrName>
                                        </p:attrNameLst>
                                      </p:cBhvr>
                                      <p:to>
                                        <p:strVal val="visible"/>
                                      </p:to>
                                    </p:set>
                                    <p:anim calcmode="lin" valueType="num">
                                      <p:cBhvr additive="base">
                                        <p:cTn dur="3000"/>
                                        <p:tgtEl>
                                          <p:spTgt spid="1009"/>
                                        </p:tgtEl>
                                        <p:attrNameLst>
                                          <p:attrName>ppt_w</p:attrName>
                                        </p:attrNameLst>
                                      </p:cBhvr>
                                      <p:tavLst>
                                        <p:tav fmla="" tm="0">
                                          <p:val>
                                            <p:strVal val="0"/>
                                          </p:val>
                                        </p:tav>
                                        <p:tav fmla="" tm="100000">
                                          <p:val>
                                            <p:strVal val="#ppt_w"/>
                                          </p:val>
                                        </p:tav>
                                      </p:tavLst>
                                    </p:anim>
                                    <p:anim calcmode="lin" valueType="num">
                                      <p:cBhvr additive="base">
                                        <p:cTn dur="3000"/>
                                        <p:tgtEl>
                                          <p:spTgt spid="1009"/>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2000"/>
                                        <p:tgtEl>
                                          <p:spTgt spid="1016"/>
                                        </p:tgtEl>
                                      </p:cBhvr>
                                    </p:animEffect>
                                  </p:childTnLst>
                                </p:cTn>
                              </p:par>
                            </p:childTnLst>
                          </p:cTn>
                        </p:par>
                        <p:par>
                          <p:cTn fill="hold">
                            <p:stCondLst>
                              <p:cond delay="5000"/>
                            </p:stCondLst>
                            <p:childTnLst>
                              <p:par>
                                <p:cTn fill="hold" nodeType="afterEffect" presetClass="entr" presetID="10" presetSubtype="0">
                                  <p:stCondLst>
                                    <p:cond delay="500"/>
                                  </p:stCondLst>
                                  <p:childTnLst>
                                    <p:set>
                                      <p:cBhvr>
                                        <p:cTn dur="1" fill="hold">
                                          <p:stCondLst>
                                            <p:cond delay="0"/>
                                          </p:stCondLst>
                                        </p:cTn>
                                        <p:tgtEl>
                                          <p:spTgt spid="1013"/>
                                        </p:tgtEl>
                                        <p:attrNameLst>
                                          <p:attrName>style.visibility</p:attrName>
                                        </p:attrNameLst>
                                      </p:cBhvr>
                                      <p:to>
                                        <p:strVal val="visible"/>
                                      </p:to>
                                    </p:set>
                                    <p:animEffect filter="fade" transition="in">
                                      <p:cBhvr>
                                        <p:cTn dur="2000"/>
                                        <p:tgtEl>
                                          <p:spTgt spid="1013"/>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2000"/>
                                        <p:tgtEl>
                                          <p:spTgt spid="1014"/>
                                        </p:tgtEl>
                                      </p:cBhvr>
                                    </p:animEffect>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1017"/>
                                        </p:tgtEl>
                                        <p:attrNameLst>
                                          <p:attrName>style.visibility</p:attrName>
                                        </p:attrNameLst>
                                      </p:cBhvr>
                                      <p:to>
                                        <p:strVal val="visible"/>
                                      </p:to>
                                    </p:set>
                                    <p:anim calcmode="lin" valueType="num">
                                      <p:cBhvr additive="base">
                                        <p:cTn dur="2000"/>
                                        <p:tgtEl>
                                          <p:spTgt spid="1017"/>
                                        </p:tgtEl>
                                        <p:attrNameLst>
                                          <p:attrName>ppt_w</p:attrName>
                                        </p:attrNameLst>
                                      </p:cBhvr>
                                      <p:tavLst>
                                        <p:tav fmla="" tm="0">
                                          <p:val>
                                            <p:strVal val="0"/>
                                          </p:val>
                                        </p:tav>
                                        <p:tav fmla="" tm="100000">
                                          <p:val>
                                            <p:strVal val="#ppt_w"/>
                                          </p:val>
                                        </p:tav>
                                      </p:tavLst>
                                    </p:anim>
                                    <p:anim calcmode="lin" valueType="num">
                                      <p:cBhvr additive="base">
                                        <p:cTn dur="2000"/>
                                        <p:tgtEl>
                                          <p:spTgt spid="101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3000"/>
                                        <p:tgtEl>
                                          <p:spTgt spid="10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2" name="Shape 1022"/>
        <p:cNvGrpSpPr/>
        <p:nvPr/>
      </p:nvGrpSpPr>
      <p:grpSpPr>
        <a:xfrm>
          <a:off x="0" y="0"/>
          <a:ext cx="0" cy="0"/>
          <a:chOff x="0" y="0"/>
          <a:chExt cx="0" cy="0"/>
        </a:xfrm>
      </p:grpSpPr>
      <p:pic>
        <p:nvPicPr>
          <p:cNvPr descr="silhouetteFalcon" id="1023" name="Shape 1023"/>
          <p:cNvPicPr preferRelativeResize="0"/>
          <p:nvPr/>
        </p:nvPicPr>
        <p:blipFill rotWithShape="1">
          <a:blip r:embed="rId3">
            <a:alphaModFix/>
          </a:blip>
          <a:srcRect b="0" l="0" r="0" t="0"/>
          <a:stretch/>
        </p:blipFill>
        <p:spPr>
          <a:xfrm rot="1961968">
            <a:off x="6553200" y="3124200"/>
            <a:ext cx="1455738" cy="3073400"/>
          </a:xfrm>
          <a:prstGeom prst="rect">
            <a:avLst/>
          </a:prstGeom>
          <a:noFill/>
          <a:ln>
            <a:noFill/>
          </a:ln>
        </p:spPr>
      </p:pic>
      <p:pic>
        <p:nvPicPr>
          <p:cNvPr descr="mergedbuteo2" id="1024" name="Shape 1024"/>
          <p:cNvPicPr preferRelativeResize="0"/>
          <p:nvPr/>
        </p:nvPicPr>
        <p:blipFill rotWithShape="1">
          <a:blip r:embed="rId4">
            <a:alphaModFix/>
          </a:blip>
          <a:srcRect b="0" l="0" r="0" t="0"/>
          <a:stretch/>
        </p:blipFill>
        <p:spPr>
          <a:xfrm rot="2596038">
            <a:off x="317500" y="3541713"/>
            <a:ext cx="3065463" cy="1574800"/>
          </a:xfrm>
          <a:prstGeom prst="rect">
            <a:avLst/>
          </a:prstGeom>
          <a:noFill/>
          <a:ln>
            <a:noFill/>
          </a:ln>
        </p:spPr>
      </p:pic>
      <p:sp>
        <p:nvSpPr>
          <p:cNvPr id="1025" name="Shape 1025"/>
          <p:cNvSpPr txBox="1"/>
          <p:nvPr/>
        </p:nvSpPr>
        <p:spPr>
          <a:xfrm>
            <a:off x="1371600" y="838200"/>
            <a:ext cx="6188075"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3600"/>
              <a:buFont typeface="Verdana"/>
              <a:buNone/>
            </a:pPr>
            <a:r>
              <a:rPr b="1" lang="en-US" sz="3600">
                <a:solidFill>
                  <a:srgbClr val="FFFF00"/>
                </a:solidFill>
                <a:latin typeface="Verdana"/>
                <a:ea typeface="Verdana"/>
                <a:cs typeface="Verdana"/>
                <a:sym typeface="Verdana"/>
              </a:rPr>
              <a:t>Possible winter visitors</a:t>
            </a:r>
            <a:endParaRPr/>
          </a:p>
        </p:txBody>
      </p:sp>
      <p:sp>
        <p:nvSpPr>
          <p:cNvPr id="1026" name="Shape 1026"/>
          <p:cNvSpPr txBox="1"/>
          <p:nvPr/>
        </p:nvSpPr>
        <p:spPr>
          <a:xfrm>
            <a:off x="2362200" y="3505200"/>
            <a:ext cx="4411663" cy="1373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A Buteo</a:t>
            </a:r>
            <a:endParaRPr/>
          </a:p>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             and</a:t>
            </a:r>
            <a:endParaRPr/>
          </a:p>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                     a Falcon</a:t>
            </a:r>
            <a:endParaRPr/>
          </a:p>
        </p:txBody>
      </p:sp>
      <p:sp>
        <p:nvSpPr>
          <p:cNvPr id="1027" name="Shape 1027"/>
          <p:cNvSpPr txBox="1"/>
          <p:nvPr/>
        </p:nvSpPr>
        <p:spPr>
          <a:xfrm>
            <a:off x="2362200" y="1752600"/>
            <a:ext cx="450373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in wide open habitats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025"/>
                                        </p:tgtEl>
                                        <p:attrNameLst>
                                          <p:attrName>style.visibility</p:attrName>
                                        </p:attrNameLst>
                                      </p:cBhvr>
                                      <p:to>
                                        <p:strVal val="visible"/>
                                      </p:to>
                                    </p:set>
                                    <p:animEffect filter="fade" transition="in">
                                      <p:cBhvr>
                                        <p:cTn dur="2000"/>
                                        <p:tgtEl>
                                          <p:spTgt spid="102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1000"/>
                                        <p:tgtEl>
                                          <p:spTgt spid="1027"/>
                                        </p:tgtEl>
                                        <p:attrNameLst>
                                          <p:attrName>ppt_w</p:attrName>
                                        </p:attrNameLst>
                                      </p:cBhvr>
                                      <p:tavLst>
                                        <p:tav fmla="" tm="0">
                                          <p:val>
                                            <p:strVal val="0"/>
                                          </p:val>
                                        </p:tav>
                                        <p:tav fmla="" tm="100000">
                                          <p:val>
                                            <p:strVal val="#ppt_w"/>
                                          </p:val>
                                        </p:tav>
                                      </p:tavLst>
                                    </p:anim>
                                    <p:anim calcmode="lin" valueType="num">
                                      <p:cBhvr additive="base">
                                        <p:cTn dur="1000"/>
                                        <p:tgtEl>
                                          <p:spTgt spid="1027"/>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26">
                                            <p:txEl>
                                              <p:pRg end="0" st="0"/>
                                            </p:txEl>
                                          </p:spTgt>
                                        </p:tgtEl>
                                        <p:attrNameLst>
                                          <p:attrName>style.visibility</p:attrName>
                                        </p:attrNameLst>
                                      </p:cBhvr>
                                      <p:to>
                                        <p:strVal val="visible"/>
                                      </p:to>
                                    </p:set>
                                    <p:animEffect filter="fade" transition="in">
                                      <p:cBhvr>
                                        <p:cTn dur="2000"/>
                                        <p:tgtEl>
                                          <p:spTgt spid="1026">
                                            <p:txEl>
                                              <p:pRg end="0" st="0"/>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26">
                                            <p:txEl>
                                              <p:pRg end="1" st="1"/>
                                            </p:txEl>
                                          </p:spTgt>
                                        </p:tgtEl>
                                        <p:attrNameLst>
                                          <p:attrName>style.visibility</p:attrName>
                                        </p:attrNameLst>
                                      </p:cBhvr>
                                      <p:to>
                                        <p:strVal val="visible"/>
                                      </p:to>
                                    </p:set>
                                    <p:animEffect filter="fade" transition="in">
                                      <p:cBhvr>
                                        <p:cTn dur="2000"/>
                                        <p:tgtEl>
                                          <p:spTgt spid="1026">
                                            <p:txEl>
                                              <p:pRg end="1" st="1"/>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026">
                                            <p:txEl>
                                              <p:pRg end="2" st="2"/>
                                            </p:txEl>
                                          </p:spTgt>
                                        </p:tgtEl>
                                        <p:attrNameLst>
                                          <p:attrName>style.visibility</p:attrName>
                                        </p:attrNameLst>
                                      </p:cBhvr>
                                      <p:to>
                                        <p:strVal val="visible"/>
                                      </p:to>
                                    </p:set>
                                    <p:animEffect filter="fade" transition="in">
                                      <p:cBhvr>
                                        <p:cTn dur="2000"/>
                                        <p:tgtEl>
                                          <p:spTgt spid="1026">
                                            <p:txEl>
                                              <p:pRg end="2" st="2"/>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2000"/>
                                        <p:tgtEl>
                                          <p:spTgt spid="1024"/>
                                        </p:tgtEl>
                                      </p:cBhvr>
                                    </p:animEffect>
                                  </p:childTnLst>
                                </p:cTn>
                              </p:par>
                            </p:childTnLst>
                          </p:cTn>
                        </p:par>
                        <p:par>
                          <p:cTn fill="hold">
                            <p:stCondLst>
                              <p:cond delay="11000"/>
                            </p:stCondLst>
                            <p:childTnLst>
                              <p:par>
                                <p:cTn fill="hold" nodeType="afterEffect" presetClass="entr" presetID="23" presetSubtype="16">
                                  <p:stCondLst>
                                    <p:cond delay="0"/>
                                  </p:stCondLst>
                                  <p:childTnLst>
                                    <p:set>
                                      <p:cBhvr>
                                        <p:cTn dur="1" fill="hold">
                                          <p:stCondLst>
                                            <p:cond delay="0"/>
                                          </p:stCondLst>
                                        </p:cTn>
                                        <p:tgtEl>
                                          <p:spTgt spid="1023"/>
                                        </p:tgtEl>
                                        <p:attrNameLst>
                                          <p:attrName>style.visibility</p:attrName>
                                        </p:attrNameLst>
                                      </p:cBhvr>
                                      <p:to>
                                        <p:strVal val="visible"/>
                                      </p:to>
                                    </p:set>
                                    <p:anim calcmode="lin" valueType="num">
                                      <p:cBhvr additive="base">
                                        <p:cTn dur="1000"/>
                                        <p:tgtEl>
                                          <p:spTgt spid="1023"/>
                                        </p:tgtEl>
                                        <p:attrNameLst>
                                          <p:attrName>ppt_w</p:attrName>
                                        </p:attrNameLst>
                                      </p:cBhvr>
                                      <p:tavLst>
                                        <p:tav fmla="" tm="0">
                                          <p:val>
                                            <p:strVal val="0"/>
                                          </p:val>
                                        </p:tav>
                                        <p:tav fmla="" tm="100000">
                                          <p:val>
                                            <p:strVal val="#ppt_w"/>
                                          </p:val>
                                        </p:tav>
                                      </p:tavLst>
                                    </p:anim>
                                    <p:anim calcmode="lin" valueType="num">
                                      <p:cBhvr additive="base">
                                        <p:cTn dur="1000"/>
                                        <p:tgtEl>
                                          <p:spTgt spid="10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2" name="Shape 1032"/>
        <p:cNvGrpSpPr/>
        <p:nvPr/>
      </p:nvGrpSpPr>
      <p:grpSpPr>
        <a:xfrm>
          <a:off x="0" y="0"/>
          <a:ext cx="0" cy="0"/>
          <a:chOff x="0" y="0"/>
          <a:chExt cx="0" cy="0"/>
        </a:xfrm>
      </p:grpSpPr>
      <p:pic>
        <p:nvPicPr>
          <p:cNvPr descr="DaveMcNhawks dkRoughie057 copy" id="1033" name="Shape 1033"/>
          <p:cNvPicPr preferRelativeResize="0"/>
          <p:nvPr/>
        </p:nvPicPr>
        <p:blipFill rotWithShape="1">
          <a:blip r:embed="rId3">
            <a:alphaModFix/>
          </a:blip>
          <a:srcRect b="0" l="0" r="0" t="0"/>
          <a:stretch/>
        </p:blipFill>
        <p:spPr>
          <a:xfrm>
            <a:off x="990600" y="1828800"/>
            <a:ext cx="3200400" cy="2978150"/>
          </a:xfrm>
          <a:prstGeom prst="rect">
            <a:avLst/>
          </a:prstGeom>
          <a:noFill/>
          <a:ln>
            <a:noFill/>
          </a:ln>
        </p:spPr>
      </p:pic>
      <p:pic>
        <p:nvPicPr>
          <p:cNvPr descr="mergedbuteo2" id="1034" name="Shape 1034"/>
          <p:cNvPicPr preferRelativeResize="0"/>
          <p:nvPr/>
        </p:nvPicPr>
        <p:blipFill rotWithShape="1">
          <a:blip r:embed="rId4">
            <a:alphaModFix/>
          </a:blip>
          <a:srcRect b="0" l="0" r="0" t="0"/>
          <a:stretch/>
        </p:blipFill>
        <p:spPr>
          <a:xfrm rot="-2650432">
            <a:off x="1676400" y="1600200"/>
            <a:ext cx="1681163" cy="3398838"/>
          </a:xfrm>
          <a:prstGeom prst="rect">
            <a:avLst/>
          </a:prstGeom>
          <a:noFill/>
          <a:ln>
            <a:noFill/>
          </a:ln>
        </p:spPr>
      </p:pic>
      <p:sp>
        <p:nvSpPr>
          <p:cNvPr id="1035" name="Shape 1035"/>
          <p:cNvSpPr txBox="1"/>
          <p:nvPr/>
        </p:nvSpPr>
        <p:spPr>
          <a:xfrm>
            <a:off x="533400" y="457200"/>
            <a:ext cx="59467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Rough-legged Hawk</a:t>
            </a:r>
            <a:endParaRPr/>
          </a:p>
        </p:txBody>
      </p:sp>
      <p:sp>
        <p:nvSpPr>
          <p:cNvPr id="1036" name="Shape 1036"/>
          <p:cNvSpPr txBox="1"/>
          <p:nvPr/>
        </p:nvSpPr>
        <p:spPr>
          <a:xfrm>
            <a:off x="3962400" y="2438400"/>
            <a:ext cx="19335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has dark</a:t>
            </a:r>
            <a:endParaRPr/>
          </a:p>
        </p:txBody>
      </p:sp>
      <p:sp>
        <p:nvSpPr>
          <p:cNvPr id="1037" name="Shape 1037"/>
          <p:cNvSpPr txBox="1"/>
          <p:nvPr/>
        </p:nvSpPr>
        <p:spPr>
          <a:xfrm>
            <a:off x="5334000" y="2819400"/>
            <a:ext cx="331946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light color morphs</a:t>
            </a:r>
            <a:endParaRPr/>
          </a:p>
        </p:txBody>
      </p:sp>
      <p:sp>
        <p:nvSpPr>
          <p:cNvPr id="1038" name="Shape 1038"/>
          <p:cNvSpPr txBox="1"/>
          <p:nvPr/>
        </p:nvSpPr>
        <p:spPr>
          <a:xfrm>
            <a:off x="533400" y="5791200"/>
            <a:ext cx="7696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exhibits a shallow dihedral when soaring</a:t>
            </a:r>
            <a:endParaRPr/>
          </a:p>
        </p:txBody>
      </p:sp>
      <p:sp>
        <p:nvSpPr>
          <p:cNvPr id="1039" name="Shape 1039"/>
          <p:cNvSpPr txBox="1"/>
          <p:nvPr/>
        </p:nvSpPr>
        <p:spPr>
          <a:xfrm>
            <a:off x="3962400" y="3276600"/>
            <a:ext cx="4876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light morphs show a</a:t>
            </a:r>
            <a:endParaRPr/>
          </a:p>
        </p:txBody>
      </p:sp>
      <p:sp>
        <p:nvSpPr>
          <p:cNvPr id="1040" name="Shape 1040"/>
          <p:cNvSpPr txBox="1"/>
          <p:nvPr/>
        </p:nvSpPr>
        <p:spPr>
          <a:xfrm>
            <a:off x="3657600" y="1143000"/>
            <a:ext cx="4892675" cy="946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a long-winged Buteo from the far north</a:t>
            </a:r>
            <a:endParaRPr/>
          </a:p>
        </p:txBody>
      </p:sp>
      <p:pic>
        <p:nvPicPr>
          <p:cNvPr descr="DarkRoughie" id="1041" name="Shape 1041"/>
          <p:cNvPicPr preferRelativeResize="0"/>
          <p:nvPr/>
        </p:nvPicPr>
        <p:blipFill rotWithShape="1">
          <a:blip r:embed="rId5">
            <a:alphaModFix/>
          </a:blip>
          <a:srcRect b="0" l="0" r="0" t="0"/>
          <a:stretch/>
        </p:blipFill>
        <p:spPr>
          <a:xfrm rot="-2336073">
            <a:off x="1447800" y="1371600"/>
            <a:ext cx="1822450" cy="4006850"/>
          </a:xfrm>
          <a:prstGeom prst="rect">
            <a:avLst/>
          </a:prstGeom>
          <a:noFill/>
          <a:ln>
            <a:noFill/>
          </a:ln>
        </p:spPr>
      </p:pic>
      <p:pic>
        <p:nvPicPr>
          <p:cNvPr descr="LightRoughie" id="1042" name="Shape 1042"/>
          <p:cNvPicPr preferRelativeResize="0"/>
          <p:nvPr/>
        </p:nvPicPr>
        <p:blipFill rotWithShape="1">
          <a:blip r:embed="rId6">
            <a:alphaModFix/>
          </a:blip>
          <a:srcRect b="0" l="0" r="0" t="0"/>
          <a:stretch/>
        </p:blipFill>
        <p:spPr>
          <a:xfrm rot="-1047492">
            <a:off x="1295400" y="1524000"/>
            <a:ext cx="2398713" cy="3352800"/>
          </a:xfrm>
          <a:prstGeom prst="rect">
            <a:avLst/>
          </a:prstGeom>
          <a:noFill/>
          <a:ln>
            <a:noFill/>
          </a:ln>
        </p:spPr>
      </p:pic>
      <p:cxnSp>
        <p:nvCxnSpPr>
          <p:cNvPr id="1043" name="Shape 1043"/>
          <p:cNvCxnSpPr/>
          <p:nvPr/>
        </p:nvCxnSpPr>
        <p:spPr>
          <a:xfrm rot="10800000">
            <a:off x="3200400" y="3733800"/>
            <a:ext cx="1524000" cy="533400"/>
          </a:xfrm>
          <a:prstGeom prst="straightConnector1">
            <a:avLst/>
          </a:prstGeom>
          <a:noFill/>
          <a:ln cap="flat" cmpd="sng" w="38100">
            <a:solidFill>
              <a:srgbClr val="FFFF00"/>
            </a:solidFill>
            <a:prstDash val="solid"/>
            <a:round/>
            <a:headEnd len="med" w="med" type="none"/>
            <a:tailEnd len="med" w="med" type="triangle"/>
          </a:ln>
        </p:spPr>
      </p:cxnSp>
      <p:cxnSp>
        <p:nvCxnSpPr>
          <p:cNvPr id="1044" name="Shape 1044"/>
          <p:cNvCxnSpPr/>
          <p:nvPr/>
        </p:nvCxnSpPr>
        <p:spPr>
          <a:xfrm rot="10800000">
            <a:off x="2209800" y="3886200"/>
            <a:ext cx="2286000" cy="1219200"/>
          </a:xfrm>
          <a:prstGeom prst="straightConnector1">
            <a:avLst/>
          </a:prstGeom>
          <a:noFill/>
          <a:ln cap="flat" cmpd="sng" w="38100">
            <a:solidFill>
              <a:srgbClr val="FFFF00"/>
            </a:solidFill>
            <a:prstDash val="solid"/>
            <a:round/>
            <a:headEnd len="med" w="med" type="none"/>
            <a:tailEnd len="med" w="med" type="triangle"/>
          </a:ln>
        </p:spPr>
      </p:cxnSp>
      <p:sp>
        <p:nvSpPr>
          <p:cNvPr id="1045" name="Shape 1045"/>
          <p:cNvSpPr txBox="1"/>
          <p:nvPr/>
        </p:nvSpPr>
        <p:spPr>
          <a:xfrm>
            <a:off x="4419600" y="3657600"/>
            <a:ext cx="42672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dark belly and </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dark wrist </a:t>
            </a:r>
            <a:r>
              <a:rPr b="1" lang="en-US" sz="2000">
                <a:solidFill>
                  <a:schemeClr val="dk1"/>
                </a:solidFill>
                <a:latin typeface="Verdana"/>
                <a:ea typeface="Verdana"/>
                <a:cs typeface="Verdana"/>
                <a:sym typeface="Verdana"/>
              </a:rPr>
              <a:t>(carpal)</a:t>
            </a:r>
            <a:r>
              <a:rPr b="1" lang="en-US" sz="2400">
                <a:solidFill>
                  <a:schemeClr val="dk1"/>
                </a:solidFill>
                <a:latin typeface="Verdana"/>
                <a:ea typeface="Verdana"/>
                <a:cs typeface="Verdana"/>
                <a:sym typeface="Verdana"/>
              </a:rPr>
              <a:t> patch</a:t>
            </a:r>
            <a:endParaRPr/>
          </a:p>
        </p:txBody>
      </p:sp>
      <p:sp>
        <p:nvSpPr>
          <p:cNvPr id="1046" name="Shape 1046"/>
          <p:cNvSpPr txBox="1"/>
          <p:nvPr/>
        </p:nvSpPr>
        <p:spPr>
          <a:xfrm>
            <a:off x="4495800" y="2819400"/>
            <a:ext cx="817563"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and</a:t>
            </a:r>
            <a:endParaRPr/>
          </a:p>
        </p:txBody>
      </p:sp>
      <p:sp>
        <p:nvSpPr>
          <p:cNvPr id="1047" name="Shape 1047"/>
          <p:cNvSpPr txBox="1"/>
          <p:nvPr/>
        </p:nvSpPr>
        <p:spPr>
          <a:xfrm>
            <a:off x="1981200" y="4800600"/>
            <a:ext cx="64770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broad white sub-terminal tail band</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              (all color phases)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35"/>
                                        </p:tgtEl>
                                        <p:attrNameLst>
                                          <p:attrName>style.visibility</p:attrName>
                                        </p:attrNameLst>
                                      </p:cBhvr>
                                      <p:to>
                                        <p:strVal val="visible"/>
                                      </p:to>
                                    </p:set>
                                    <p:animEffect filter="fade" transition="in">
                                      <p:cBhvr>
                                        <p:cTn dur="2000"/>
                                        <p:tgtEl>
                                          <p:spTgt spid="103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2000"/>
                                        <p:tgtEl>
                                          <p:spTgt spid="1040"/>
                                        </p:tgtEl>
                                      </p:cBhvr>
                                    </p:animEffect>
                                  </p:childTnLst>
                                </p:cTn>
                              </p:par>
                              <p:par>
                                <p:cTn fill="hold" nodeType="with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2000"/>
                                        <p:tgtEl>
                                          <p:spTgt spid="1038"/>
                                        </p:tgtEl>
                                      </p:cBhvr>
                                    </p:animEffect>
                                  </p:childTnLst>
                                </p:cTn>
                              </p:par>
                              <p:par>
                                <p:cTn fill="hold" nodeType="with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3000"/>
                                        <p:tgtEl>
                                          <p:spTgt spid="103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2000"/>
                                        <p:tgtEl>
                                          <p:spTgt spid="1036"/>
                                        </p:tgtEl>
                                      </p:cBhvr>
                                    </p:animEffect>
                                  </p:childTnLst>
                                </p:cTn>
                              </p:par>
                              <p:par>
                                <p:cTn fill="hold" nodeType="withEffect" presetClass="entr" presetID="23" presetSubtype="16">
                                  <p:stCondLst>
                                    <p:cond delay="0"/>
                                  </p:stCondLst>
                                  <p:childTnLst>
                                    <p:set>
                                      <p:cBhvr>
                                        <p:cTn dur="1" fill="hold">
                                          <p:stCondLst>
                                            <p:cond delay="0"/>
                                          </p:stCondLst>
                                        </p:cTn>
                                        <p:tgtEl>
                                          <p:spTgt spid="1033"/>
                                        </p:tgtEl>
                                        <p:attrNameLst>
                                          <p:attrName>style.visibility</p:attrName>
                                        </p:attrNameLst>
                                      </p:cBhvr>
                                      <p:to>
                                        <p:strVal val="visible"/>
                                      </p:to>
                                    </p:set>
                                    <p:anim calcmode="lin" valueType="num">
                                      <p:cBhvr additive="base">
                                        <p:cTn dur="3000"/>
                                        <p:tgtEl>
                                          <p:spTgt spid="1033"/>
                                        </p:tgtEl>
                                        <p:attrNameLst>
                                          <p:attrName>ppt_w</p:attrName>
                                        </p:attrNameLst>
                                      </p:cBhvr>
                                      <p:tavLst>
                                        <p:tav fmla="" tm="0">
                                          <p:val>
                                            <p:strVal val="0"/>
                                          </p:val>
                                        </p:tav>
                                        <p:tav fmla="" tm="100000">
                                          <p:val>
                                            <p:strVal val="#ppt_w"/>
                                          </p:val>
                                        </p:tav>
                                      </p:tavLst>
                                    </p:anim>
                                    <p:anim calcmode="lin" valueType="num">
                                      <p:cBhvr additive="base">
                                        <p:cTn dur="3000"/>
                                        <p:tgtEl>
                                          <p:spTgt spid="1033"/>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3000"/>
                                        <p:tgtEl>
                                          <p:spTgt spid="1034"/>
                                        </p:tgtEl>
                                      </p:cBhvr>
                                    </p:animEffect>
                                    <p:set>
                                      <p:cBhvr>
                                        <p:cTn dur="1" fill="hold">
                                          <p:stCondLst>
                                            <p:cond delay="3000"/>
                                          </p:stCondLst>
                                        </p:cTn>
                                        <p:tgtEl>
                                          <p:spTgt spid="1034"/>
                                        </p:tgtEl>
                                        <p:attrNameLst>
                                          <p:attrName>style.visibility</p:attrName>
                                        </p:attrNameLst>
                                      </p:cBhvr>
                                      <p:to>
                                        <p:strVal val="hidden"/>
                                      </p:to>
                                    </p:set>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1041"/>
                                        </p:tgtEl>
                                        <p:attrNameLst>
                                          <p:attrName>style.visibility</p:attrName>
                                        </p:attrNameLst>
                                      </p:cBhvr>
                                      <p:to>
                                        <p:strVal val="visible"/>
                                      </p:to>
                                    </p:set>
                                    <p:anim calcmode="lin" valueType="num">
                                      <p:cBhvr additive="base">
                                        <p:cTn dur="3000"/>
                                        <p:tgtEl>
                                          <p:spTgt spid="1041"/>
                                        </p:tgtEl>
                                        <p:attrNameLst>
                                          <p:attrName>ppt_w</p:attrName>
                                        </p:attrNameLst>
                                      </p:cBhvr>
                                      <p:tavLst>
                                        <p:tav fmla="" tm="0">
                                          <p:val>
                                            <p:strVal val="0"/>
                                          </p:val>
                                        </p:tav>
                                        <p:tav fmla="" tm="100000">
                                          <p:val>
                                            <p:strVal val="#ppt_w"/>
                                          </p:val>
                                        </p:tav>
                                      </p:tavLst>
                                    </p:anim>
                                    <p:anim calcmode="lin" valueType="num">
                                      <p:cBhvr additive="base">
                                        <p:cTn dur="3000"/>
                                        <p:tgtEl>
                                          <p:spTgt spid="10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2000"/>
                                        <p:tgtEl>
                                          <p:spTgt spid="1046"/>
                                        </p:tgtEl>
                                      </p:cBhvr>
                                    </p:animEffect>
                                  </p:childTnLst>
                                </p:cTn>
                              </p:par>
                            </p:childTnLst>
                          </p:cTn>
                        </p:par>
                        <p:par>
                          <p:cTn fill="hold">
                            <p:stCondLst>
                              <p:cond delay="11000"/>
                            </p:stCondLst>
                            <p:childTnLst>
                              <p:par>
                                <p:cTn fill="hold" nodeType="afterEffect" presetClass="entr" presetID="23" presetSubtype="16">
                                  <p:stCondLst>
                                    <p:cond delay="0"/>
                                  </p:stCondLst>
                                  <p:childTnLst>
                                    <p:set>
                                      <p:cBhvr>
                                        <p:cTn dur="1" fill="hold">
                                          <p:stCondLst>
                                            <p:cond delay="0"/>
                                          </p:stCondLst>
                                        </p:cTn>
                                        <p:tgtEl>
                                          <p:spTgt spid="1042"/>
                                        </p:tgtEl>
                                        <p:attrNameLst>
                                          <p:attrName>style.visibility</p:attrName>
                                        </p:attrNameLst>
                                      </p:cBhvr>
                                      <p:to>
                                        <p:strVal val="visible"/>
                                      </p:to>
                                    </p:set>
                                    <p:anim calcmode="lin" valueType="num">
                                      <p:cBhvr additive="base">
                                        <p:cTn dur="2000"/>
                                        <p:tgtEl>
                                          <p:spTgt spid="1042"/>
                                        </p:tgtEl>
                                        <p:attrNameLst>
                                          <p:attrName>ppt_w</p:attrName>
                                        </p:attrNameLst>
                                      </p:cBhvr>
                                      <p:tavLst>
                                        <p:tav fmla="" tm="0">
                                          <p:val>
                                            <p:strVal val="0"/>
                                          </p:val>
                                        </p:tav>
                                        <p:tav fmla="" tm="100000">
                                          <p:val>
                                            <p:strVal val="#ppt_w"/>
                                          </p:val>
                                        </p:tav>
                                      </p:tavLst>
                                    </p:anim>
                                    <p:anim calcmode="lin" valueType="num">
                                      <p:cBhvr additive="base">
                                        <p:cTn dur="2000"/>
                                        <p:tgtEl>
                                          <p:spTgt spid="104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2000"/>
                                        <p:tgtEl>
                                          <p:spTgt spid="1037"/>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3000"/>
                                        <p:tgtEl>
                                          <p:spTgt spid="1039"/>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2000"/>
                                        <p:tgtEl>
                                          <p:spTgt spid="1045"/>
                                        </p:tgtEl>
                                      </p:cBhvr>
                                    </p:animEffect>
                                  </p:childTnLst>
                                </p:cTn>
                              </p:par>
                              <p:par>
                                <p:cTn fill="hold" nodeType="with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2000"/>
                                        <p:tgtEl>
                                          <p:spTgt spid="1043"/>
                                        </p:tgtEl>
                                      </p:cBhvr>
                                    </p:animEffect>
                                  </p:childTnLst>
                                </p:cTn>
                              </p:par>
                            </p:childTnLst>
                          </p:cTn>
                        </p:par>
                        <p:par>
                          <p:cTn fill="hold">
                            <p:stCondLst>
                              <p:cond delay="18000"/>
                            </p:stCondLst>
                            <p:childTnLst>
                              <p:par>
                                <p:cTn fill="hold" nodeType="afterEffect" presetClass="exit" presetID="10" presetSubtype="0">
                                  <p:stCondLst>
                                    <p:cond delay="1000"/>
                                  </p:stCondLst>
                                  <p:childTnLst>
                                    <p:animEffect filter="fade" transition="out">
                                      <p:cBhvr>
                                        <p:cTn dur="5000"/>
                                        <p:tgtEl>
                                          <p:spTgt spid="1043"/>
                                        </p:tgtEl>
                                      </p:cBhvr>
                                    </p:animEffect>
                                    <p:set>
                                      <p:cBhvr>
                                        <p:cTn dur="1" fill="hold">
                                          <p:stCondLst>
                                            <p:cond delay="5000"/>
                                          </p:stCondLst>
                                        </p:cTn>
                                        <p:tgtEl>
                                          <p:spTgt spid="104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5000"/>
                                        <p:tgtEl>
                                          <p:spTgt spid="1047"/>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2000"/>
                                        <p:tgtEl>
                                          <p:spTgt spid="1044"/>
                                        </p:tgtEl>
                                      </p:cBhvr>
                                    </p:animEffect>
                                  </p:childTnLst>
                                </p:cTn>
                              </p:par>
                            </p:childTnLst>
                          </p:cTn>
                        </p:par>
                        <p:par>
                          <p:cTn fill="hold">
                            <p:stCondLst>
                              <p:cond delay="25000"/>
                            </p:stCondLst>
                            <p:childTnLst>
                              <p:par>
                                <p:cTn fill="hold" nodeType="afterEffect" presetClass="exit" presetID="10" presetSubtype="0">
                                  <p:stCondLst>
                                    <p:cond delay="1000"/>
                                  </p:stCondLst>
                                  <p:childTnLst>
                                    <p:animEffect filter="fade" transition="out">
                                      <p:cBhvr>
                                        <p:cTn dur="3000"/>
                                        <p:tgtEl>
                                          <p:spTgt spid="1042"/>
                                        </p:tgtEl>
                                      </p:cBhvr>
                                    </p:animEffect>
                                    <p:set>
                                      <p:cBhvr>
                                        <p:cTn dur="1" fill="hold">
                                          <p:stCondLst>
                                            <p:cond delay="3000"/>
                                          </p:stCondLst>
                                        </p:cTn>
                                        <p:tgtEl>
                                          <p:spTgt spid="1042"/>
                                        </p:tgtEl>
                                        <p:attrNameLst>
                                          <p:attrName>style.visibility</p:attrName>
                                        </p:attrNameLst>
                                      </p:cBhvr>
                                      <p:to>
                                        <p:strVal val="hidden"/>
                                      </p:to>
                                    </p:set>
                                  </p:childTnLst>
                                </p:cTn>
                              </p:par>
                            </p:childTnLst>
                          </p:cTn>
                        </p:par>
                        <p:par>
                          <p:cTn fill="hold">
                            <p:stCondLst>
                              <p:cond delay="28000"/>
                            </p:stCondLst>
                            <p:childTnLst>
                              <p:par>
                                <p:cTn fill="hold" nodeType="afterEffect" presetClass="exit" presetID="10" presetSubtype="0">
                                  <p:stCondLst>
                                    <p:cond delay="0"/>
                                  </p:stCondLst>
                                  <p:childTnLst>
                                    <p:animEffect filter="fade" transition="out">
                                      <p:cBhvr>
                                        <p:cTn dur="3000"/>
                                        <p:tgtEl>
                                          <p:spTgt spid="1041"/>
                                        </p:tgtEl>
                                      </p:cBhvr>
                                    </p:animEffect>
                                    <p:set>
                                      <p:cBhvr>
                                        <p:cTn dur="1" fill="hold">
                                          <p:stCondLst>
                                            <p:cond delay="3000"/>
                                          </p:stCondLst>
                                        </p:cTn>
                                        <p:tgtEl>
                                          <p:spTgt spid="104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2" name="Shape 1052"/>
        <p:cNvGrpSpPr/>
        <p:nvPr/>
      </p:nvGrpSpPr>
      <p:grpSpPr>
        <a:xfrm>
          <a:off x="0" y="0"/>
          <a:ext cx="0" cy="0"/>
          <a:chOff x="0" y="0"/>
          <a:chExt cx="0" cy="0"/>
        </a:xfrm>
      </p:grpSpPr>
      <p:pic>
        <p:nvPicPr>
          <p:cNvPr descr="silhouetteFalcon" id="1053" name="Shape 1053"/>
          <p:cNvPicPr preferRelativeResize="0"/>
          <p:nvPr/>
        </p:nvPicPr>
        <p:blipFill rotWithShape="1">
          <a:blip r:embed="rId3">
            <a:alphaModFix/>
          </a:blip>
          <a:srcRect b="0" l="0" r="0" t="0"/>
          <a:stretch/>
        </p:blipFill>
        <p:spPr>
          <a:xfrm rot="-1643124">
            <a:off x="6096000" y="609600"/>
            <a:ext cx="1931988" cy="4752975"/>
          </a:xfrm>
          <a:prstGeom prst="rect">
            <a:avLst/>
          </a:prstGeom>
          <a:noFill/>
          <a:ln>
            <a:noFill/>
          </a:ln>
        </p:spPr>
      </p:pic>
      <p:pic>
        <p:nvPicPr>
          <p:cNvPr descr="DaveMcNhawksdarkGyr copy" id="1054" name="Shape 1054"/>
          <p:cNvPicPr preferRelativeResize="0"/>
          <p:nvPr/>
        </p:nvPicPr>
        <p:blipFill rotWithShape="1">
          <a:blip r:embed="rId4">
            <a:alphaModFix/>
          </a:blip>
          <a:srcRect b="0" l="0" r="0" t="0"/>
          <a:stretch/>
        </p:blipFill>
        <p:spPr>
          <a:xfrm>
            <a:off x="4191000" y="2657475"/>
            <a:ext cx="4724400" cy="4200525"/>
          </a:xfrm>
          <a:prstGeom prst="rect">
            <a:avLst/>
          </a:prstGeom>
          <a:noFill/>
          <a:ln>
            <a:noFill/>
          </a:ln>
        </p:spPr>
      </p:pic>
      <p:sp>
        <p:nvSpPr>
          <p:cNvPr id="1055" name="Shape 1055"/>
          <p:cNvSpPr txBox="1"/>
          <p:nvPr/>
        </p:nvSpPr>
        <p:spPr>
          <a:xfrm>
            <a:off x="1050925" y="592138"/>
            <a:ext cx="30892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Verdana"/>
              <a:buNone/>
            </a:pPr>
            <a:r>
              <a:rPr b="1" lang="en-US" sz="4000">
                <a:solidFill>
                  <a:srgbClr val="FFFF00"/>
                </a:solidFill>
                <a:latin typeface="Verdana"/>
                <a:ea typeface="Verdana"/>
                <a:cs typeface="Verdana"/>
                <a:sym typeface="Verdana"/>
              </a:rPr>
              <a:t>Gyrfalcon </a:t>
            </a:r>
            <a:endParaRPr/>
          </a:p>
        </p:txBody>
      </p:sp>
      <p:sp>
        <p:nvSpPr>
          <p:cNvPr id="1056" name="Shape 1056"/>
          <p:cNvSpPr txBox="1"/>
          <p:nvPr/>
        </p:nvSpPr>
        <p:spPr>
          <a:xfrm>
            <a:off x="2895600" y="1295400"/>
            <a:ext cx="36957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the largest falcon</a:t>
            </a:r>
            <a:endParaRPr/>
          </a:p>
        </p:txBody>
      </p:sp>
      <p:sp>
        <p:nvSpPr>
          <p:cNvPr id="1057" name="Shape 1057"/>
          <p:cNvSpPr txBox="1"/>
          <p:nvPr/>
        </p:nvSpPr>
        <p:spPr>
          <a:xfrm>
            <a:off x="228600" y="2438400"/>
            <a:ext cx="5486400" cy="2647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bird of the tundra</a:t>
            </a:r>
            <a:endParaRPr/>
          </a:p>
          <a:p>
            <a:pPr indent="15240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rare visitor south of the       Canadian border</a:t>
            </a:r>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a:p>
            <a:pPr indent="0" lvl="0" marL="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 colors range from white</a:t>
            </a:r>
            <a:endParaRPr/>
          </a:p>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through dark grey</a:t>
            </a:r>
            <a:endParaRPr/>
          </a:p>
        </p:txBody>
      </p:sp>
      <p:pic>
        <p:nvPicPr>
          <p:cNvPr descr="close Gyr copy" id="1058" name="Shape 1058"/>
          <p:cNvPicPr preferRelativeResize="0"/>
          <p:nvPr/>
        </p:nvPicPr>
        <p:blipFill rotWithShape="1">
          <a:blip r:embed="rId5">
            <a:alphaModFix/>
          </a:blip>
          <a:srcRect b="0" l="0" r="0" t="0"/>
          <a:stretch/>
        </p:blipFill>
        <p:spPr>
          <a:xfrm>
            <a:off x="5029200" y="2286000"/>
            <a:ext cx="3371850" cy="45720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055"/>
                                        </p:tgtEl>
                                        <p:attrNameLst>
                                          <p:attrName>style.visibility</p:attrName>
                                        </p:attrNameLst>
                                      </p:cBhvr>
                                      <p:to>
                                        <p:strVal val="visible"/>
                                      </p:to>
                                    </p:set>
                                    <p:animEffect filter="fade" transition="in">
                                      <p:cBhvr>
                                        <p:cTn dur="2000"/>
                                        <p:tgtEl>
                                          <p:spTgt spid="105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53"/>
                                        </p:tgtEl>
                                        <p:attrNameLst>
                                          <p:attrName>style.visibility</p:attrName>
                                        </p:attrNameLst>
                                      </p:cBhvr>
                                      <p:to>
                                        <p:strVal val="visible"/>
                                      </p:to>
                                    </p:set>
                                    <p:anim calcmode="lin" valueType="num">
                                      <p:cBhvr additive="base">
                                        <p:cTn dur="3000"/>
                                        <p:tgtEl>
                                          <p:spTgt spid="1053"/>
                                        </p:tgtEl>
                                        <p:attrNameLst>
                                          <p:attrName>ppt_w</p:attrName>
                                        </p:attrNameLst>
                                      </p:cBhvr>
                                      <p:tavLst>
                                        <p:tav fmla="" tm="0">
                                          <p:val>
                                            <p:strVal val="0"/>
                                          </p:val>
                                        </p:tav>
                                        <p:tav fmla="" tm="100000">
                                          <p:val>
                                            <p:strVal val="#ppt_w"/>
                                          </p:val>
                                        </p:tav>
                                      </p:tavLst>
                                    </p:anim>
                                    <p:anim calcmode="lin" valueType="num">
                                      <p:cBhvr additive="base">
                                        <p:cTn dur="3000"/>
                                        <p:tgtEl>
                                          <p:spTgt spid="105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2000"/>
                                        <p:tgtEl>
                                          <p:spTgt spid="105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57">
                                            <p:txEl>
                                              <p:pRg end="0" st="0"/>
                                            </p:txEl>
                                          </p:spTgt>
                                        </p:tgtEl>
                                        <p:attrNameLst>
                                          <p:attrName>style.visibility</p:attrName>
                                        </p:attrNameLst>
                                      </p:cBhvr>
                                      <p:to>
                                        <p:strVal val="visible"/>
                                      </p:to>
                                    </p:set>
                                    <p:animEffect filter="fade" transition="in">
                                      <p:cBhvr>
                                        <p:cTn dur="2000"/>
                                        <p:tgtEl>
                                          <p:spTgt spid="1057">
                                            <p:txEl>
                                              <p:pRg end="0" st="0"/>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057">
                                            <p:txEl>
                                              <p:pRg end="1" st="1"/>
                                            </p:txEl>
                                          </p:spTgt>
                                        </p:tgtEl>
                                        <p:attrNameLst>
                                          <p:attrName>style.visibility</p:attrName>
                                        </p:attrNameLst>
                                      </p:cBhvr>
                                      <p:to>
                                        <p:strVal val="visible"/>
                                      </p:to>
                                    </p:set>
                                    <p:animEffect filter="fade" transition="in">
                                      <p:cBhvr>
                                        <p:cTn dur="2000"/>
                                        <p:tgtEl>
                                          <p:spTgt spid="1057">
                                            <p:txEl>
                                              <p:pRg end="1" st="1"/>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057">
                                            <p:txEl>
                                              <p:pRg end="2" st="2"/>
                                            </p:txEl>
                                          </p:spTgt>
                                        </p:tgtEl>
                                        <p:attrNameLst>
                                          <p:attrName>style.visibility</p:attrName>
                                        </p:attrNameLst>
                                      </p:cBhvr>
                                      <p:to>
                                        <p:strVal val="visible"/>
                                      </p:to>
                                    </p:set>
                                    <p:animEffect filter="fade" transition="in">
                                      <p:cBhvr>
                                        <p:cTn dur="2000"/>
                                        <p:tgtEl>
                                          <p:spTgt spid="1057">
                                            <p:txEl>
                                              <p:pRg end="2" st="2"/>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057">
                                            <p:txEl>
                                              <p:pRg end="3" st="3"/>
                                            </p:txEl>
                                          </p:spTgt>
                                        </p:tgtEl>
                                        <p:attrNameLst>
                                          <p:attrName>style.visibility</p:attrName>
                                        </p:attrNameLst>
                                      </p:cBhvr>
                                      <p:to>
                                        <p:strVal val="visible"/>
                                      </p:to>
                                    </p:set>
                                    <p:animEffect filter="fade" transition="in">
                                      <p:cBhvr>
                                        <p:cTn dur="2000"/>
                                        <p:tgtEl>
                                          <p:spTgt spid="1057">
                                            <p:txEl>
                                              <p:pRg end="3" st="3"/>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057">
                                            <p:txEl>
                                              <p:pRg end="4" st="4"/>
                                            </p:txEl>
                                          </p:spTgt>
                                        </p:tgtEl>
                                        <p:attrNameLst>
                                          <p:attrName>style.visibility</p:attrName>
                                        </p:attrNameLst>
                                      </p:cBhvr>
                                      <p:to>
                                        <p:strVal val="visible"/>
                                      </p:to>
                                    </p:set>
                                    <p:animEffect filter="fade" transition="in">
                                      <p:cBhvr>
                                        <p:cTn dur="2000"/>
                                        <p:tgtEl>
                                          <p:spTgt spid="1057">
                                            <p:txEl>
                                              <p:pRg end="4" st="4"/>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057">
                                            <p:txEl>
                                              <p:pRg end="5" st="5"/>
                                            </p:txEl>
                                          </p:spTgt>
                                        </p:tgtEl>
                                        <p:attrNameLst>
                                          <p:attrName>style.visibility</p:attrName>
                                        </p:attrNameLst>
                                      </p:cBhvr>
                                      <p:to>
                                        <p:strVal val="visible"/>
                                      </p:to>
                                    </p:set>
                                    <p:animEffect filter="fade" transition="in">
                                      <p:cBhvr>
                                        <p:cTn dur="2000"/>
                                        <p:tgtEl>
                                          <p:spTgt spid="1057">
                                            <p:txEl>
                                              <p:pRg end="5" st="5"/>
                                            </p:txEl>
                                          </p:spTgt>
                                        </p:tgtEl>
                                      </p:cBhvr>
                                    </p:animEffect>
                                  </p:childTnLst>
                                </p:cTn>
                              </p:par>
                              <p:par>
                                <p:cTn fill="hold" nodeType="withEffect" presetClass="entr" presetID="23" presetSubtype="16">
                                  <p:stCondLst>
                                    <p:cond delay="0"/>
                                  </p:stCondLst>
                                  <p:childTnLst>
                                    <p:set>
                                      <p:cBhvr>
                                        <p:cTn dur="1" fill="hold">
                                          <p:stCondLst>
                                            <p:cond delay="0"/>
                                          </p:stCondLst>
                                        </p:cTn>
                                        <p:tgtEl>
                                          <p:spTgt spid="1058"/>
                                        </p:tgtEl>
                                        <p:attrNameLst>
                                          <p:attrName>style.visibility</p:attrName>
                                        </p:attrNameLst>
                                      </p:cBhvr>
                                      <p:to>
                                        <p:strVal val="visible"/>
                                      </p:to>
                                    </p:set>
                                    <p:anim calcmode="lin" valueType="num">
                                      <p:cBhvr additive="base">
                                        <p:cTn dur="3000"/>
                                        <p:tgtEl>
                                          <p:spTgt spid="1058"/>
                                        </p:tgtEl>
                                        <p:attrNameLst>
                                          <p:attrName>ppt_w</p:attrName>
                                        </p:attrNameLst>
                                      </p:cBhvr>
                                      <p:tavLst>
                                        <p:tav fmla="" tm="0">
                                          <p:val>
                                            <p:strVal val="0"/>
                                          </p:val>
                                        </p:tav>
                                        <p:tav fmla="" tm="100000">
                                          <p:val>
                                            <p:strVal val="#ppt_w"/>
                                          </p:val>
                                        </p:tav>
                                      </p:tavLst>
                                    </p:anim>
                                    <p:anim calcmode="lin" valueType="num">
                                      <p:cBhvr additive="base">
                                        <p:cTn dur="3000"/>
                                        <p:tgtEl>
                                          <p:spTgt spid="1058"/>
                                        </p:tgtEl>
                                        <p:attrNameLst>
                                          <p:attrName>ppt_h</p:attrName>
                                        </p:attrNameLst>
                                      </p:cBhvr>
                                      <p:tavLst>
                                        <p:tav fmla="" tm="0">
                                          <p:val>
                                            <p:strVal val="0"/>
                                          </p:val>
                                        </p:tav>
                                        <p:tav fmla="" tm="100000">
                                          <p:val>
                                            <p:strVal val="#ppt_h"/>
                                          </p:val>
                                        </p:tav>
                                      </p:tavLst>
                                    </p:anim>
                                  </p:childTnLst>
                                </p:cTn>
                              </p:par>
                              <p:par>
                                <p:cTn fill="hold" nodeType="withEffect" presetClass="exit" presetID="23" presetSubtype="32">
                                  <p:stCondLst>
                                    <p:cond delay="500"/>
                                  </p:stCondLst>
                                  <p:childTnLst>
                                    <p:anim calcmode="lin" valueType="num">
                                      <p:cBhvr additive="base">
                                        <p:cTn dur="3000"/>
                                        <p:tgtEl>
                                          <p:spTgt spid="1053"/>
                                        </p:tgtEl>
                                        <p:attrNameLst>
                                          <p:attrName>ppt_w</p:attrName>
                                        </p:attrNameLst>
                                      </p:cBhvr>
                                      <p:tavLst>
                                        <p:tav fmla="" tm="0">
                                          <p:val>
                                            <p:strVal val="#ppt_w"/>
                                          </p:val>
                                        </p:tav>
                                        <p:tav fmla="" tm="100000">
                                          <p:val>
                                            <p:strVal val="0"/>
                                          </p:val>
                                        </p:tav>
                                      </p:tavLst>
                                    </p:anim>
                                    <p:anim calcmode="lin" valueType="num">
                                      <p:cBhvr additive="base">
                                        <p:cTn dur="3000"/>
                                        <p:tgtEl>
                                          <p:spTgt spid="1053"/>
                                        </p:tgtEl>
                                        <p:attrNameLst>
                                          <p:attrName>ppt_h</p:attrName>
                                        </p:attrNameLst>
                                      </p:cBhvr>
                                      <p:tavLst>
                                        <p:tav fmla="" tm="0">
                                          <p:val>
                                            <p:strVal val="#ppt_h"/>
                                          </p:val>
                                        </p:tav>
                                        <p:tav fmla="" tm="100000">
                                          <p:val>
                                            <p:strVal val="0"/>
                                          </p:val>
                                        </p:tav>
                                      </p:tavLst>
                                    </p:anim>
                                    <p:set>
                                      <p:cBhvr>
                                        <p:cTn dur="1" fill="hold">
                                          <p:stCondLst>
                                            <p:cond delay="3000"/>
                                          </p:stCondLst>
                                        </p:cTn>
                                        <p:tgtEl>
                                          <p:spTgt spid="1053"/>
                                        </p:tgtEl>
                                        <p:attrNameLst>
                                          <p:attrName>style.visibility</p:attrName>
                                        </p:attrNameLst>
                                      </p:cBhvr>
                                      <p:to>
                                        <p:strVal val="hidden"/>
                                      </p:to>
                                    </p:set>
                                  </p:childTnLst>
                                </p:cTn>
                              </p:par>
                            </p:childTnLst>
                          </p:cTn>
                        </p:par>
                        <p:par>
                          <p:cTn fill="hold">
                            <p:stCondLst>
                              <p:cond delay="18000"/>
                            </p:stCondLst>
                            <p:childTnLst>
                              <p:par>
                                <p:cTn fill="hold" nodeType="afterEffect" presetClass="exit" presetID="23" presetSubtype="32">
                                  <p:stCondLst>
                                    <p:cond delay="0"/>
                                  </p:stCondLst>
                                  <p:childTnLst>
                                    <p:anim calcmode="lin" valueType="num">
                                      <p:cBhvr additive="base">
                                        <p:cTn dur="3000"/>
                                        <p:tgtEl>
                                          <p:spTgt spid="1058"/>
                                        </p:tgtEl>
                                        <p:attrNameLst>
                                          <p:attrName>ppt_w</p:attrName>
                                        </p:attrNameLst>
                                      </p:cBhvr>
                                      <p:tavLst>
                                        <p:tav fmla="" tm="0">
                                          <p:val>
                                            <p:strVal val="#ppt_w"/>
                                          </p:val>
                                        </p:tav>
                                        <p:tav fmla="" tm="100000">
                                          <p:val>
                                            <p:strVal val="0"/>
                                          </p:val>
                                        </p:tav>
                                      </p:tavLst>
                                    </p:anim>
                                    <p:anim calcmode="lin" valueType="num">
                                      <p:cBhvr additive="base">
                                        <p:cTn dur="3000"/>
                                        <p:tgtEl>
                                          <p:spTgt spid="1058"/>
                                        </p:tgtEl>
                                        <p:attrNameLst>
                                          <p:attrName>ppt_h</p:attrName>
                                        </p:attrNameLst>
                                      </p:cBhvr>
                                      <p:tavLst>
                                        <p:tav fmla="" tm="0">
                                          <p:val>
                                            <p:strVal val="#ppt_h"/>
                                          </p:val>
                                        </p:tav>
                                        <p:tav fmla="" tm="100000">
                                          <p:val>
                                            <p:strVal val="0"/>
                                          </p:val>
                                        </p:tav>
                                      </p:tavLst>
                                    </p:anim>
                                    <p:set>
                                      <p:cBhvr>
                                        <p:cTn dur="1" fill="hold">
                                          <p:stCondLst>
                                            <p:cond delay="3000"/>
                                          </p:stCondLst>
                                        </p:cTn>
                                        <p:tgtEl>
                                          <p:spTgt spid="1058"/>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1054"/>
                                        </p:tgtEl>
                                        <p:attrNameLst>
                                          <p:attrName>style.visibility</p:attrName>
                                        </p:attrNameLst>
                                      </p:cBhvr>
                                      <p:to>
                                        <p:strVal val="visible"/>
                                      </p:to>
                                    </p:set>
                                    <p:anim calcmode="lin" valueType="num">
                                      <p:cBhvr additive="base">
                                        <p:cTn dur="3000"/>
                                        <p:tgtEl>
                                          <p:spTgt spid="1054"/>
                                        </p:tgtEl>
                                        <p:attrNameLst>
                                          <p:attrName>ppt_w</p:attrName>
                                        </p:attrNameLst>
                                      </p:cBhvr>
                                      <p:tavLst>
                                        <p:tav fmla="" tm="0">
                                          <p:val>
                                            <p:strVal val="0"/>
                                          </p:val>
                                        </p:tav>
                                        <p:tav fmla="" tm="100000">
                                          <p:val>
                                            <p:strVal val="#ppt_w"/>
                                          </p:val>
                                        </p:tav>
                                      </p:tavLst>
                                    </p:anim>
                                    <p:anim calcmode="lin" valueType="num">
                                      <p:cBhvr additive="base">
                                        <p:cTn dur="3000"/>
                                        <p:tgtEl>
                                          <p:spTgt spid="10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pic>
        <p:nvPicPr>
          <p:cNvPr descr="35880010" id="1064" name="Shape 1064"/>
          <p:cNvPicPr preferRelativeResize="0"/>
          <p:nvPr/>
        </p:nvPicPr>
        <p:blipFill rotWithShape="1">
          <a:blip r:embed="rId3">
            <a:alphaModFix/>
          </a:blip>
          <a:srcRect b="0" l="0" r="0" t="0"/>
          <a:stretch/>
        </p:blipFill>
        <p:spPr>
          <a:xfrm>
            <a:off x="-3200400" y="-838200"/>
            <a:ext cx="14706600" cy="9753600"/>
          </a:xfrm>
          <a:prstGeom prst="rect">
            <a:avLst/>
          </a:prstGeom>
          <a:noFill/>
          <a:ln>
            <a:noFill/>
          </a:ln>
        </p:spPr>
      </p:pic>
      <p:sp>
        <p:nvSpPr>
          <p:cNvPr id="1065" name="Shape 1065"/>
          <p:cNvSpPr txBox="1"/>
          <p:nvPr/>
        </p:nvSpPr>
        <p:spPr>
          <a:xfrm>
            <a:off x="762000" y="1143000"/>
            <a:ext cx="701833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Remember this picture?</a:t>
            </a:r>
            <a:endParaRPr/>
          </a:p>
        </p:txBody>
      </p:sp>
      <p:sp>
        <p:nvSpPr>
          <p:cNvPr id="1066" name="Shape 1066"/>
          <p:cNvSpPr txBox="1"/>
          <p:nvPr/>
        </p:nvSpPr>
        <p:spPr>
          <a:xfrm>
            <a:off x="838200" y="4267200"/>
            <a:ext cx="73437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Remember the question?</a:t>
            </a:r>
            <a:endParaRPr/>
          </a:p>
        </p:txBody>
      </p:sp>
      <p:sp>
        <p:nvSpPr>
          <p:cNvPr id="1067" name="Shape 1067"/>
          <p:cNvSpPr txBox="1"/>
          <p:nvPr/>
        </p:nvSpPr>
        <p:spPr>
          <a:xfrm>
            <a:off x="609600" y="5667375"/>
            <a:ext cx="7620000" cy="11906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Verdana"/>
              <a:buNone/>
            </a:pPr>
            <a:r>
              <a:rPr b="1" lang="en-US" sz="3600">
                <a:solidFill>
                  <a:schemeClr val="dk1"/>
                </a:solidFill>
                <a:latin typeface="Verdana"/>
                <a:ea typeface="Verdana"/>
                <a:cs typeface="Verdana"/>
                <a:sym typeface="Verdana"/>
              </a:rPr>
              <a:t>Now imagine you are using your binoculars</a:t>
            </a:r>
            <a:endParaRPr/>
          </a:p>
        </p:txBody>
      </p:sp>
      <p:sp>
        <p:nvSpPr>
          <p:cNvPr id="1068" name="Shape 1068"/>
          <p:cNvSpPr/>
          <p:nvPr/>
        </p:nvSpPr>
        <p:spPr>
          <a:xfrm>
            <a:off x="4114800" y="2286000"/>
            <a:ext cx="381000" cy="381000"/>
          </a:xfrm>
          <a:prstGeom prst="ellipse">
            <a:avLst/>
          </a:prstGeom>
          <a:noFill/>
          <a:ln cap="flat" cmpd="sng" w="57150">
            <a:solidFill>
              <a:srgbClr val="FFD3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65"/>
                                        </p:tgtEl>
                                        <p:attrNameLst>
                                          <p:attrName>style.visibility</p:attrName>
                                        </p:attrNameLst>
                                      </p:cBhvr>
                                      <p:to>
                                        <p:strVal val="visible"/>
                                      </p:to>
                                    </p:set>
                                    <p:animEffect filter="fade" transition="in">
                                      <p:cBhvr>
                                        <p:cTn dur="2000"/>
                                        <p:tgtEl>
                                          <p:spTgt spid="106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68"/>
                                        </p:tgtEl>
                                        <p:attrNameLst>
                                          <p:attrName>style.visibility</p:attrName>
                                        </p:attrNameLst>
                                      </p:cBhvr>
                                      <p:to>
                                        <p:strVal val="visible"/>
                                      </p:to>
                                    </p:set>
                                    <p:anim calcmode="lin" valueType="num">
                                      <p:cBhvr additive="base">
                                        <p:cTn dur="3000"/>
                                        <p:tgtEl>
                                          <p:spTgt spid="1068"/>
                                        </p:tgtEl>
                                        <p:attrNameLst>
                                          <p:attrName>ppt_w</p:attrName>
                                        </p:attrNameLst>
                                      </p:cBhvr>
                                      <p:tavLst>
                                        <p:tav fmla="" tm="0">
                                          <p:val>
                                            <p:strVal val="0"/>
                                          </p:val>
                                        </p:tav>
                                        <p:tav fmla="" tm="100000">
                                          <p:val>
                                            <p:strVal val="#ppt_w"/>
                                          </p:val>
                                        </p:tav>
                                      </p:tavLst>
                                    </p:anim>
                                    <p:anim calcmode="lin" valueType="num">
                                      <p:cBhvr additive="base">
                                        <p:cTn dur="3000"/>
                                        <p:tgtEl>
                                          <p:spTgt spid="106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66"/>
                                        </p:tgtEl>
                                        <p:attrNameLst>
                                          <p:attrName>style.visibility</p:attrName>
                                        </p:attrNameLst>
                                      </p:cBhvr>
                                      <p:to>
                                        <p:strVal val="visible"/>
                                      </p:to>
                                    </p:set>
                                    <p:animEffect filter="fade" transition="in">
                                      <p:cBhvr>
                                        <p:cTn dur="3000"/>
                                        <p:tgtEl>
                                          <p:spTgt spid="1066"/>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067"/>
                                        </p:tgtEl>
                                        <p:attrNameLst>
                                          <p:attrName>style.visibility</p:attrName>
                                        </p:attrNameLst>
                                      </p:cBhvr>
                                      <p:to>
                                        <p:strVal val="visible"/>
                                      </p:to>
                                    </p:set>
                                    <p:anim calcmode="lin" valueType="num">
                                      <p:cBhvr additive="base">
                                        <p:cTn dur="2000"/>
                                        <p:tgtEl>
                                          <p:spTgt spid="1067"/>
                                        </p:tgtEl>
                                        <p:attrNameLst>
                                          <p:attrName>ppt_w</p:attrName>
                                        </p:attrNameLst>
                                      </p:cBhvr>
                                      <p:tavLst>
                                        <p:tav fmla="" tm="0">
                                          <p:val>
                                            <p:strVal val="0"/>
                                          </p:val>
                                        </p:tav>
                                        <p:tav fmla="" tm="100000">
                                          <p:val>
                                            <p:strVal val="#ppt_w"/>
                                          </p:val>
                                        </p:tav>
                                      </p:tavLst>
                                    </p:anim>
                                    <p:anim calcmode="lin" valueType="num">
                                      <p:cBhvr additive="base">
                                        <p:cTn dur="2000"/>
                                        <p:tgtEl>
                                          <p:spTgt spid="10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3" name="Shape 1073"/>
        <p:cNvGrpSpPr/>
        <p:nvPr/>
      </p:nvGrpSpPr>
      <p:grpSpPr>
        <a:xfrm>
          <a:off x="0" y="0"/>
          <a:ext cx="0" cy="0"/>
          <a:chOff x="0" y="0"/>
          <a:chExt cx="0" cy="0"/>
        </a:xfrm>
      </p:grpSpPr>
      <p:pic>
        <p:nvPicPr>
          <p:cNvPr id="1074" name="Shape 1074"/>
          <p:cNvPicPr preferRelativeResize="0"/>
          <p:nvPr/>
        </p:nvPicPr>
        <p:blipFill rotWithShape="1">
          <a:blip r:embed="rId3">
            <a:alphaModFix/>
          </a:blip>
          <a:srcRect b="0" l="0" r="0" t="0"/>
          <a:stretch/>
        </p:blipFill>
        <p:spPr>
          <a:xfrm>
            <a:off x="4343400" y="2895600"/>
            <a:ext cx="431800" cy="457200"/>
          </a:xfrm>
          <a:prstGeom prst="rect">
            <a:avLst/>
          </a:prstGeom>
          <a:noFill/>
          <a:ln>
            <a:noFill/>
          </a:ln>
        </p:spPr>
      </p:pic>
      <p:sp>
        <p:nvSpPr>
          <p:cNvPr id="1075" name="Shape 1075"/>
          <p:cNvSpPr/>
          <p:nvPr/>
        </p:nvSpPr>
        <p:spPr>
          <a:xfrm>
            <a:off x="4343400" y="2895600"/>
            <a:ext cx="381000" cy="381000"/>
          </a:xfrm>
          <a:prstGeom prst="ellipse">
            <a:avLst/>
          </a:prstGeom>
          <a:noFill/>
          <a:ln cap="flat" cmpd="sng" w="57150">
            <a:solidFill>
              <a:srgbClr val="FFD3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pic>
        <p:nvPicPr>
          <p:cNvPr descr="BWshaped" id="1076" name="Shape 1076"/>
          <p:cNvPicPr preferRelativeResize="0"/>
          <p:nvPr/>
        </p:nvPicPr>
        <p:blipFill rotWithShape="1">
          <a:blip r:embed="rId4">
            <a:alphaModFix/>
          </a:blip>
          <a:srcRect b="0" l="0" r="0" t="0"/>
          <a:stretch/>
        </p:blipFill>
        <p:spPr>
          <a:xfrm rot="-1036403">
            <a:off x="3657600" y="2133600"/>
            <a:ext cx="1524000" cy="1689100"/>
          </a:xfrm>
          <a:prstGeom prst="rect">
            <a:avLst/>
          </a:prstGeom>
          <a:noFill/>
          <a:ln>
            <a:noFill/>
          </a:ln>
        </p:spPr>
      </p:pic>
      <p:pic>
        <p:nvPicPr>
          <p:cNvPr descr="BWshaped" id="1077" name="Shape 1077"/>
          <p:cNvPicPr preferRelativeResize="0"/>
          <p:nvPr/>
        </p:nvPicPr>
        <p:blipFill rotWithShape="1">
          <a:blip r:embed="rId5">
            <a:alphaModFix/>
          </a:blip>
          <a:srcRect b="0" l="0" r="0" t="0"/>
          <a:stretch/>
        </p:blipFill>
        <p:spPr>
          <a:xfrm rot="2481924">
            <a:off x="3124200" y="1905000"/>
            <a:ext cx="2438400" cy="2200275"/>
          </a:xfrm>
          <a:prstGeom prst="rect">
            <a:avLst/>
          </a:prstGeom>
          <a:noFill/>
          <a:ln>
            <a:noFill/>
          </a:ln>
        </p:spPr>
      </p:pic>
      <p:pic>
        <p:nvPicPr>
          <p:cNvPr id="1078" name="Shape 1078"/>
          <p:cNvPicPr preferRelativeResize="0"/>
          <p:nvPr/>
        </p:nvPicPr>
        <p:blipFill rotWithShape="1">
          <a:blip r:embed="rId6">
            <a:alphaModFix/>
          </a:blip>
          <a:srcRect b="0" l="0" r="0" t="0"/>
          <a:stretch/>
        </p:blipFill>
        <p:spPr>
          <a:xfrm>
            <a:off x="3124200" y="1676400"/>
            <a:ext cx="2379663" cy="2743200"/>
          </a:xfrm>
          <a:prstGeom prst="rect">
            <a:avLst/>
          </a:prstGeom>
          <a:noFill/>
          <a:ln>
            <a:noFill/>
          </a:ln>
        </p:spPr>
      </p:pic>
      <p:pic>
        <p:nvPicPr>
          <p:cNvPr descr="JKennedyBWBRD2562 copy" id="1079" name="Shape 1079"/>
          <p:cNvPicPr preferRelativeResize="0"/>
          <p:nvPr/>
        </p:nvPicPr>
        <p:blipFill rotWithShape="1">
          <a:blip r:embed="rId7">
            <a:alphaModFix/>
          </a:blip>
          <a:srcRect b="0" l="0" r="0" t="0"/>
          <a:stretch/>
        </p:blipFill>
        <p:spPr>
          <a:xfrm rot="-1989897">
            <a:off x="533400" y="457200"/>
            <a:ext cx="7562850" cy="5514975"/>
          </a:xfrm>
          <a:prstGeom prst="rect">
            <a:avLst/>
          </a:prstGeom>
          <a:noFill/>
          <a:ln>
            <a:noFill/>
          </a:ln>
        </p:spPr>
      </p:pic>
      <p:sp>
        <p:nvSpPr>
          <p:cNvPr id="1080" name="Shape 1080"/>
          <p:cNvSpPr/>
          <p:nvPr/>
        </p:nvSpPr>
        <p:spPr>
          <a:xfrm>
            <a:off x="1752600" y="762000"/>
            <a:ext cx="52466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What do you see?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2000"/>
                                        <p:tgtEl>
                                          <p:spTgt spid="108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075"/>
                                        </p:tgtEl>
                                        <p:attrNameLst>
                                          <p:attrName>style.visibility</p:attrName>
                                        </p:attrNameLst>
                                      </p:cBhvr>
                                      <p:to>
                                        <p:strVal val="visible"/>
                                      </p:to>
                                    </p:set>
                                    <p:anim calcmode="lin" valueType="num">
                                      <p:cBhvr additive="base">
                                        <p:cTn dur="1000"/>
                                        <p:tgtEl>
                                          <p:spTgt spid="1075"/>
                                        </p:tgtEl>
                                        <p:attrNameLst>
                                          <p:attrName>ppt_w</p:attrName>
                                        </p:attrNameLst>
                                      </p:cBhvr>
                                      <p:tavLst>
                                        <p:tav fmla="" tm="0">
                                          <p:val>
                                            <p:strVal val="0"/>
                                          </p:val>
                                        </p:tav>
                                        <p:tav fmla="" tm="100000">
                                          <p:val>
                                            <p:strVal val="#ppt_w"/>
                                          </p:val>
                                        </p:tav>
                                      </p:tavLst>
                                    </p:anim>
                                    <p:anim calcmode="lin" valueType="num">
                                      <p:cBhvr additive="base">
                                        <p:cTn dur="1000"/>
                                        <p:tgtEl>
                                          <p:spTgt spid="1075"/>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1000"/>
                                  </p:stCondLst>
                                  <p:childTnLst>
                                    <p:set>
                                      <p:cBhvr>
                                        <p:cTn dur="1" fill="hold">
                                          <p:stCondLst>
                                            <p:cond delay="0"/>
                                          </p:stCondLst>
                                        </p:cTn>
                                        <p:tgtEl>
                                          <p:spTgt spid="1076"/>
                                        </p:tgtEl>
                                        <p:attrNameLst>
                                          <p:attrName>style.visibility</p:attrName>
                                        </p:attrNameLst>
                                      </p:cBhvr>
                                      <p:to>
                                        <p:strVal val="visible"/>
                                      </p:to>
                                    </p:set>
                                    <p:anim calcmode="lin" valueType="num">
                                      <p:cBhvr additive="base">
                                        <p:cTn dur="3000"/>
                                        <p:tgtEl>
                                          <p:spTgt spid="1076"/>
                                        </p:tgtEl>
                                        <p:attrNameLst>
                                          <p:attrName>ppt_w</p:attrName>
                                        </p:attrNameLst>
                                      </p:cBhvr>
                                      <p:tavLst>
                                        <p:tav fmla="" tm="0">
                                          <p:val>
                                            <p:strVal val="0"/>
                                          </p:val>
                                        </p:tav>
                                        <p:tav fmla="" tm="100000">
                                          <p:val>
                                            <p:strVal val="#ppt_w"/>
                                          </p:val>
                                        </p:tav>
                                      </p:tavLst>
                                    </p:anim>
                                    <p:anim calcmode="lin" valueType="num">
                                      <p:cBhvr additive="base">
                                        <p:cTn dur="3000"/>
                                        <p:tgtEl>
                                          <p:spTgt spid="1076"/>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1077"/>
                                        </p:tgtEl>
                                        <p:attrNameLst>
                                          <p:attrName>style.visibility</p:attrName>
                                        </p:attrNameLst>
                                      </p:cBhvr>
                                      <p:to>
                                        <p:strVal val="visible"/>
                                      </p:to>
                                    </p:set>
                                    <p:anim calcmode="lin" valueType="num">
                                      <p:cBhvr additive="base">
                                        <p:cTn dur="3000"/>
                                        <p:tgtEl>
                                          <p:spTgt spid="1077"/>
                                        </p:tgtEl>
                                        <p:attrNameLst>
                                          <p:attrName>ppt_w</p:attrName>
                                        </p:attrNameLst>
                                      </p:cBhvr>
                                      <p:tavLst>
                                        <p:tav fmla="" tm="0">
                                          <p:val>
                                            <p:strVal val="0"/>
                                          </p:val>
                                        </p:tav>
                                        <p:tav fmla="" tm="100000">
                                          <p:val>
                                            <p:strVal val="#ppt_w"/>
                                          </p:val>
                                        </p:tav>
                                      </p:tavLst>
                                    </p:anim>
                                    <p:anim calcmode="lin" valueType="num">
                                      <p:cBhvr additive="base">
                                        <p:cTn dur="3000"/>
                                        <p:tgtEl>
                                          <p:spTgt spid="1077"/>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500"/>
                                  </p:stCondLst>
                                  <p:childTnLst>
                                    <p:set>
                                      <p:cBhvr>
                                        <p:cTn dur="1" fill="hold">
                                          <p:stCondLst>
                                            <p:cond delay="0"/>
                                          </p:stCondLst>
                                        </p:cTn>
                                        <p:tgtEl>
                                          <p:spTgt spid="1079"/>
                                        </p:tgtEl>
                                        <p:attrNameLst>
                                          <p:attrName>style.visibility</p:attrName>
                                        </p:attrNameLst>
                                      </p:cBhvr>
                                      <p:to>
                                        <p:strVal val="visible"/>
                                      </p:to>
                                    </p:set>
                                    <p:anim calcmode="lin" valueType="num">
                                      <p:cBhvr additive="base">
                                        <p:cTn dur="5000"/>
                                        <p:tgtEl>
                                          <p:spTgt spid="1079"/>
                                        </p:tgtEl>
                                        <p:attrNameLst>
                                          <p:attrName>ppt_w</p:attrName>
                                        </p:attrNameLst>
                                      </p:cBhvr>
                                      <p:tavLst>
                                        <p:tav fmla="" tm="0">
                                          <p:val>
                                            <p:strVal val="0"/>
                                          </p:val>
                                        </p:tav>
                                        <p:tav fmla="" tm="100000">
                                          <p:val>
                                            <p:strVal val="#ppt_w"/>
                                          </p:val>
                                        </p:tav>
                                      </p:tavLst>
                                    </p:anim>
                                    <p:anim calcmode="lin" valueType="num">
                                      <p:cBhvr additive="base">
                                        <p:cTn dur="5000"/>
                                        <p:tgtEl>
                                          <p:spTgt spid="10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5" name="Shape 1085"/>
        <p:cNvGrpSpPr/>
        <p:nvPr/>
      </p:nvGrpSpPr>
      <p:grpSpPr>
        <a:xfrm>
          <a:off x="0" y="0"/>
          <a:ext cx="0" cy="0"/>
          <a:chOff x="0" y="0"/>
          <a:chExt cx="0" cy="0"/>
        </a:xfrm>
      </p:grpSpPr>
      <p:sp>
        <p:nvSpPr>
          <p:cNvPr id="1086" name="Shape 1086"/>
          <p:cNvSpPr txBox="1"/>
          <p:nvPr/>
        </p:nvSpPr>
        <p:spPr>
          <a:xfrm>
            <a:off x="2971800" y="1371600"/>
            <a:ext cx="323373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If you said</a:t>
            </a:r>
            <a:endParaRPr/>
          </a:p>
        </p:txBody>
      </p:sp>
      <p:sp>
        <p:nvSpPr>
          <p:cNvPr id="1087" name="Shape 1087"/>
          <p:cNvSpPr txBox="1"/>
          <p:nvPr/>
        </p:nvSpPr>
        <p:spPr>
          <a:xfrm>
            <a:off x="1676400" y="2743200"/>
            <a:ext cx="6567488"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“Broad-winged Hawk”</a:t>
            </a:r>
            <a:endParaRPr/>
          </a:p>
        </p:txBody>
      </p:sp>
      <p:sp>
        <p:nvSpPr>
          <p:cNvPr id="1088" name="Shape 1088"/>
          <p:cNvSpPr txBox="1"/>
          <p:nvPr/>
        </p:nvSpPr>
        <p:spPr>
          <a:xfrm>
            <a:off x="2133600" y="4191000"/>
            <a:ext cx="522287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you were correct!</a:t>
            </a:r>
            <a:endParaRP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3" name="Shape 1093"/>
        <p:cNvGrpSpPr/>
        <p:nvPr/>
      </p:nvGrpSpPr>
      <p:grpSpPr>
        <a:xfrm>
          <a:off x="0" y="0"/>
          <a:ext cx="0" cy="0"/>
          <a:chOff x="0" y="0"/>
          <a:chExt cx="0" cy="0"/>
        </a:xfrm>
      </p:grpSpPr>
      <p:pic>
        <p:nvPicPr>
          <p:cNvPr descr="mergedbuteosilhouetteRS" id="1094" name="Shape 1094"/>
          <p:cNvPicPr preferRelativeResize="0"/>
          <p:nvPr/>
        </p:nvPicPr>
        <p:blipFill rotWithShape="1">
          <a:blip r:embed="rId3">
            <a:alphaModFix/>
          </a:blip>
          <a:srcRect b="0" l="0" r="0" t="0"/>
          <a:stretch/>
        </p:blipFill>
        <p:spPr>
          <a:xfrm rot="-1391664">
            <a:off x="914400" y="609600"/>
            <a:ext cx="1282700" cy="2222500"/>
          </a:xfrm>
          <a:prstGeom prst="rect">
            <a:avLst/>
          </a:prstGeom>
          <a:noFill/>
          <a:ln>
            <a:noFill/>
          </a:ln>
        </p:spPr>
      </p:pic>
      <p:pic>
        <p:nvPicPr>
          <p:cNvPr descr="JosKennedyshoulderpretty" id="1095" name="Shape 1095"/>
          <p:cNvPicPr preferRelativeResize="0"/>
          <p:nvPr/>
        </p:nvPicPr>
        <p:blipFill rotWithShape="1">
          <a:blip r:embed="rId4">
            <a:alphaModFix/>
          </a:blip>
          <a:srcRect b="0" l="0" r="0" t="0"/>
          <a:stretch/>
        </p:blipFill>
        <p:spPr>
          <a:xfrm rot="-1270735">
            <a:off x="0" y="533400"/>
            <a:ext cx="3352800" cy="2241550"/>
          </a:xfrm>
          <a:prstGeom prst="rect">
            <a:avLst/>
          </a:prstGeom>
          <a:noFill/>
          <a:ln>
            <a:noFill/>
          </a:ln>
        </p:spPr>
      </p:pic>
      <p:pic>
        <p:nvPicPr>
          <p:cNvPr descr="Broadiedarkened" id="1096" name="Shape 1096"/>
          <p:cNvPicPr preferRelativeResize="0"/>
          <p:nvPr/>
        </p:nvPicPr>
        <p:blipFill rotWithShape="1">
          <a:blip r:embed="rId5">
            <a:alphaModFix/>
          </a:blip>
          <a:srcRect b="0" l="0" r="0" t="0"/>
          <a:stretch/>
        </p:blipFill>
        <p:spPr>
          <a:xfrm>
            <a:off x="6858000" y="4648200"/>
            <a:ext cx="1560513" cy="2209800"/>
          </a:xfrm>
          <a:prstGeom prst="rect">
            <a:avLst/>
          </a:prstGeom>
          <a:noFill/>
          <a:ln>
            <a:noFill/>
          </a:ln>
        </p:spPr>
      </p:pic>
      <p:pic>
        <p:nvPicPr>
          <p:cNvPr id="1097" name="Shape 1097"/>
          <p:cNvPicPr preferRelativeResize="0"/>
          <p:nvPr/>
        </p:nvPicPr>
        <p:blipFill rotWithShape="1">
          <a:blip r:embed="rId6">
            <a:alphaModFix/>
          </a:blip>
          <a:srcRect b="0" l="0" r="0" t="0"/>
          <a:stretch/>
        </p:blipFill>
        <p:spPr>
          <a:xfrm>
            <a:off x="2667000" y="4343400"/>
            <a:ext cx="1766888" cy="2514600"/>
          </a:xfrm>
          <a:prstGeom prst="rect">
            <a:avLst/>
          </a:prstGeom>
          <a:noFill/>
          <a:ln>
            <a:noFill/>
          </a:ln>
        </p:spPr>
      </p:pic>
      <p:pic>
        <p:nvPicPr>
          <p:cNvPr descr="silhouettesaccipiter" id="1098" name="Shape 1098"/>
          <p:cNvPicPr preferRelativeResize="0"/>
          <p:nvPr/>
        </p:nvPicPr>
        <p:blipFill rotWithShape="1">
          <a:blip r:embed="rId7">
            <a:alphaModFix/>
          </a:blip>
          <a:srcRect b="0" l="0" r="0" t="0"/>
          <a:stretch/>
        </p:blipFill>
        <p:spPr>
          <a:xfrm rot="1012119">
            <a:off x="762000" y="4419600"/>
            <a:ext cx="1250950" cy="2038350"/>
          </a:xfrm>
          <a:prstGeom prst="rect">
            <a:avLst/>
          </a:prstGeom>
          <a:noFill/>
          <a:ln>
            <a:noFill/>
          </a:ln>
        </p:spPr>
      </p:pic>
      <p:pic>
        <p:nvPicPr>
          <p:cNvPr descr="Export silhouette copy" id="1099" name="Shape 1099"/>
          <p:cNvPicPr preferRelativeResize="0"/>
          <p:nvPr/>
        </p:nvPicPr>
        <p:blipFill rotWithShape="1">
          <a:blip r:embed="rId8">
            <a:alphaModFix/>
          </a:blip>
          <a:srcRect b="0" l="0" r="0" t="0"/>
          <a:stretch/>
        </p:blipFill>
        <p:spPr>
          <a:xfrm rot="425058">
            <a:off x="7772400" y="2667000"/>
            <a:ext cx="1111250" cy="2362200"/>
          </a:xfrm>
          <a:prstGeom prst="rect">
            <a:avLst/>
          </a:prstGeom>
          <a:noFill/>
          <a:ln>
            <a:noFill/>
          </a:ln>
        </p:spPr>
      </p:pic>
      <p:pic>
        <p:nvPicPr>
          <p:cNvPr descr="SilhouetteBaldEagle" id="1100" name="Shape 1100"/>
          <p:cNvPicPr preferRelativeResize="0"/>
          <p:nvPr/>
        </p:nvPicPr>
        <p:blipFill rotWithShape="1">
          <a:blip r:embed="rId9">
            <a:alphaModFix/>
          </a:blip>
          <a:srcRect b="0" l="0" r="0" t="0"/>
          <a:stretch/>
        </p:blipFill>
        <p:spPr>
          <a:xfrm rot="2118951">
            <a:off x="5486400" y="1828800"/>
            <a:ext cx="971550" cy="2339975"/>
          </a:xfrm>
          <a:prstGeom prst="rect">
            <a:avLst/>
          </a:prstGeom>
          <a:noFill/>
          <a:ln>
            <a:noFill/>
          </a:ln>
        </p:spPr>
      </p:pic>
      <p:pic>
        <p:nvPicPr>
          <p:cNvPr descr="Export silhouette copy" id="1101" name="Shape 1101"/>
          <p:cNvPicPr preferRelativeResize="0"/>
          <p:nvPr/>
        </p:nvPicPr>
        <p:blipFill rotWithShape="1">
          <a:blip r:embed="rId10">
            <a:alphaModFix/>
          </a:blip>
          <a:srcRect b="0" l="0" r="0" t="0"/>
          <a:stretch/>
        </p:blipFill>
        <p:spPr>
          <a:xfrm rot="1622139">
            <a:off x="3352800" y="1828800"/>
            <a:ext cx="957263" cy="2035175"/>
          </a:xfrm>
          <a:prstGeom prst="rect">
            <a:avLst/>
          </a:prstGeom>
          <a:noFill/>
          <a:ln>
            <a:noFill/>
          </a:ln>
        </p:spPr>
      </p:pic>
      <p:pic>
        <p:nvPicPr>
          <p:cNvPr descr="Ospsilhouette" id="1102" name="Shape 1102"/>
          <p:cNvPicPr preferRelativeResize="0"/>
          <p:nvPr/>
        </p:nvPicPr>
        <p:blipFill rotWithShape="1">
          <a:blip r:embed="rId11">
            <a:alphaModFix/>
          </a:blip>
          <a:srcRect b="0" l="0" r="0" t="0"/>
          <a:stretch/>
        </p:blipFill>
        <p:spPr>
          <a:xfrm rot="-2324255">
            <a:off x="7239000" y="0"/>
            <a:ext cx="1014413" cy="2514600"/>
          </a:xfrm>
          <a:prstGeom prst="rect">
            <a:avLst/>
          </a:prstGeom>
          <a:noFill/>
          <a:ln>
            <a:noFill/>
          </a:ln>
        </p:spPr>
      </p:pic>
      <p:pic>
        <p:nvPicPr>
          <p:cNvPr descr="ShawnCareyhawksSharpie 006 copy" id="1103" name="Shape 1103"/>
          <p:cNvPicPr preferRelativeResize="0"/>
          <p:nvPr/>
        </p:nvPicPr>
        <p:blipFill rotWithShape="1">
          <a:blip r:embed="rId12">
            <a:alphaModFix/>
          </a:blip>
          <a:srcRect b="0" l="0" r="0" t="0"/>
          <a:stretch/>
        </p:blipFill>
        <p:spPr>
          <a:xfrm rot="1263048">
            <a:off x="-228600" y="4114800"/>
            <a:ext cx="2971800" cy="2403475"/>
          </a:xfrm>
          <a:prstGeom prst="rect">
            <a:avLst/>
          </a:prstGeom>
          <a:noFill/>
          <a:ln>
            <a:noFill/>
          </a:ln>
        </p:spPr>
      </p:pic>
      <p:pic>
        <p:nvPicPr>
          <p:cNvPr descr="DaveMcNhawksfixedmaleOS copy" id="1104" name="Shape 1104"/>
          <p:cNvPicPr preferRelativeResize="0"/>
          <p:nvPr/>
        </p:nvPicPr>
        <p:blipFill rotWithShape="1">
          <a:blip r:embed="rId13">
            <a:alphaModFix/>
          </a:blip>
          <a:srcRect b="0" l="0" r="0" t="0"/>
          <a:stretch/>
        </p:blipFill>
        <p:spPr>
          <a:xfrm rot="1424955">
            <a:off x="6400800" y="152400"/>
            <a:ext cx="2743200" cy="2408238"/>
          </a:xfrm>
          <a:prstGeom prst="rect">
            <a:avLst/>
          </a:prstGeom>
          <a:noFill/>
          <a:ln>
            <a:noFill/>
          </a:ln>
        </p:spPr>
      </p:pic>
      <p:pic>
        <p:nvPicPr>
          <p:cNvPr descr="DaveMcNhawksBV copy" id="1105" name="Shape 1105"/>
          <p:cNvPicPr preferRelativeResize="0"/>
          <p:nvPr/>
        </p:nvPicPr>
        <p:blipFill rotWithShape="1">
          <a:blip r:embed="rId14">
            <a:alphaModFix/>
          </a:blip>
          <a:srcRect b="0" l="0" r="0" t="0"/>
          <a:stretch/>
        </p:blipFill>
        <p:spPr>
          <a:xfrm rot="-186010">
            <a:off x="3200400" y="0"/>
            <a:ext cx="3251200" cy="1350963"/>
          </a:xfrm>
          <a:prstGeom prst="rect">
            <a:avLst/>
          </a:prstGeom>
          <a:noFill/>
          <a:ln>
            <a:noFill/>
          </a:ln>
        </p:spPr>
      </p:pic>
      <p:pic>
        <p:nvPicPr>
          <p:cNvPr descr="DaveMcNhawksyoungBE copy" id="1106" name="Shape 1106"/>
          <p:cNvPicPr preferRelativeResize="0"/>
          <p:nvPr/>
        </p:nvPicPr>
        <p:blipFill rotWithShape="1">
          <a:blip r:embed="rId15">
            <a:alphaModFix/>
          </a:blip>
          <a:srcRect b="0" l="0" r="0" t="0"/>
          <a:stretch/>
        </p:blipFill>
        <p:spPr>
          <a:xfrm rot="-205478">
            <a:off x="5029200" y="1828800"/>
            <a:ext cx="1739900" cy="2019300"/>
          </a:xfrm>
          <a:prstGeom prst="rect">
            <a:avLst/>
          </a:prstGeom>
          <a:noFill/>
          <a:ln>
            <a:noFill/>
          </a:ln>
        </p:spPr>
      </p:pic>
      <p:pic>
        <p:nvPicPr>
          <p:cNvPr descr="reversekestrel" id="1107" name="Shape 1107"/>
          <p:cNvPicPr preferRelativeResize="0"/>
          <p:nvPr/>
        </p:nvPicPr>
        <p:blipFill rotWithShape="1">
          <a:blip r:embed="rId16">
            <a:alphaModFix/>
          </a:blip>
          <a:srcRect b="0" l="0" r="0" t="0"/>
          <a:stretch/>
        </p:blipFill>
        <p:spPr>
          <a:xfrm>
            <a:off x="2819400" y="1752600"/>
            <a:ext cx="2224088" cy="2400300"/>
          </a:xfrm>
          <a:prstGeom prst="rect">
            <a:avLst/>
          </a:prstGeom>
          <a:noFill/>
          <a:ln>
            <a:noFill/>
          </a:ln>
        </p:spPr>
      </p:pic>
      <p:pic>
        <p:nvPicPr>
          <p:cNvPr descr="JKennedyBWBRD2562 copy" id="1108" name="Shape 1108"/>
          <p:cNvPicPr preferRelativeResize="0"/>
          <p:nvPr/>
        </p:nvPicPr>
        <p:blipFill rotWithShape="1">
          <a:blip r:embed="rId17">
            <a:alphaModFix/>
          </a:blip>
          <a:srcRect b="0" l="0" r="0" t="0"/>
          <a:stretch/>
        </p:blipFill>
        <p:spPr>
          <a:xfrm>
            <a:off x="6629400" y="4419600"/>
            <a:ext cx="2063750" cy="2438400"/>
          </a:xfrm>
          <a:prstGeom prst="rect">
            <a:avLst/>
          </a:prstGeom>
          <a:noFill/>
          <a:ln>
            <a:noFill/>
          </a:ln>
        </p:spPr>
      </p:pic>
      <p:sp>
        <p:nvSpPr>
          <p:cNvPr id="1109" name="Shape 1109"/>
          <p:cNvSpPr txBox="1"/>
          <p:nvPr/>
        </p:nvSpPr>
        <p:spPr>
          <a:xfrm>
            <a:off x="3276600" y="0"/>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2</a:t>
            </a:r>
            <a:endParaRPr/>
          </a:p>
        </p:txBody>
      </p:sp>
      <p:sp>
        <p:nvSpPr>
          <p:cNvPr id="1110" name="Shape 1110"/>
          <p:cNvSpPr txBox="1"/>
          <p:nvPr/>
        </p:nvSpPr>
        <p:spPr>
          <a:xfrm>
            <a:off x="7985125" y="363538"/>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3</a:t>
            </a:r>
            <a:endParaRPr/>
          </a:p>
        </p:txBody>
      </p:sp>
      <p:sp>
        <p:nvSpPr>
          <p:cNvPr id="1111" name="Shape 1111"/>
          <p:cNvSpPr txBox="1"/>
          <p:nvPr/>
        </p:nvSpPr>
        <p:spPr>
          <a:xfrm>
            <a:off x="3032125" y="1582738"/>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4</a:t>
            </a:r>
            <a:endParaRPr/>
          </a:p>
        </p:txBody>
      </p:sp>
      <p:sp>
        <p:nvSpPr>
          <p:cNvPr id="1112" name="Shape 1112"/>
          <p:cNvSpPr txBox="1"/>
          <p:nvPr/>
        </p:nvSpPr>
        <p:spPr>
          <a:xfrm>
            <a:off x="5181600" y="1981200"/>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5</a:t>
            </a:r>
            <a:endParaRPr/>
          </a:p>
        </p:txBody>
      </p:sp>
      <p:sp>
        <p:nvSpPr>
          <p:cNvPr id="1113" name="Shape 1113"/>
          <p:cNvSpPr txBox="1"/>
          <p:nvPr/>
        </p:nvSpPr>
        <p:spPr>
          <a:xfrm>
            <a:off x="1143000" y="3657600"/>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7</a:t>
            </a:r>
            <a:endParaRPr/>
          </a:p>
        </p:txBody>
      </p:sp>
      <p:sp>
        <p:nvSpPr>
          <p:cNvPr id="1114" name="Shape 1114"/>
          <p:cNvSpPr txBox="1"/>
          <p:nvPr/>
        </p:nvSpPr>
        <p:spPr>
          <a:xfrm>
            <a:off x="4648200" y="5029200"/>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9</a:t>
            </a:r>
            <a:endParaRPr/>
          </a:p>
        </p:txBody>
      </p:sp>
      <p:pic>
        <p:nvPicPr>
          <p:cNvPr descr="McNflyingPBirdadult" id="1115" name="Shape 1115"/>
          <p:cNvPicPr preferRelativeResize="0"/>
          <p:nvPr/>
        </p:nvPicPr>
        <p:blipFill rotWithShape="1">
          <a:blip r:embed="rId18">
            <a:alphaModFix/>
          </a:blip>
          <a:srcRect b="0" l="0" r="0" t="0"/>
          <a:stretch/>
        </p:blipFill>
        <p:spPr>
          <a:xfrm>
            <a:off x="7686675" y="2590800"/>
            <a:ext cx="1457325" cy="2393950"/>
          </a:xfrm>
          <a:prstGeom prst="rect">
            <a:avLst/>
          </a:prstGeom>
          <a:noFill/>
          <a:ln>
            <a:noFill/>
          </a:ln>
        </p:spPr>
      </p:pic>
      <p:sp>
        <p:nvSpPr>
          <p:cNvPr id="1116" name="Shape 1116"/>
          <p:cNvSpPr txBox="1"/>
          <p:nvPr/>
        </p:nvSpPr>
        <p:spPr>
          <a:xfrm>
            <a:off x="685800" y="457200"/>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1</a:t>
            </a:r>
            <a:endParaRPr/>
          </a:p>
        </p:txBody>
      </p:sp>
      <p:sp>
        <p:nvSpPr>
          <p:cNvPr id="1117" name="Shape 1117"/>
          <p:cNvSpPr txBox="1"/>
          <p:nvPr/>
        </p:nvSpPr>
        <p:spPr>
          <a:xfrm>
            <a:off x="1981200" y="1066800"/>
            <a:ext cx="4949825"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000"/>
              <a:buFont typeface="Verdana"/>
              <a:buNone/>
            </a:pPr>
            <a:r>
              <a:rPr b="1" lang="en-US" sz="4000">
                <a:solidFill>
                  <a:schemeClr val="dk1"/>
                </a:solidFill>
                <a:latin typeface="Verdana"/>
                <a:ea typeface="Verdana"/>
                <a:cs typeface="Verdana"/>
                <a:sym typeface="Verdana"/>
              </a:rPr>
              <a:t>Final exam time!</a:t>
            </a:r>
            <a:endParaRPr/>
          </a:p>
        </p:txBody>
      </p:sp>
      <p:sp>
        <p:nvSpPr>
          <p:cNvPr id="1118" name="Shape 1118"/>
          <p:cNvSpPr txBox="1"/>
          <p:nvPr/>
        </p:nvSpPr>
        <p:spPr>
          <a:xfrm>
            <a:off x="7620000" y="2743200"/>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6</a:t>
            </a:r>
            <a:endParaRPr/>
          </a:p>
        </p:txBody>
      </p:sp>
      <p:pic>
        <p:nvPicPr>
          <p:cNvPr descr="RTsalientpoints" id="1119" name="Shape 1119"/>
          <p:cNvPicPr preferRelativeResize="0"/>
          <p:nvPr/>
        </p:nvPicPr>
        <p:blipFill rotWithShape="1">
          <a:blip r:embed="rId19">
            <a:alphaModFix/>
          </a:blip>
          <a:srcRect b="0" l="0" r="0" t="0"/>
          <a:stretch/>
        </p:blipFill>
        <p:spPr>
          <a:xfrm rot="975079">
            <a:off x="2514600" y="3810000"/>
            <a:ext cx="2095500" cy="3352800"/>
          </a:xfrm>
          <a:prstGeom prst="rect">
            <a:avLst/>
          </a:prstGeom>
          <a:noFill/>
          <a:ln>
            <a:noFill/>
          </a:ln>
        </p:spPr>
      </p:pic>
      <p:sp>
        <p:nvSpPr>
          <p:cNvPr id="1120" name="Shape 1120"/>
          <p:cNvSpPr txBox="1"/>
          <p:nvPr/>
        </p:nvSpPr>
        <p:spPr>
          <a:xfrm>
            <a:off x="2574925" y="3868738"/>
            <a:ext cx="5461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8</a:t>
            </a:r>
            <a:endParaRPr/>
          </a:p>
        </p:txBody>
      </p:sp>
      <p:pic>
        <p:nvPicPr>
          <p:cNvPr descr="Coopsilhouette" id="1121" name="Shape 1121"/>
          <p:cNvPicPr preferRelativeResize="0"/>
          <p:nvPr/>
        </p:nvPicPr>
        <p:blipFill rotWithShape="1">
          <a:blip r:embed="rId20">
            <a:alphaModFix/>
          </a:blip>
          <a:srcRect b="0" l="0" r="0" t="0"/>
          <a:stretch/>
        </p:blipFill>
        <p:spPr>
          <a:xfrm rot="294123">
            <a:off x="5181600" y="4343400"/>
            <a:ext cx="1598613" cy="2514600"/>
          </a:xfrm>
          <a:prstGeom prst="rect">
            <a:avLst/>
          </a:prstGeom>
          <a:noFill/>
          <a:ln>
            <a:noFill/>
          </a:ln>
        </p:spPr>
      </p:pic>
      <p:pic>
        <p:nvPicPr>
          <p:cNvPr id="1122" name="Shape 1122"/>
          <p:cNvPicPr preferRelativeResize="0"/>
          <p:nvPr/>
        </p:nvPicPr>
        <p:blipFill rotWithShape="1">
          <a:blip r:embed="rId21">
            <a:alphaModFix/>
          </a:blip>
          <a:srcRect b="0" l="0" r="0" t="0"/>
          <a:stretch/>
        </p:blipFill>
        <p:spPr>
          <a:xfrm>
            <a:off x="4648200" y="4191000"/>
            <a:ext cx="2511425" cy="2667000"/>
          </a:xfrm>
          <a:prstGeom prst="rect">
            <a:avLst/>
          </a:prstGeom>
          <a:noFill/>
          <a:ln>
            <a:noFill/>
          </a:ln>
        </p:spPr>
      </p:pic>
      <p:sp>
        <p:nvSpPr>
          <p:cNvPr id="1123" name="Shape 1123"/>
          <p:cNvSpPr txBox="1"/>
          <p:nvPr/>
        </p:nvSpPr>
        <p:spPr>
          <a:xfrm>
            <a:off x="6781800" y="6156325"/>
            <a:ext cx="90805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10</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2000"/>
                                        <p:tgtEl>
                                          <p:spTgt spid="111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2000"/>
                                        <p:tgtEl>
                                          <p:spTgt spid="111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94"/>
                                        </p:tgtEl>
                                        <p:attrNameLst>
                                          <p:attrName>style.visibility</p:attrName>
                                        </p:attrNameLst>
                                      </p:cBhvr>
                                      <p:to>
                                        <p:strVal val="visible"/>
                                      </p:to>
                                    </p:set>
                                    <p:animEffect filter="fade" transition="in">
                                      <p:cBhvr>
                                        <p:cTn dur="2000"/>
                                        <p:tgtEl>
                                          <p:spTgt spid="1094"/>
                                        </p:tgtEl>
                                      </p:cBhvr>
                                    </p:animEffect>
                                  </p:childTnLst>
                                </p:cTn>
                              </p:par>
                              <p:par>
                                <p:cTn fill="hold" nodeType="withEffect" presetClass="exit" presetID="23" presetSubtype="32">
                                  <p:stCondLst>
                                    <p:cond delay="0"/>
                                  </p:stCondLst>
                                  <p:childTnLst>
                                    <p:anim calcmode="lin" valueType="num">
                                      <p:cBhvr additive="base">
                                        <p:cTn dur="1000"/>
                                        <p:tgtEl>
                                          <p:spTgt spid="1117"/>
                                        </p:tgtEl>
                                        <p:attrNameLst>
                                          <p:attrName>ppt_w</p:attrName>
                                        </p:attrNameLst>
                                      </p:cBhvr>
                                      <p:tavLst>
                                        <p:tav fmla="" tm="0">
                                          <p:val>
                                            <p:strVal val="#ppt_w"/>
                                          </p:val>
                                        </p:tav>
                                        <p:tav fmla="" tm="100000">
                                          <p:val>
                                            <p:strVal val="0"/>
                                          </p:val>
                                        </p:tav>
                                      </p:tavLst>
                                    </p:anim>
                                    <p:anim calcmode="lin" valueType="num">
                                      <p:cBhvr additive="base">
                                        <p:cTn dur="1000"/>
                                        <p:tgtEl>
                                          <p:spTgt spid="1117"/>
                                        </p:tgtEl>
                                        <p:attrNameLst>
                                          <p:attrName>ppt_h</p:attrName>
                                        </p:attrNameLst>
                                      </p:cBhvr>
                                      <p:tavLst>
                                        <p:tav fmla="" tm="0">
                                          <p:val>
                                            <p:strVal val="#ppt_h"/>
                                          </p:val>
                                        </p:tav>
                                        <p:tav fmla="" tm="100000">
                                          <p:val>
                                            <p:strVal val="0"/>
                                          </p:val>
                                        </p:tav>
                                      </p:tavLst>
                                    </p:anim>
                                    <p:set>
                                      <p:cBhvr>
                                        <p:cTn dur="1" fill="hold">
                                          <p:stCondLst>
                                            <p:cond delay="1000"/>
                                          </p:stCondLst>
                                        </p:cTn>
                                        <p:tgtEl>
                                          <p:spTgt spid="1117"/>
                                        </p:tgtEl>
                                        <p:attrNameLst>
                                          <p:attrName>style.visibility</p:attrName>
                                        </p:attrNameLst>
                                      </p:cBhvr>
                                      <p:to>
                                        <p:strVal val="hidden"/>
                                      </p:to>
                                    </p:se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095"/>
                                        </p:tgtEl>
                                        <p:attrNameLst>
                                          <p:attrName>style.visibility</p:attrName>
                                        </p:attrNameLst>
                                      </p:cBhvr>
                                      <p:to>
                                        <p:strVal val="visible"/>
                                      </p:to>
                                    </p:set>
                                    <p:animEffect filter="fade" transition="in">
                                      <p:cBhvr>
                                        <p:cTn dur="2000"/>
                                        <p:tgtEl>
                                          <p:spTgt spid="1095"/>
                                        </p:tgtEl>
                                      </p:cBhvr>
                                    </p:animEffect>
                                  </p:childTnLst>
                                </p:cTn>
                              </p:par>
                            </p:childTnLst>
                          </p:cTn>
                        </p:par>
                        <p:par>
                          <p:cTn fill="hold">
                            <p:stCondLst>
                              <p:cond delay="8000"/>
                            </p:stCondLst>
                            <p:childTnLst>
                              <p:par>
                                <p:cTn fill="hold" nodeType="afterEffect" presetClass="entr" presetID="10" presetSubtype="0">
                                  <p:stCondLst>
                                    <p:cond delay="500"/>
                                  </p:stCondLst>
                                  <p:childTnLst>
                                    <p:set>
                                      <p:cBhvr>
                                        <p:cTn dur="1" fill="hold">
                                          <p:stCondLst>
                                            <p:cond delay="0"/>
                                          </p:stCondLst>
                                        </p:cTn>
                                        <p:tgtEl>
                                          <p:spTgt spid="1109"/>
                                        </p:tgtEl>
                                        <p:attrNameLst>
                                          <p:attrName>style.visibility</p:attrName>
                                        </p:attrNameLst>
                                      </p:cBhvr>
                                      <p:to>
                                        <p:strVal val="visible"/>
                                      </p:to>
                                    </p:set>
                                    <p:animEffect filter="fade" transition="in">
                                      <p:cBhvr>
                                        <p:cTn dur="2000"/>
                                        <p:tgtEl>
                                          <p:spTgt spid="1109"/>
                                        </p:tgtEl>
                                      </p:cBhvr>
                                    </p:animEffect>
                                  </p:childTnLst>
                                </p:cTn>
                              </p:par>
                            </p:childTnLst>
                          </p:cTn>
                        </p:par>
                        <p:par>
                          <p:cTn fill="hold">
                            <p:stCondLst>
                              <p:cond delay="10000"/>
                            </p:stCondLst>
                            <p:childTnLst>
                              <p:par>
                                <p:cTn fill="hold" nodeType="afterEffect" presetClass="entr" presetID="10" presetSubtype="0">
                                  <p:stCondLst>
                                    <p:cond delay="500"/>
                                  </p:stCondLst>
                                  <p:childTnLst>
                                    <p:set>
                                      <p:cBhvr>
                                        <p:cTn dur="1" fill="hold">
                                          <p:stCondLst>
                                            <p:cond delay="0"/>
                                          </p:stCondLst>
                                        </p:cTn>
                                        <p:tgtEl>
                                          <p:spTgt spid="1105"/>
                                        </p:tgtEl>
                                        <p:attrNameLst>
                                          <p:attrName>style.visibility</p:attrName>
                                        </p:attrNameLst>
                                      </p:cBhvr>
                                      <p:to>
                                        <p:strVal val="visible"/>
                                      </p:to>
                                    </p:set>
                                    <p:animEffect filter="fade" transition="in">
                                      <p:cBhvr>
                                        <p:cTn dur="2000"/>
                                        <p:tgtEl>
                                          <p:spTgt spid="1105"/>
                                        </p:tgtEl>
                                      </p:cBhvr>
                                    </p:animEffect>
                                  </p:childTnLst>
                                </p:cTn>
                              </p:par>
                            </p:childTnLst>
                          </p:cTn>
                        </p:par>
                        <p:par>
                          <p:cTn fill="hold">
                            <p:stCondLst>
                              <p:cond delay="12000"/>
                            </p:stCondLst>
                            <p:childTnLst>
                              <p:par>
                                <p:cTn fill="hold" nodeType="afterEffect" presetClass="entr" presetID="10" presetSubtype="0">
                                  <p:stCondLst>
                                    <p:cond delay="500"/>
                                  </p:stCondLst>
                                  <p:childTnLst>
                                    <p:set>
                                      <p:cBhvr>
                                        <p:cTn dur="1" fill="hold">
                                          <p:stCondLst>
                                            <p:cond delay="0"/>
                                          </p:stCondLst>
                                        </p:cTn>
                                        <p:tgtEl>
                                          <p:spTgt spid="1110"/>
                                        </p:tgtEl>
                                        <p:attrNameLst>
                                          <p:attrName>style.visibility</p:attrName>
                                        </p:attrNameLst>
                                      </p:cBhvr>
                                      <p:to>
                                        <p:strVal val="visible"/>
                                      </p:to>
                                    </p:set>
                                    <p:animEffect filter="fade" transition="in">
                                      <p:cBhvr>
                                        <p:cTn dur="2000"/>
                                        <p:tgtEl>
                                          <p:spTgt spid="1110"/>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3000"/>
                                        <p:tgtEl>
                                          <p:spTgt spid="1102"/>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2000"/>
                                        <p:tgtEl>
                                          <p:spTgt spid="1104"/>
                                        </p:tgtEl>
                                      </p:cBhvr>
                                    </p:animEffect>
                                  </p:childTnLst>
                                </p:cTn>
                              </p:par>
                            </p:childTnLst>
                          </p:cTn>
                        </p:par>
                        <p:par>
                          <p:cTn fill="hold">
                            <p:stCondLst>
                              <p:cond delay="19000"/>
                            </p:stCondLst>
                            <p:childTnLst>
                              <p:par>
                                <p:cTn fill="hold" nodeType="afterEffect" presetClass="entr" presetID="10" presetSubtype="0">
                                  <p:stCondLst>
                                    <p:cond delay="500"/>
                                  </p:stCondLst>
                                  <p:childTnLst>
                                    <p:set>
                                      <p:cBhvr>
                                        <p:cTn dur="1" fill="hold">
                                          <p:stCondLst>
                                            <p:cond delay="0"/>
                                          </p:stCondLst>
                                        </p:cTn>
                                        <p:tgtEl>
                                          <p:spTgt spid="1111"/>
                                        </p:tgtEl>
                                        <p:attrNameLst>
                                          <p:attrName>style.visibility</p:attrName>
                                        </p:attrNameLst>
                                      </p:cBhvr>
                                      <p:to>
                                        <p:strVal val="visible"/>
                                      </p:to>
                                    </p:set>
                                    <p:animEffect filter="fade" transition="in">
                                      <p:cBhvr>
                                        <p:cTn dur="2000"/>
                                        <p:tgtEl>
                                          <p:spTgt spid="1111"/>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2000"/>
                                        <p:tgtEl>
                                          <p:spTgt spid="1101"/>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2000"/>
                                        <p:tgtEl>
                                          <p:spTgt spid="1107"/>
                                        </p:tgtEl>
                                      </p:cBhvr>
                                    </p:animEffect>
                                  </p:childTnLst>
                                </p:cTn>
                              </p:par>
                            </p:childTnLst>
                          </p:cTn>
                        </p:par>
                        <p:par>
                          <p:cTn fill="hold">
                            <p:stCondLst>
                              <p:cond delay="25000"/>
                            </p:stCondLst>
                            <p:childTnLst>
                              <p:par>
                                <p:cTn fill="hold" nodeType="afterEffect" presetClass="entr" presetID="10" presetSubtype="0">
                                  <p:stCondLst>
                                    <p:cond delay="500"/>
                                  </p:stCondLst>
                                  <p:childTnLst>
                                    <p:set>
                                      <p:cBhvr>
                                        <p:cTn dur="1" fill="hold">
                                          <p:stCondLst>
                                            <p:cond delay="0"/>
                                          </p:stCondLst>
                                        </p:cTn>
                                        <p:tgtEl>
                                          <p:spTgt spid="1112"/>
                                        </p:tgtEl>
                                        <p:attrNameLst>
                                          <p:attrName>style.visibility</p:attrName>
                                        </p:attrNameLst>
                                      </p:cBhvr>
                                      <p:to>
                                        <p:strVal val="visible"/>
                                      </p:to>
                                    </p:set>
                                    <p:animEffect filter="fade" transition="in">
                                      <p:cBhvr>
                                        <p:cTn dur="2000"/>
                                        <p:tgtEl>
                                          <p:spTgt spid="1112"/>
                                        </p:tgtEl>
                                      </p:cBhvr>
                                    </p:animEffect>
                                  </p:childTnLst>
                                </p:cTn>
                              </p:par>
                            </p:childTnLst>
                          </p:cTn>
                        </p:par>
                        <p:par>
                          <p:cTn fill="hold">
                            <p:stCondLst>
                              <p:cond delay="27000"/>
                            </p:stCondLst>
                            <p:childTnLst>
                              <p:par>
                                <p:cTn fill="hold" nodeType="after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2000"/>
                                        <p:tgtEl>
                                          <p:spTgt spid="1100"/>
                                        </p:tgtEl>
                                      </p:cBhvr>
                                    </p:animEffect>
                                  </p:childTnLst>
                                </p:cTn>
                              </p:par>
                            </p:childTnLst>
                          </p:cTn>
                        </p:par>
                        <p:par>
                          <p:cTn fill="hold">
                            <p:stCondLst>
                              <p:cond delay="29000"/>
                            </p:stCondLst>
                            <p:childTnLst>
                              <p:par>
                                <p:cTn fill="hold" nodeType="after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2000"/>
                                        <p:tgtEl>
                                          <p:spTgt spid="1106"/>
                                        </p:tgtEl>
                                      </p:cBhvr>
                                    </p:animEffect>
                                  </p:childTnLst>
                                </p:cTn>
                              </p:par>
                            </p:childTnLst>
                          </p:cTn>
                        </p:par>
                        <p:par>
                          <p:cTn fill="hold">
                            <p:stCondLst>
                              <p:cond delay="31000"/>
                            </p:stCondLst>
                            <p:childTnLst>
                              <p:par>
                                <p:cTn fill="hold" nodeType="afterEffect" presetClass="entr" presetID="10" presetSubtype="0">
                                  <p:stCondLst>
                                    <p:cond delay="500"/>
                                  </p:stCondLst>
                                  <p:childTnLst>
                                    <p:set>
                                      <p:cBhvr>
                                        <p:cTn dur="1" fill="hold">
                                          <p:stCondLst>
                                            <p:cond delay="0"/>
                                          </p:stCondLst>
                                        </p:cTn>
                                        <p:tgtEl>
                                          <p:spTgt spid="1118"/>
                                        </p:tgtEl>
                                        <p:attrNameLst>
                                          <p:attrName>style.visibility</p:attrName>
                                        </p:attrNameLst>
                                      </p:cBhvr>
                                      <p:to>
                                        <p:strVal val="visible"/>
                                      </p:to>
                                    </p:set>
                                    <p:animEffect filter="fade" transition="in">
                                      <p:cBhvr>
                                        <p:cTn dur="2000"/>
                                        <p:tgtEl>
                                          <p:spTgt spid="1118"/>
                                        </p:tgtEl>
                                      </p:cBhvr>
                                    </p:animEffect>
                                  </p:childTnLst>
                                </p:cTn>
                              </p:par>
                            </p:childTnLst>
                          </p:cTn>
                        </p:par>
                        <p:par>
                          <p:cTn fill="hold">
                            <p:stCondLst>
                              <p:cond delay="33000"/>
                            </p:stCondLst>
                            <p:childTnLst>
                              <p:par>
                                <p:cTn fill="hold" nodeType="after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2000"/>
                                        <p:tgtEl>
                                          <p:spTgt spid="1099"/>
                                        </p:tgtEl>
                                      </p:cBhvr>
                                    </p:animEffect>
                                  </p:childTnLst>
                                </p:cTn>
                              </p:par>
                            </p:childTnLst>
                          </p:cTn>
                        </p:par>
                        <p:par>
                          <p:cTn fill="hold">
                            <p:stCondLst>
                              <p:cond delay="35000"/>
                            </p:stCondLst>
                            <p:childTnLst>
                              <p:par>
                                <p:cTn fill="hold" nodeType="after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2000"/>
                                        <p:tgtEl>
                                          <p:spTgt spid="1115"/>
                                        </p:tgtEl>
                                      </p:cBhvr>
                                    </p:animEffect>
                                  </p:childTnLst>
                                </p:cTn>
                              </p:par>
                            </p:childTnLst>
                          </p:cTn>
                        </p:par>
                        <p:par>
                          <p:cTn fill="hold">
                            <p:stCondLst>
                              <p:cond delay="37000"/>
                            </p:stCondLst>
                            <p:childTnLst>
                              <p:par>
                                <p:cTn fill="hold" nodeType="after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2000"/>
                                        <p:tgtEl>
                                          <p:spTgt spid="1113"/>
                                        </p:tgtEl>
                                      </p:cBhvr>
                                    </p:animEffect>
                                  </p:childTnLst>
                                </p:cTn>
                              </p:par>
                            </p:childTnLst>
                          </p:cTn>
                        </p:par>
                        <p:par>
                          <p:cTn fill="hold">
                            <p:stCondLst>
                              <p:cond delay="39000"/>
                            </p:stCondLst>
                            <p:childTnLst>
                              <p:par>
                                <p:cTn fill="hold" nodeType="after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2000"/>
                                        <p:tgtEl>
                                          <p:spTgt spid="1098"/>
                                        </p:tgtEl>
                                      </p:cBhvr>
                                    </p:animEffect>
                                  </p:childTnLst>
                                </p:cTn>
                              </p:par>
                            </p:childTnLst>
                          </p:cTn>
                        </p:par>
                        <p:par>
                          <p:cTn fill="hold">
                            <p:stCondLst>
                              <p:cond delay="41000"/>
                            </p:stCondLst>
                            <p:childTnLst>
                              <p:par>
                                <p:cTn fill="hold" nodeType="after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2000"/>
                                        <p:tgtEl>
                                          <p:spTgt spid="1103"/>
                                        </p:tgtEl>
                                      </p:cBhvr>
                                    </p:animEffect>
                                  </p:childTnLst>
                                </p:cTn>
                              </p:par>
                            </p:childTnLst>
                          </p:cTn>
                        </p:par>
                        <p:par>
                          <p:cTn fill="hold">
                            <p:stCondLst>
                              <p:cond delay="43000"/>
                            </p:stCondLst>
                            <p:childTnLst>
                              <p:par>
                                <p:cTn fill="hold" nodeType="afterEffect" presetClass="entr" presetID="10" presetSubtype="0">
                                  <p:stCondLst>
                                    <p:cond delay="500"/>
                                  </p:stCondLst>
                                  <p:childTnLst>
                                    <p:set>
                                      <p:cBhvr>
                                        <p:cTn dur="1" fill="hold">
                                          <p:stCondLst>
                                            <p:cond delay="0"/>
                                          </p:stCondLst>
                                        </p:cTn>
                                        <p:tgtEl>
                                          <p:spTgt spid="1120"/>
                                        </p:tgtEl>
                                        <p:attrNameLst>
                                          <p:attrName>style.visibility</p:attrName>
                                        </p:attrNameLst>
                                      </p:cBhvr>
                                      <p:to>
                                        <p:strVal val="visible"/>
                                      </p:to>
                                    </p:set>
                                    <p:animEffect filter="fade" transition="in">
                                      <p:cBhvr>
                                        <p:cTn dur="2000"/>
                                        <p:tgtEl>
                                          <p:spTgt spid="1120"/>
                                        </p:tgtEl>
                                      </p:cBhvr>
                                    </p:animEffect>
                                  </p:childTnLst>
                                </p:cTn>
                              </p:par>
                            </p:childTnLst>
                          </p:cTn>
                        </p:par>
                        <p:par>
                          <p:cTn fill="hold">
                            <p:stCondLst>
                              <p:cond delay="45000"/>
                            </p:stCondLst>
                            <p:childTnLst>
                              <p:par>
                                <p:cTn fill="hold" nodeType="after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2000"/>
                                        <p:tgtEl>
                                          <p:spTgt spid="1119"/>
                                        </p:tgtEl>
                                      </p:cBhvr>
                                    </p:animEffect>
                                  </p:childTnLst>
                                </p:cTn>
                              </p:par>
                            </p:childTnLst>
                          </p:cTn>
                        </p:par>
                        <p:par>
                          <p:cTn fill="hold">
                            <p:stCondLst>
                              <p:cond delay="47000"/>
                            </p:stCondLst>
                            <p:childTnLst>
                              <p:par>
                                <p:cTn fill="hold" nodeType="afterEffect" presetClass="entr" presetID="10" presetSubtype="0">
                                  <p:stCondLst>
                                    <p:cond delay="500"/>
                                  </p:stCondLst>
                                  <p:childTnLst>
                                    <p:set>
                                      <p:cBhvr>
                                        <p:cTn dur="1" fill="hold">
                                          <p:stCondLst>
                                            <p:cond delay="0"/>
                                          </p:stCondLst>
                                        </p:cTn>
                                        <p:tgtEl>
                                          <p:spTgt spid="1114"/>
                                        </p:tgtEl>
                                        <p:attrNameLst>
                                          <p:attrName>style.visibility</p:attrName>
                                        </p:attrNameLst>
                                      </p:cBhvr>
                                      <p:to>
                                        <p:strVal val="visible"/>
                                      </p:to>
                                    </p:set>
                                    <p:animEffect filter="fade" transition="in">
                                      <p:cBhvr>
                                        <p:cTn dur="2000"/>
                                        <p:tgtEl>
                                          <p:spTgt spid="1114"/>
                                        </p:tgtEl>
                                      </p:cBhvr>
                                    </p:animEffect>
                                  </p:childTnLst>
                                </p:cTn>
                              </p:par>
                            </p:childTnLst>
                          </p:cTn>
                        </p:par>
                        <p:par>
                          <p:cTn fill="hold">
                            <p:stCondLst>
                              <p:cond delay="49000"/>
                            </p:stCondLst>
                            <p:childTnLst>
                              <p:par>
                                <p:cTn fill="hold" nodeType="afterEffect" presetClass="entr" presetID="10" presetSubtype="0">
                                  <p:stCondLst>
                                    <p:cond delay="0"/>
                                  </p:stCondLst>
                                  <p:childTnLst>
                                    <p:set>
                                      <p:cBhvr>
                                        <p:cTn dur="1" fill="hold">
                                          <p:stCondLst>
                                            <p:cond delay="0"/>
                                          </p:stCondLst>
                                        </p:cTn>
                                        <p:tgtEl>
                                          <p:spTgt spid="1121"/>
                                        </p:tgtEl>
                                        <p:attrNameLst>
                                          <p:attrName>style.visibility</p:attrName>
                                        </p:attrNameLst>
                                      </p:cBhvr>
                                      <p:to>
                                        <p:strVal val="visible"/>
                                      </p:to>
                                    </p:set>
                                    <p:animEffect filter="fade" transition="in">
                                      <p:cBhvr>
                                        <p:cTn dur="2000"/>
                                        <p:tgtEl>
                                          <p:spTgt spid="1121"/>
                                        </p:tgtEl>
                                      </p:cBhvr>
                                    </p:animEffect>
                                  </p:childTnLst>
                                </p:cTn>
                              </p:par>
                            </p:childTnLst>
                          </p:cTn>
                        </p:par>
                        <p:par>
                          <p:cTn fill="hold">
                            <p:stCondLst>
                              <p:cond delay="51000"/>
                            </p:stCondLst>
                            <p:childTnLst>
                              <p:par>
                                <p:cTn fill="hold" nodeType="afterEffect" presetClass="entr" presetID="10" presetSubtype="0">
                                  <p:stCondLst>
                                    <p:cond delay="500"/>
                                  </p:stCondLst>
                                  <p:childTnLst>
                                    <p:set>
                                      <p:cBhvr>
                                        <p:cTn dur="1" fill="hold">
                                          <p:stCondLst>
                                            <p:cond delay="0"/>
                                          </p:stCondLst>
                                        </p:cTn>
                                        <p:tgtEl>
                                          <p:spTgt spid="1123"/>
                                        </p:tgtEl>
                                        <p:attrNameLst>
                                          <p:attrName>style.visibility</p:attrName>
                                        </p:attrNameLst>
                                      </p:cBhvr>
                                      <p:to>
                                        <p:strVal val="visible"/>
                                      </p:to>
                                    </p:set>
                                    <p:animEffect filter="fade" transition="in">
                                      <p:cBhvr>
                                        <p:cTn dur="2000"/>
                                        <p:tgtEl>
                                          <p:spTgt spid="1123"/>
                                        </p:tgtEl>
                                      </p:cBhvr>
                                    </p:animEffect>
                                  </p:childTnLst>
                                </p:cTn>
                              </p:par>
                            </p:childTnLst>
                          </p:cTn>
                        </p:par>
                        <p:par>
                          <p:cTn fill="hold">
                            <p:stCondLst>
                              <p:cond delay="53000"/>
                            </p:stCondLst>
                            <p:childTnLst>
                              <p:par>
                                <p:cTn fill="hold" nodeType="after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2000"/>
                                        <p:tgtEl>
                                          <p:spTgt spid="1096"/>
                                        </p:tgtEl>
                                      </p:cBhvr>
                                    </p:animEffect>
                                  </p:childTnLst>
                                </p:cTn>
                              </p:par>
                            </p:childTnLst>
                          </p:cTn>
                        </p:par>
                        <p:par>
                          <p:cTn fill="hold">
                            <p:stCondLst>
                              <p:cond delay="55000"/>
                            </p:stCondLst>
                            <p:childTnLst>
                              <p:par>
                                <p:cTn fill="hold" nodeType="afterEffect" presetClass="entr" presetID="10" presetSubtype="0">
                                  <p:stCondLst>
                                    <p:cond delay="1000"/>
                                  </p:stCondLst>
                                  <p:childTnLst>
                                    <p:set>
                                      <p:cBhvr>
                                        <p:cTn dur="1" fill="hold">
                                          <p:stCondLst>
                                            <p:cond delay="0"/>
                                          </p:stCondLst>
                                        </p:cTn>
                                        <p:tgtEl>
                                          <p:spTgt spid="1108"/>
                                        </p:tgtEl>
                                        <p:attrNameLst>
                                          <p:attrName>style.visibility</p:attrName>
                                        </p:attrNameLst>
                                      </p:cBhvr>
                                      <p:to>
                                        <p:strVal val="visible"/>
                                      </p:to>
                                    </p:set>
                                    <p:animEffect filter="fade" transition="in">
                                      <p:cBhvr>
                                        <p:cTn dur="3000"/>
                                        <p:tgtEl>
                                          <p:spTgt spid="1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7" name="Shape 1127"/>
        <p:cNvGrpSpPr/>
        <p:nvPr/>
      </p:nvGrpSpPr>
      <p:grpSpPr>
        <a:xfrm>
          <a:off x="0" y="0"/>
          <a:ext cx="0" cy="0"/>
          <a:chOff x="0" y="0"/>
          <a:chExt cx="0" cy="0"/>
        </a:xfrm>
      </p:grpSpPr>
      <p:sp>
        <p:nvSpPr>
          <p:cNvPr id="1128" name="Shape 1128"/>
          <p:cNvSpPr txBox="1"/>
          <p:nvPr/>
        </p:nvSpPr>
        <p:spPr>
          <a:xfrm>
            <a:off x="1508125" y="361950"/>
            <a:ext cx="28575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i="1" lang="en-US" sz="2800">
                <a:solidFill>
                  <a:schemeClr val="dk1"/>
                </a:solidFill>
                <a:latin typeface="Verdana"/>
                <a:ea typeface="Verdana"/>
                <a:cs typeface="Verdana"/>
                <a:sym typeface="Verdana"/>
              </a:rPr>
              <a:t>The answers:</a:t>
            </a:r>
            <a:endParaRPr/>
          </a:p>
        </p:txBody>
      </p:sp>
      <p:pic>
        <p:nvPicPr>
          <p:cNvPr descr="JosKennedyshoulderpretty" id="1129" name="Shape 1129"/>
          <p:cNvPicPr preferRelativeResize="0"/>
          <p:nvPr/>
        </p:nvPicPr>
        <p:blipFill rotWithShape="1">
          <a:blip r:embed="rId3">
            <a:alphaModFix/>
          </a:blip>
          <a:srcRect b="0" l="0" r="0" t="0"/>
          <a:stretch/>
        </p:blipFill>
        <p:spPr>
          <a:xfrm rot="-1270735">
            <a:off x="5334000" y="533400"/>
            <a:ext cx="2895600" cy="1935163"/>
          </a:xfrm>
          <a:prstGeom prst="rect">
            <a:avLst/>
          </a:prstGeom>
          <a:noFill/>
          <a:ln>
            <a:noFill/>
          </a:ln>
        </p:spPr>
      </p:pic>
      <p:pic>
        <p:nvPicPr>
          <p:cNvPr descr="DaveMcNhawksBV copy" id="1130" name="Shape 1130"/>
          <p:cNvPicPr preferRelativeResize="0"/>
          <p:nvPr/>
        </p:nvPicPr>
        <p:blipFill rotWithShape="1">
          <a:blip r:embed="rId4">
            <a:alphaModFix/>
          </a:blip>
          <a:srcRect b="0" l="0" r="0" t="0"/>
          <a:stretch/>
        </p:blipFill>
        <p:spPr>
          <a:xfrm rot="-998680">
            <a:off x="4343400" y="914400"/>
            <a:ext cx="1201738" cy="2894013"/>
          </a:xfrm>
          <a:prstGeom prst="rect">
            <a:avLst/>
          </a:prstGeom>
          <a:noFill/>
          <a:ln>
            <a:noFill/>
          </a:ln>
        </p:spPr>
      </p:pic>
      <p:pic>
        <p:nvPicPr>
          <p:cNvPr descr="DaveMcNhawksfixedmaleOS copy" id="1131" name="Shape 1131"/>
          <p:cNvPicPr preferRelativeResize="0"/>
          <p:nvPr/>
        </p:nvPicPr>
        <p:blipFill rotWithShape="1">
          <a:blip r:embed="rId5">
            <a:alphaModFix/>
          </a:blip>
          <a:srcRect b="0" l="0" r="0" t="0"/>
          <a:stretch/>
        </p:blipFill>
        <p:spPr>
          <a:xfrm rot="-1838553">
            <a:off x="5003800" y="1330325"/>
            <a:ext cx="2208213" cy="2514600"/>
          </a:xfrm>
          <a:prstGeom prst="rect">
            <a:avLst/>
          </a:prstGeom>
          <a:noFill/>
          <a:ln>
            <a:noFill/>
          </a:ln>
        </p:spPr>
      </p:pic>
      <p:pic>
        <p:nvPicPr>
          <p:cNvPr descr="reversekestrel" id="1132" name="Shape 1132"/>
          <p:cNvPicPr preferRelativeResize="0"/>
          <p:nvPr/>
        </p:nvPicPr>
        <p:blipFill rotWithShape="1">
          <a:blip r:embed="rId6">
            <a:alphaModFix/>
          </a:blip>
          <a:srcRect b="0" l="0" r="0" t="0"/>
          <a:stretch/>
        </p:blipFill>
        <p:spPr>
          <a:xfrm>
            <a:off x="5791200" y="1600200"/>
            <a:ext cx="2224088" cy="2400300"/>
          </a:xfrm>
          <a:prstGeom prst="rect">
            <a:avLst/>
          </a:prstGeom>
          <a:noFill/>
          <a:ln>
            <a:noFill/>
          </a:ln>
        </p:spPr>
      </p:pic>
      <p:pic>
        <p:nvPicPr>
          <p:cNvPr descr="DaveMcNhawksyoungBE copy" id="1133" name="Shape 1133"/>
          <p:cNvPicPr preferRelativeResize="0"/>
          <p:nvPr/>
        </p:nvPicPr>
        <p:blipFill rotWithShape="1">
          <a:blip r:embed="rId7">
            <a:alphaModFix/>
          </a:blip>
          <a:srcRect b="0" l="0" r="0" t="0"/>
          <a:stretch/>
        </p:blipFill>
        <p:spPr>
          <a:xfrm>
            <a:off x="5105400" y="1981200"/>
            <a:ext cx="1739900" cy="2019300"/>
          </a:xfrm>
          <a:prstGeom prst="rect">
            <a:avLst/>
          </a:prstGeom>
          <a:noFill/>
          <a:ln>
            <a:noFill/>
          </a:ln>
        </p:spPr>
      </p:pic>
      <p:sp>
        <p:nvSpPr>
          <p:cNvPr id="1134" name="Shape 1134"/>
          <p:cNvSpPr txBox="1"/>
          <p:nvPr/>
        </p:nvSpPr>
        <p:spPr>
          <a:xfrm>
            <a:off x="517525" y="1352550"/>
            <a:ext cx="5100638" cy="47894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Red-shouldered Hawk</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Black Vulture</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Osprey</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American Kestrel</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Bald Eagle </a:t>
            </a:r>
            <a:r>
              <a:rPr b="0" lang="en-US" sz="2800">
                <a:solidFill>
                  <a:srgbClr val="83FD3F"/>
                </a:solidFill>
                <a:latin typeface="Verdana"/>
                <a:ea typeface="Verdana"/>
                <a:cs typeface="Verdana"/>
                <a:sym typeface="Verdana"/>
              </a:rPr>
              <a:t>(immature)</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Peregrine Falcon</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Sharp-shinned Hawk</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Red-tailed Hawk</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Cooper’s Hawk</a:t>
            </a:r>
            <a:endParaRPr/>
          </a:p>
          <a:p>
            <a:pPr indent="-342900" lvl="0" marL="342900" marR="0" rtl="0" algn="l">
              <a:spcBef>
                <a:spcPts val="0"/>
              </a:spcBef>
              <a:spcAft>
                <a:spcPts val="0"/>
              </a:spcAft>
              <a:buClr>
                <a:srgbClr val="83FD3F"/>
              </a:buClr>
              <a:buSzPts val="2800"/>
              <a:buFont typeface="Verdana"/>
              <a:buAutoNum type="arabicPeriod"/>
            </a:pPr>
            <a:r>
              <a:rPr b="1" lang="en-US" sz="2800">
                <a:solidFill>
                  <a:srgbClr val="83FD3F"/>
                </a:solidFill>
                <a:latin typeface="Verdana"/>
                <a:ea typeface="Verdana"/>
                <a:cs typeface="Verdana"/>
                <a:sym typeface="Verdana"/>
              </a:rPr>
              <a:t> Broad-winged Hawk</a:t>
            </a:r>
            <a:endParaRPr/>
          </a:p>
          <a:p>
            <a:pPr indent="-342900" lvl="0" marL="342900" marR="0" rtl="0" algn="l">
              <a:spcBef>
                <a:spcPts val="0"/>
              </a:spcBef>
              <a:spcAft>
                <a:spcPts val="0"/>
              </a:spcAft>
              <a:buClr>
                <a:schemeClr val="dk1"/>
              </a:buClr>
              <a:buSzPts val="2800"/>
              <a:buFont typeface="Arial"/>
              <a:buNone/>
            </a:pPr>
            <a:r>
              <a:t/>
            </a:r>
            <a:endParaRPr b="1" sz="2800">
              <a:solidFill>
                <a:srgbClr val="83FD3F"/>
              </a:solidFill>
              <a:latin typeface="Verdana"/>
              <a:ea typeface="Verdana"/>
              <a:cs typeface="Verdana"/>
              <a:sym typeface="Verdana"/>
            </a:endParaRPr>
          </a:p>
        </p:txBody>
      </p:sp>
      <p:pic>
        <p:nvPicPr>
          <p:cNvPr descr="McNflyingPBirdadult" id="1135" name="Shape 1135"/>
          <p:cNvPicPr preferRelativeResize="0"/>
          <p:nvPr/>
        </p:nvPicPr>
        <p:blipFill rotWithShape="1">
          <a:blip r:embed="rId8">
            <a:alphaModFix/>
          </a:blip>
          <a:srcRect b="0" l="0" r="0" t="0"/>
          <a:stretch/>
        </p:blipFill>
        <p:spPr>
          <a:xfrm>
            <a:off x="6172200" y="2362200"/>
            <a:ext cx="1457325" cy="2393950"/>
          </a:xfrm>
          <a:prstGeom prst="rect">
            <a:avLst/>
          </a:prstGeom>
          <a:noFill/>
          <a:ln>
            <a:noFill/>
          </a:ln>
        </p:spPr>
      </p:pic>
      <p:pic>
        <p:nvPicPr>
          <p:cNvPr descr="ShawnCareyhawksSharpie 006 copy" id="1136" name="Shape 1136"/>
          <p:cNvPicPr preferRelativeResize="0"/>
          <p:nvPr/>
        </p:nvPicPr>
        <p:blipFill rotWithShape="1">
          <a:blip r:embed="rId9">
            <a:alphaModFix/>
          </a:blip>
          <a:srcRect b="0" l="0" r="0" t="0"/>
          <a:stretch/>
        </p:blipFill>
        <p:spPr>
          <a:xfrm rot="136734">
            <a:off x="5638800" y="3352800"/>
            <a:ext cx="2063750" cy="1668463"/>
          </a:xfrm>
          <a:prstGeom prst="rect">
            <a:avLst/>
          </a:prstGeom>
          <a:noFill/>
          <a:ln>
            <a:noFill/>
          </a:ln>
        </p:spPr>
      </p:pic>
      <p:pic>
        <p:nvPicPr>
          <p:cNvPr descr="RTsalientpoints" id="1137" name="Shape 1137"/>
          <p:cNvPicPr preferRelativeResize="0"/>
          <p:nvPr/>
        </p:nvPicPr>
        <p:blipFill rotWithShape="1">
          <a:blip r:embed="rId10">
            <a:alphaModFix/>
          </a:blip>
          <a:srcRect b="0" l="0" r="0" t="0"/>
          <a:stretch/>
        </p:blipFill>
        <p:spPr>
          <a:xfrm>
            <a:off x="5791200" y="2971800"/>
            <a:ext cx="1905000" cy="3048000"/>
          </a:xfrm>
          <a:prstGeom prst="rect">
            <a:avLst/>
          </a:prstGeom>
          <a:noFill/>
          <a:ln>
            <a:noFill/>
          </a:ln>
        </p:spPr>
      </p:pic>
      <p:pic>
        <p:nvPicPr>
          <p:cNvPr id="1138" name="Shape 1138"/>
          <p:cNvPicPr preferRelativeResize="0"/>
          <p:nvPr/>
        </p:nvPicPr>
        <p:blipFill rotWithShape="1">
          <a:blip r:embed="rId11">
            <a:alphaModFix/>
          </a:blip>
          <a:srcRect b="0" l="0" r="0" t="0"/>
          <a:stretch/>
        </p:blipFill>
        <p:spPr>
          <a:xfrm>
            <a:off x="5715000" y="3657600"/>
            <a:ext cx="2511425" cy="2667000"/>
          </a:xfrm>
          <a:prstGeom prst="rect">
            <a:avLst/>
          </a:prstGeom>
          <a:noFill/>
          <a:ln>
            <a:noFill/>
          </a:ln>
        </p:spPr>
      </p:pic>
      <p:pic>
        <p:nvPicPr>
          <p:cNvPr descr="JKennedyBWBRD2562 copy" id="1139" name="Shape 1139"/>
          <p:cNvPicPr preferRelativeResize="0"/>
          <p:nvPr/>
        </p:nvPicPr>
        <p:blipFill rotWithShape="1">
          <a:blip r:embed="rId12">
            <a:alphaModFix/>
          </a:blip>
          <a:srcRect b="0" l="0" r="0" t="0"/>
          <a:stretch/>
        </p:blipFill>
        <p:spPr>
          <a:xfrm>
            <a:off x="5715000" y="3962400"/>
            <a:ext cx="2451100" cy="2895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129"/>
                                        </p:tgtEl>
                                        <p:attrNameLst>
                                          <p:attrName>style.visibility</p:attrName>
                                        </p:attrNameLst>
                                      </p:cBhvr>
                                      <p:to>
                                        <p:strVal val="visible"/>
                                      </p:to>
                                    </p:set>
                                    <p:animEffect filter="fade" transition="in">
                                      <p:cBhvr>
                                        <p:cTn dur="2000"/>
                                        <p:tgtEl>
                                          <p:spTgt spid="1129"/>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134">
                                            <p:txEl>
                                              <p:pRg end="0" st="0"/>
                                            </p:txEl>
                                          </p:spTgt>
                                        </p:tgtEl>
                                        <p:attrNameLst>
                                          <p:attrName>style.visibility</p:attrName>
                                        </p:attrNameLst>
                                      </p:cBhvr>
                                      <p:to>
                                        <p:strVal val="visible"/>
                                      </p:to>
                                    </p:set>
                                    <p:animEffect filter="fade" transition="in">
                                      <p:cBhvr>
                                        <p:cTn dur="2000"/>
                                        <p:tgtEl>
                                          <p:spTgt spid="1134">
                                            <p:txEl>
                                              <p:pRg end="0" st="0"/>
                                            </p:txEl>
                                          </p:spTgt>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1134">
                                            <p:txEl>
                                              <p:pRg end="1" st="1"/>
                                            </p:txEl>
                                          </p:spTgt>
                                        </p:tgtEl>
                                        <p:attrNameLst>
                                          <p:attrName>style.visibility</p:attrName>
                                        </p:attrNameLst>
                                      </p:cBhvr>
                                      <p:to>
                                        <p:strVal val="visible"/>
                                      </p:to>
                                    </p:set>
                                    <p:animEffect filter="fade" transition="in">
                                      <p:cBhvr>
                                        <p:cTn dur="2000"/>
                                        <p:tgtEl>
                                          <p:spTgt spid="1134">
                                            <p:txEl>
                                              <p:pRg end="1" st="1"/>
                                            </p:txEl>
                                          </p:spTgt>
                                        </p:tgtEl>
                                      </p:cBhvr>
                                    </p:animEffect>
                                  </p:childTnLst>
                                </p:cTn>
                              </p:par>
                            </p:childTnLst>
                          </p:cTn>
                        </p:par>
                        <p:par>
                          <p:cTn fill="hold">
                            <p:stCondLst>
                              <p:cond delay="6000"/>
                            </p:stCondLst>
                            <p:childTnLst>
                              <p:par>
                                <p:cTn fill="hold" nodeType="afterEffect" presetClass="entr" presetID="10" presetSubtype="0">
                                  <p:stCondLst>
                                    <p:cond delay="500"/>
                                  </p:stCondLst>
                                  <p:childTnLst>
                                    <p:set>
                                      <p:cBhvr>
                                        <p:cTn dur="1" fill="hold">
                                          <p:stCondLst>
                                            <p:cond delay="0"/>
                                          </p:stCondLst>
                                        </p:cTn>
                                        <p:tgtEl>
                                          <p:spTgt spid="1134">
                                            <p:txEl>
                                              <p:pRg end="2" st="2"/>
                                            </p:txEl>
                                          </p:spTgt>
                                        </p:tgtEl>
                                        <p:attrNameLst>
                                          <p:attrName>style.visibility</p:attrName>
                                        </p:attrNameLst>
                                      </p:cBhvr>
                                      <p:to>
                                        <p:strVal val="visible"/>
                                      </p:to>
                                    </p:set>
                                    <p:animEffect filter="fade" transition="in">
                                      <p:cBhvr>
                                        <p:cTn dur="2000"/>
                                        <p:tgtEl>
                                          <p:spTgt spid="1134">
                                            <p:txEl>
                                              <p:pRg end="2" st="2"/>
                                            </p:txEl>
                                          </p:spTgt>
                                        </p:tgtEl>
                                      </p:cBhvr>
                                    </p:animEffect>
                                  </p:childTnLst>
                                </p:cTn>
                              </p:par>
                            </p:childTnLst>
                          </p:cTn>
                        </p:par>
                        <p:par>
                          <p:cTn fill="hold">
                            <p:stCondLst>
                              <p:cond delay="8000"/>
                            </p:stCondLst>
                            <p:childTnLst>
                              <p:par>
                                <p:cTn fill="hold" nodeType="afterEffect" presetClass="entr" presetID="10" presetSubtype="0">
                                  <p:stCondLst>
                                    <p:cond delay="500"/>
                                  </p:stCondLst>
                                  <p:childTnLst>
                                    <p:set>
                                      <p:cBhvr>
                                        <p:cTn dur="1" fill="hold">
                                          <p:stCondLst>
                                            <p:cond delay="0"/>
                                          </p:stCondLst>
                                        </p:cTn>
                                        <p:tgtEl>
                                          <p:spTgt spid="1134">
                                            <p:txEl>
                                              <p:pRg end="3" st="3"/>
                                            </p:txEl>
                                          </p:spTgt>
                                        </p:tgtEl>
                                        <p:attrNameLst>
                                          <p:attrName>style.visibility</p:attrName>
                                        </p:attrNameLst>
                                      </p:cBhvr>
                                      <p:to>
                                        <p:strVal val="visible"/>
                                      </p:to>
                                    </p:set>
                                    <p:animEffect filter="fade" transition="in">
                                      <p:cBhvr>
                                        <p:cTn dur="2000"/>
                                        <p:tgtEl>
                                          <p:spTgt spid="1134">
                                            <p:txEl>
                                              <p:pRg end="3" st="3"/>
                                            </p:txEl>
                                          </p:spTgt>
                                        </p:tgtEl>
                                      </p:cBhvr>
                                    </p:animEffect>
                                  </p:childTnLst>
                                </p:cTn>
                              </p:par>
                            </p:childTnLst>
                          </p:cTn>
                        </p:par>
                        <p:par>
                          <p:cTn fill="hold">
                            <p:stCondLst>
                              <p:cond delay="10000"/>
                            </p:stCondLst>
                            <p:childTnLst>
                              <p:par>
                                <p:cTn fill="hold" nodeType="afterEffect" presetClass="entr" presetID="10" presetSubtype="0">
                                  <p:stCondLst>
                                    <p:cond delay="500"/>
                                  </p:stCondLst>
                                  <p:childTnLst>
                                    <p:set>
                                      <p:cBhvr>
                                        <p:cTn dur="1" fill="hold">
                                          <p:stCondLst>
                                            <p:cond delay="0"/>
                                          </p:stCondLst>
                                        </p:cTn>
                                        <p:tgtEl>
                                          <p:spTgt spid="1134">
                                            <p:txEl>
                                              <p:pRg end="4" st="4"/>
                                            </p:txEl>
                                          </p:spTgt>
                                        </p:tgtEl>
                                        <p:attrNameLst>
                                          <p:attrName>style.visibility</p:attrName>
                                        </p:attrNameLst>
                                      </p:cBhvr>
                                      <p:to>
                                        <p:strVal val="visible"/>
                                      </p:to>
                                    </p:set>
                                    <p:animEffect filter="fade" transition="in">
                                      <p:cBhvr>
                                        <p:cTn dur="2000"/>
                                        <p:tgtEl>
                                          <p:spTgt spid="1134">
                                            <p:txEl>
                                              <p:pRg end="4" st="4"/>
                                            </p:txEl>
                                          </p:spTgt>
                                        </p:tgtEl>
                                      </p:cBhvr>
                                    </p:animEffect>
                                  </p:childTnLst>
                                </p:cTn>
                              </p:par>
                            </p:childTnLst>
                          </p:cTn>
                        </p:par>
                        <p:par>
                          <p:cTn fill="hold">
                            <p:stCondLst>
                              <p:cond delay="12000"/>
                            </p:stCondLst>
                            <p:childTnLst>
                              <p:par>
                                <p:cTn fill="hold" nodeType="afterEffect" presetClass="entr" presetID="10" presetSubtype="0">
                                  <p:stCondLst>
                                    <p:cond delay="500"/>
                                  </p:stCondLst>
                                  <p:childTnLst>
                                    <p:set>
                                      <p:cBhvr>
                                        <p:cTn dur="1" fill="hold">
                                          <p:stCondLst>
                                            <p:cond delay="0"/>
                                          </p:stCondLst>
                                        </p:cTn>
                                        <p:tgtEl>
                                          <p:spTgt spid="1134">
                                            <p:txEl>
                                              <p:pRg end="5" st="5"/>
                                            </p:txEl>
                                          </p:spTgt>
                                        </p:tgtEl>
                                        <p:attrNameLst>
                                          <p:attrName>style.visibility</p:attrName>
                                        </p:attrNameLst>
                                      </p:cBhvr>
                                      <p:to>
                                        <p:strVal val="visible"/>
                                      </p:to>
                                    </p:set>
                                    <p:animEffect filter="fade" transition="in">
                                      <p:cBhvr>
                                        <p:cTn dur="2000"/>
                                        <p:tgtEl>
                                          <p:spTgt spid="1134">
                                            <p:txEl>
                                              <p:pRg end="5" st="5"/>
                                            </p:txEl>
                                          </p:spTgt>
                                        </p:tgtEl>
                                      </p:cBhvr>
                                    </p:animEffect>
                                  </p:childTnLst>
                                </p:cTn>
                              </p:par>
                            </p:childTnLst>
                          </p:cTn>
                        </p:par>
                        <p:par>
                          <p:cTn fill="hold">
                            <p:stCondLst>
                              <p:cond delay="14000"/>
                            </p:stCondLst>
                            <p:childTnLst>
                              <p:par>
                                <p:cTn fill="hold" nodeType="afterEffect" presetClass="entr" presetID="10" presetSubtype="0">
                                  <p:stCondLst>
                                    <p:cond delay="500"/>
                                  </p:stCondLst>
                                  <p:childTnLst>
                                    <p:set>
                                      <p:cBhvr>
                                        <p:cTn dur="1" fill="hold">
                                          <p:stCondLst>
                                            <p:cond delay="0"/>
                                          </p:stCondLst>
                                        </p:cTn>
                                        <p:tgtEl>
                                          <p:spTgt spid="1134">
                                            <p:txEl>
                                              <p:pRg end="6" st="6"/>
                                            </p:txEl>
                                          </p:spTgt>
                                        </p:tgtEl>
                                        <p:attrNameLst>
                                          <p:attrName>style.visibility</p:attrName>
                                        </p:attrNameLst>
                                      </p:cBhvr>
                                      <p:to>
                                        <p:strVal val="visible"/>
                                      </p:to>
                                    </p:set>
                                    <p:animEffect filter="fade" transition="in">
                                      <p:cBhvr>
                                        <p:cTn dur="2000"/>
                                        <p:tgtEl>
                                          <p:spTgt spid="1134">
                                            <p:txEl>
                                              <p:pRg end="6" st="6"/>
                                            </p:txEl>
                                          </p:spTgt>
                                        </p:tgtEl>
                                      </p:cBhvr>
                                    </p:animEffect>
                                  </p:childTnLst>
                                </p:cTn>
                              </p:par>
                            </p:childTnLst>
                          </p:cTn>
                        </p:par>
                        <p:par>
                          <p:cTn fill="hold">
                            <p:stCondLst>
                              <p:cond delay="16000"/>
                            </p:stCondLst>
                            <p:childTnLst>
                              <p:par>
                                <p:cTn fill="hold" nodeType="afterEffect" presetClass="entr" presetID="10" presetSubtype="0">
                                  <p:stCondLst>
                                    <p:cond delay="500"/>
                                  </p:stCondLst>
                                  <p:childTnLst>
                                    <p:set>
                                      <p:cBhvr>
                                        <p:cTn dur="1" fill="hold">
                                          <p:stCondLst>
                                            <p:cond delay="0"/>
                                          </p:stCondLst>
                                        </p:cTn>
                                        <p:tgtEl>
                                          <p:spTgt spid="1134">
                                            <p:txEl>
                                              <p:pRg end="7" st="7"/>
                                            </p:txEl>
                                          </p:spTgt>
                                        </p:tgtEl>
                                        <p:attrNameLst>
                                          <p:attrName>style.visibility</p:attrName>
                                        </p:attrNameLst>
                                      </p:cBhvr>
                                      <p:to>
                                        <p:strVal val="visible"/>
                                      </p:to>
                                    </p:set>
                                    <p:animEffect filter="fade" transition="in">
                                      <p:cBhvr>
                                        <p:cTn dur="2000"/>
                                        <p:tgtEl>
                                          <p:spTgt spid="1134">
                                            <p:txEl>
                                              <p:pRg end="7" st="7"/>
                                            </p:txEl>
                                          </p:spTgt>
                                        </p:tgtEl>
                                      </p:cBhvr>
                                    </p:animEffect>
                                  </p:childTnLst>
                                </p:cTn>
                              </p:par>
                            </p:childTnLst>
                          </p:cTn>
                        </p:par>
                        <p:par>
                          <p:cTn fill="hold">
                            <p:stCondLst>
                              <p:cond delay="18000"/>
                            </p:stCondLst>
                            <p:childTnLst>
                              <p:par>
                                <p:cTn fill="hold" nodeType="afterEffect" presetClass="entr" presetID="10" presetSubtype="0">
                                  <p:stCondLst>
                                    <p:cond delay="500"/>
                                  </p:stCondLst>
                                  <p:childTnLst>
                                    <p:set>
                                      <p:cBhvr>
                                        <p:cTn dur="1" fill="hold">
                                          <p:stCondLst>
                                            <p:cond delay="0"/>
                                          </p:stCondLst>
                                        </p:cTn>
                                        <p:tgtEl>
                                          <p:spTgt spid="1134">
                                            <p:txEl>
                                              <p:pRg end="8" st="8"/>
                                            </p:txEl>
                                          </p:spTgt>
                                        </p:tgtEl>
                                        <p:attrNameLst>
                                          <p:attrName>style.visibility</p:attrName>
                                        </p:attrNameLst>
                                      </p:cBhvr>
                                      <p:to>
                                        <p:strVal val="visible"/>
                                      </p:to>
                                    </p:set>
                                    <p:animEffect filter="fade" transition="in">
                                      <p:cBhvr>
                                        <p:cTn dur="2000"/>
                                        <p:tgtEl>
                                          <p:spTgt spid="1134">
                                            <p:txEl>
                                              <p:pRg end="8" st="8"/>
                                            </p:txEl>
                                          </p:spTgt>
                                        </p:tgtEl>
                                      </p:cBhvr>
                                    </p:animEffect>
                                  </p:childTnLst>
                                </p:cTn>
                              </p:par>
                            </p:childTnLst>
                          </p:cTn>
                        </p:par>
                        <p:par>
                          <p:cTn fill="hold">
                            <p:stCondLst>
                              <p:cond delay="20000"/>
                            </p:stCondLst>
                            <p:childTnLst>
                              <p:par>
                                <p:cTn fill="hold" nodeType="afterEffect" presetClass="entr" presetID="10" presetSubtype="0">
                                  <p:stCondLst>
                                    <p:cond delay="500"/>
                                  </p:stCondLst>
                                  <p:childTnLst>
                                    <p:set>
                                      <p:cBhvr>
                                        <p:cTn dur="1" fill="hold">
                                          <p:stCondLst>
                                            <p:cond delay="0"/>
                                          </p:stCondLst>
                                        </p:cTn>
                                        <p:tgtEl>
                                          <p:spTgt spid="1134">
                                            <p:txEl>
                                              <p:pRg end="9" st="9"/>
                                            </p:txEl>
                                          </p:spTgt>
                                        </p:tgtEl>
                                        <p:attrNameLst>
                                          <p:attrName>style.visibility</p:attrName>
                                        </p:attrNameLst>
                                      </p:cBhvr>
                                      <p:to>
                                        <p:strVal val="visible"/>
                                      </p:to>
                                    </p:set>
                                    <p:animEffect filter="fade" transition="in">
                                      <p:cBhvr>
                                        <p:cTn dur="2000"/>
                                        <p:tgtEl>
                                          <p:spTgt spid="1134">
                                            <p:txEl>
                                              <p:pRg end="9" st="9"/>
                                            </p:txEl>
                                          </p:spTgt>
                                        </p:tgtEl>
                                      </p:cBhvr>
                                    </p:animEffect>
                                  </p:childTnLst>
                                </p:cTn>
                              </p:par>
                            </p:childTnLst>
                          </p:cTn>
                        </p:par>
                        <p:par>
                          <p:cTn fill="hold">
                            <p:stCondLst>
                              <p:cond delay="22000"/>
                            </p:stCondLst>
                            <p:childTnLst>
                              <p:par>
                                <p:cTn fill="hold" nodeType="afterEffect" presetClass="entr" presetID="10" presetSubtype="0">
                                  <p:stCondLst>
                                    <p:cond delay="500"/>
                                  </p:stCondLst>
                                  <p:childTnLst>
                                    <p:set>
                                      <p:cBhvr>
                                        <p:cTn dur="1" fill="hold">
                                          <p:stCondLst>
                                            <p:cond delay="0"/>
                                          </p:stCondLst>
                                        </p:cTn>
                                        <p:tgtEl>
                                          <p:spTgt spid="1134">
                                            <p:txEl>
                                              <p:pRg end="10" st="10"/>
                                            </p:txEl>
                                          </p:spTgt>
                                        </p:tgtEl>
                                        <p:attrNameLst>
                                          <p:attrName>style.visibility</p:attrName>
                                        </p:attrNameLst>
                                      </p:cBhvr>
                                      <p:to>
                                        <p:strVal val="visible"/>
                                      </p:to>
                                    </p:set>
                                    <p:animEffect filter="fade" transition="in">
                                      <p:cBhvr>
                                        <p:cTn dur="2000"/>
                                        <p:tgtEl>
                                          <p:spTgt spid="1134">
                                            <p:txEl>
                                              <p:pRg end="10" st="10"/>
                                            </p:txEl>
                                          </p:spTgt>
                                        </p:tgtEl>
                                      </p:cBhvr>
                                    </p:animEffect>
                                  </p:childTnLst>
                                </p:cTn>
                              </p:par>
                            </p:childTnLst>
                          </p:cTn>
                        </p:par>
                        <p:par>
                          <p:cTn fill="hold">
                            <p:stCondLst>
                              <p:cond delay="24000"/>
                            </p:stCondLst>
                            <p:childTnLst>
                              <p:par>
                                <p:cTn fill="hold" nodeType="afterEffect" presetClass="exit" presetID="10" presetSubtype="0">
                                  <p:stCondLst>
                                    <p:cond delay="1000"/>
                                  </p:stCondLst>
                                  <p:childTnLst>
                                    <p:animEffect filter="fade" transition="out">
                                      <p:cBhvr>
                                        <p:cTn dur="2000"/>
                                        <p:tgtEl>
                                          <p:spTgt spid="1129"/>
                                        </p:tgtEl>
                                      </p:cBhvr>
                                    </p:animEffect>
                                    <p:set>
                                      <p:cBhvr>
                                        <p:cTn dur="1" fill="hold">
                                          <p:stCondLst>
                                            <p:cond delay="2000"/>
                                          </p:stCondLst>
                                        </p:cTn>
                                        <p:tgtEl>
                                          <p:spTgt spid="1129"/>
                                        </p:tgtEl>
                                        <p:attrNameLst>
                                          <p:attrName>style.visibility</p:attrName>
                                        </p:attrNameLst>
                                      </p:cBhvr>
                                      <p:to>
                                        <p:strVal val="hidden"/>
                                      </p:to>
                                    </p:set>
                                  </p:childTnLst>
                                </p:cTn>
                              </p:par>
                            </p:childTnLst>
                          </p:cTn>
                        </p:par>
                        <p:par>
                          <p:cTn fill="hold">
                            <p:stCondLst>
                              <p:cond delay="26000"/>
                            </p:stCondLst>
                            <p:childTnLst>
                              <p:par>
                                <p:cTn fill="hold" nodeType="afterEffect" presetClass="entr" presetID="10" presetSubtype="0">
                                  <p:stCondLst>
                                    <p:cond delay="500"/>
                                  </p:stCondLst>
                                  <p:childTnLst>
                                    <p:set>
                                      <p:cBhvr>
                                        <p:cTn dur="1" fill="hold">
                                          <p:stCondLst>
                                            <p:cond delay="0"/>
                                          </p:stCondLst>
                                        </p:cTn>
                                        <p:tgtEl>
                                          <p:spTgt spid="1130"/>
                                        </p:tgtEl>
                                        <p:attrNameLst>
                                          <p:attrName>style.visibility</p:attrName>
                                        </p:attrNameLst>
                                      </p:cBhvr>
                                      <p:to>
                                        <p:strVal val="visible"/>
                                      </p:to>
                                    </p:set>
                                    <p:animEffect filter="fade" transition="in">
                                      <p:cBhvr>
                                        <p:cTn dur="2000"/>
                                        <p:tgtEl>
                                          <p:spTgt spid="1130"/>
                                        </p:tgtEl>
                                      </p:cBhvr>
                                    </p:animEffect>
                                  </p:childTnLst>
                                </p:cTn>
                              </p:par>
                            </p:childTnLst>
                          </p:cTn>
                        </p:par>
                        <p:par>
                          <p:cTn fill="hold">
                            <p:stCondLst>
                              <p:cond delay="28000"/>
                            </p:stCondLst>
                            <p:childTnLst>
                              <p:par>
                                <p:cTn fill="hold" nodeType="afterEffect" presetClass="exit" presetID="10" presetSubtype="0">
                                  <p:stCondLst>
                                    <p:cond delay="1000"/>
                                  </p:stCondLst>
                                  <p:childTnLst>
                                    <p:animEffect filter="fade" transition="out">
                                      <p:cBhvr>
                                        <p:cTn dur="2000"/>
                                        <p:tgtEl>
                                          <p:spTgt spid="1130"/>
                                        </p:tgtEl>
                                      </p:cBhvr>
                                    </p:animEffect>
                                    <p:set>
                                      <p:cBhvr>
                                        <p:cTn dur="1" fill="hold">
                                          <p:stCondLst>
                                            <p:cond delay="2000"/>
                                          </p:stCondLst>
                                        </p:cTn>
                                        <p:tgtEl>
                                          <p:spTgt spid="1130"/>
                                        </p:tgtEl>
                                        <p:attrNameLst>
                                          <p:attrName>style.visibility</p:attrName>
                                        </p:attrNameLst>
                                      </p:cBhvr>
                                      <p:to>
                                        <p:strVal val="hidden"/>
                                      </p:to>
                                    </p:set>
                                  </p:childTnLst>
                                </p:cTn>
                              </p:par>
                            </p:childTnLst>
                          </p:cTn>
                        </p:par>
                        <p:par>
                          <p:cTn fill="hold">
                            <p:stCondLst>
                              <p:cond delay="30000"/>
                            </p:stCondLst>
                            <p:childTnLst>
                              <p:par>
                                <p:cTn fill="hold" nodeType="after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2000"/>
                                        <p:tgtEl>
                                          <p:spTgt spid="1131"/>
                                        </p:tgtEl>
                                      </p:cBhvr>
                                    </p:animEffect>
                                  </p:childTnLst>
                                </p:cTn>
                              </p:par>
                            </p:childTnLst>
                          </p:cTn>
                        </p:par>
                        <p:par>
                          <p:cTn fill="hold">
                            <p:stCondLst>
                              <p:cond delay="32000"/>
                            </p:stCondLst>
                            <p:childTnLst>
                              <p:par>
                                <p:cTn fill="hold" nodeType="afterEffect" presetClass="exit" presetID="10" presetSubtype="0">
                                  <p:stCondLst>
                                    <p:cond delay="1000"/>
                                  </p:stCondLst>
                                  <p:childTnLst>
                                    <p:animEffect filter="fade" transition="out">
                                      <p:cBhvr>
                                        <p:cTn dur="2000"/>
                                        <p:tgtEl>
                                          <p:spTgt spid="1131"/>
                                        </p:tgtEl>
                                      </p:cBhvr>
                                    </p:animEffect>
                                    <p:set>
                                      <p:cBhvr>
                                        <p:cTn dur="1" fill="hold">
                                          <p:stCondLst>
                                            <p:cond delay="2000"/>
                                          </p:stCondLst>
                                        </p:cTn>
                                        <p:tgtEl>
                                          <p:spTgt spid="1131"/>
                                        </p:tgtEl>
                                        <p:attrNameLst>
                                          <p:attrName>style.visibility</p:attrName>
                                        </p:attrNameLst>
                                      </p:cBhvr>
                                      <p:to>
                                        <p:strVal val="hidden"/>
                                      </p:to>
                                    </p:set>
                                  </p:childTnLst>
                                </p:cTn>
                              </p:par>
                            </p:childTnLst>
                          </p:cTn>
                        </p:par>
                        <p:par>
                          <p:cTn fill="hold">
                            <p:stCondLst>
                              <p:cond delay="34000"/>
                            </p:stCondLst>
                            <p:childTnLst>
                              <p:par>
                                <p:cTn fill="hold" nodeType="after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2000"/>
                                        <p:tgtEl>
                                          <p:spTgt spid="1132"/>
                                        </p:tgtEl>
                                      </p:cBhvr>
                                    </p:animEffect>
                                  </p:childTnLst>
                                </p:cTn>
                              </p:par>
                            </p:childTnLst>
                          </p:cTn>
                        </p:par>
                        <p:par>
                          <p:cTn fill="hold">
                            <p:stCondLst>
                              <p:cond delay="36000"/>
                            </p:stCondLst>
                            <p:childTnLst>
                              <p:par>
                                <p:cTn fill="hold" nodeType="afterEffect" presetClass="exit" presetID="10" presetSubtype="0">
                                  <p:stCondLst>
                                    <p:cond delay="1000"/>
                                  </p:stCondLst>
                                  <p:childTnLst>
                                    <p:animEffect filter="fade" transition="out">
                                      <p:cBhvr>
                                        <p:cTn dur="2000"/>
                                        <p:tgtEl>
                                          <p:spTgt spid="1132"/>
                                        </p:tgtEl>
                                      </p:cBhvr>
                                    </p:animEffect>
                                    <p:set>
                                      <p:cBhvr>
                                        <p:cTn dur="1" fill="hold">
                                          <p:stCondLst>
                                            <p:cond delay="2000"/>
                                          </p:stCondLst>
                                        </p:cTn>
                                        <p:tgtEl>
                                          <p:spTgt spid="1132"/>
                                        </p:tgtEl>
                                        <p:attrNameLst>
                                          <p:attrName>style.visibility</p:attrName>
                                        </p:attrNameLst>
                                      </p:cBhvr>
                                      <p:to>
                                        <p:strVal val="hidden"/>
                                      </p:to>
                                    </p:set>
                                  </p:childTnLst>
                                </p:cTn>
                              </p:par>
                            </p:childTnLst>
                          </p:cTn>
                        </p:par>
                        <p:par>
                          <p:cTn fill="hold">
                            <p:stCondLst>
                              <p:cond delay="38000"/>
                            </p:stCondLst>
                            <p:childTnLst>
                              <p:par>
                                <p:cTn fill="hold" nodeType="afterEffect" presetClass="entr" presetID="10" presetSubtype="0">
                                  <p:stCondLst>
                                    <p:cond delay="0"/>
                                  </p:stCondLst>
                                  <p:childTnLst>
                                    <p:set>
                                      <p:cBhvr>
                                        <p:cTn dur="1" fill="hold">
                                          <p:stCondLst>
                                            <p:cond delay="0"/>
                                          </p:stCondLst>
                                        </p:cTn>
                                        <p:tgtEl>
                                          <p:spTgt spid="1133"/>
                                        </p:tgtEl>
                                        <p:attrNameLst>
                                          <p:attrName>style.visibility</p:attrName>
                                        </p:attrNameLst>
                                      </p:cBhvr>
                                      <p:to>
                                        <p:strVal val="visible"/>
                                      </p:to>
                                    </p:set>
                                    <p:animEffect filter="fade" transition="in">
                                      <p:cBhvr>
                                        <p:cTn dur="2000"/>
                                        <p:tgtEl>
                                          <p:spTgt spid="1133"/>
                                        </p:tgtEl>
                                      </p:cBhvr>
                                    </p:animEffect>
                                  </p:childTnLst>
                                </p:cTn>
                              </p:par>
                            </p:childTnLst>
                          </p:cTn>
                        </p:par>
                        <p:par>
                          <p:cTn fill="hold">
                            <p:stCondLst>
                              <p:cond delay="40000"/>
                            </p:stCondLst>
                            <p:childTnLst>
                              <p:par>
                                <p:cTn fill="hold" nodeType="afterEffect" presetClass="exit" presetID="10" presetSubtype="0">
                                  <p:stCondLst>
                                    <p:cond delay="1000"/>
                                  </p:stCondLst>
                                  <p:childTnLst>
                                    <p:animEffect filter="fade" transition="out">
                                      <p:cBhvr>
                                        <p:cTn dur="2000"/>
                                        <p:tgtEl>
                                          <p:spTgt spid="1133"/>
                                        </p:tgtEl>
                                      </p:cBhvr>
                                    </p:animEffect>
                                    <p:set>
                                      <p:cBhvr>
                                        <p:cTn dur="1" fill="hold">
                                          <p:stCondLst>
                                            <p:cond delay="2000"/>
                                          </p:stCondLst>
                                        </p:cTn>
                                        <p:tgtEl>
                                          <p:spTgt spid="1133"/>
                                        </p:tgtEl>
                                        <p:attrNameLst>
                                          <p:attrName>style.visibility</p:attrName>
                                        </p:attrNameLst>
                                      </p:cBhvr>
                                      <p:to>
                                        <p:strVal val="hidden"/>
                                      </p:to>
                                    </p:set>
                                  </p:childTnLst>
                                </p:cTn>
                              </p:par>
                            </p:childTnLst>
                          </p:cTn>
                        </p:par>
                        <p:par>
                          <p:cTn fill="hold">
                            <p:stCondLst>
                              <p:cond delay="42000"/>
                            </p:stCondLst>
                            <p:childTnLst>
                              <p:par>
                                <p:cTn fill="hold" nodeType="after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2000"/>
                                        <p:tgtEl>
                                          <p:spTgt spid="1135"/>
                                        </p:tgtEl>
                                      </p:cBhvr>
                                    </p:animEffect>
                                  </p:childTnLst>
                                </p:cTn>
                              </p:par>
                            </p:childTnLst>
                          </p:cTn>
                        </p:par>
                        <p:par>
                          <p:cTn fill="hold">
                            <p:stCondLst>
                              <p:cond delay="44000"/>
                            </p:stCondLst>
                            <p:childTnLst>
                              <p:par>
                                <p:cTn fill="hold" nodeType="afterEffect" presetClass="exit" presetID="10" presetSubtype="0">
                                  <p:stCondLst>
                                    <p:cond delay="1000"/>
                                  </p:stCondLst>
                                  <p:childTnLst>
                                    <p:animEffect filter="fade" transition="out">
                                      <p:cBhvr>
                                        <p:cTn dur="2000"/>
                                        <p:tgtEl>
                                          <p:spTgt spid="1135"/>
                                        </p:tgtEl>
                                      </p:cBhvr>
                                    </p:animEffect>
                                    <p:set>
                                      <p:cBhvr>
                                        <p:cTn dur="1" fill="hold">
                                          <p:stCondLst>
                                            <p:cond delay="2000"/>
                                          </p:stCondLst>
                                        </p:cTn>
                                        <p:tgtEl>
                                          <p:spTgt spid="1135"/>
                                        </p:tgtEl>
                                        <p:attrNameLst>
                                          <p:attrName>style.visibility</p:attrName>
                                        </p:attrNameLst>
                                      </p:cBhvr>
                                      <p:to>
                                        <p:strVal val="hidden"/>
                                      </p:to>
                                    </p:set>
                                  </p:childTnLst>
                                </p:cTn>
                              </p:par>
                            </p:childTnLst>
                          </p:cTn>
                        </p:par>
                        <p:par>
                          <p:cTn fill="hold">
                            <p:stCondLst>
                              <p:cond delay="46000"/>
                            </p:stCondLst>
                            <p:childTnLst>
                              <p:par>
                                <p:cTn fill="hold" nodeType="after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2000"/>
                                        <p:tgtEl>
                                          <p:spTgt spid="1136"/>
                                        </p:tgtEl>
                                      </p:cBhvr>
                                    </p:animEffect>
                                  </p:childTnLst>
                                </p:cTn>
                              </p:par>
                            </p:childTnLst>
                          </p:cTn>
                        </p:par>
                        <p:par>
                          <p:cTn fill="hold">
                            <p:stCondLst>
                              <p:cond delay="48000"/>
                            </p:stCondLst>
                            <p:childTnLst>
                              <p:par>
                                <p:cTn fill="hold" nodeType="afterEffect" presetClass="exit" presetID="10" presetSubtype="0">
                                  <p:stCondLst>
                                    <p:cond delay="1000"/>
                                  </p:stCondLst>
                                  <p:childTnLst>
                                    <p:animEffect filter="fade" transition="out">
                                      <p:cBhvr>
                                        <p:cTn dur="2000"/>
                                        <p:tgtEl>
                                          <p:spTgt spid="1136"/>
                                        </p:tgtEl>
                                      </p:cBhvr>
                                    </p:animEffect>
                                    <p:set>
                                      <p:cBhvr>
                                        <p:cTn dur="1" fill="hold">
                                          <p:stCondLst>
                                            <p:cond delay="2000"/>
                                          </p:stCondLst>
                                        </p:cTn>
                                        <p:tgtEl>
                                          <p:spTgt spid="1136"/>
                                        </p:tgtEl>
                                        <p:attrNameLst>
                                          <p:attrName>style.visibility</p:attrName>
                                        </p:attrNameLst>
                                      </p:cBhvr>
                                      <p:to>
                                        <p:strVal val="hidden"/>
                                      </p:to>
                                    </p:set>
                                  </p:childTnLst>
                                </p:cTn>
                              </p:par>
                            </p:childTnLst>
                          </p:cTn>
                        </p:par>
                        <p:par>
                          <p:cTn fill="hold">
                            <p:stCondLst>
                              <p:cond delay="50000"/>
                            </p:stCondLst>
                            <p:childTnLst>
                              <p:par>
                                <p:cTn fill="hold" nodeType="after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2000"/>
                                        <p:tgtEl>
                                          <p:spTgt spid="1137"/>
                                        </p:tgtEl>
                                      </p:cBhvr>
                                    </p:animEffect>
                                  </p:childTnLst>
                                </p:cTn>
                              </p:par>
                            </p:childTnLst>
                          </p:cTn>
                        </p:par>
                        <p:par>
                          <p:cTn fill="hold">
                            <p:stCondLst>
                              <p:cond delay="52000"/>
                            </p:stCondLst>
                            <p:childTnLst>
                              <p:par>
                                <p:cTn fill="hold" nodeType="afterEffect" presetClass="exit" presetID="10" presetSubtype="0">
                                  <p:stCondLst>
                                    <p:cond delay="1000"/>
                                  </p:stCondLst>
                                  <p:childTnLst>
                                    <p:animEffect filter="fade" transition="out">
                                      <p:cBhvr>
                                        <p:cTn dur="2000"/>
                                        <p:tgtEl>
                                          <p:spTgt spid="1137"/>
                                        </p:tgtEl>
                                      </p:cBhvr>
                                    </p:animEffect>
                                    <p:set>
                                      <p:cBhvr>
                                        <p:cTn dur="1" fill="hold">
                                          <p:stCondLst>
                                            <p:cond delay="2000"/>
                                          </p:stCondLst>
                                        </p:cTn>
                                        <p:tgtEl>
                                          <p:spTgt spid="1137"/>
                                        </p:tgtEl>
                                        <p:attrNameLst>
                                          <p:attrName>style.visibility</p:attrName>
                                        </p:attrNameLst>
                                      </p:cBhvr>
                                      <p:to>
                                        <p:strVal val="hidden"/>
                                      </p:to>
                                    </p:set>
                                  </p:childTnLst>
                                </p:cTn>
                              </p:par>
                            </p:childTnLst>
                          </p:cTn>
                        </p:par>
                        <p:par>
                          <p:cTn fill="hold">
                            <p:stCondLst>
                              <p:cond delay="54000"/>
                            </p:stCondLst>
                            <p:childTnLst>
                              <p:par>
                                <p:cTn fill="hold" nodeType="after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2000"/>
                                        <p:tgtEl>
                                          <p:spTgt spid="1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nvSpPr>
        <p:spPr>
          <a:xfrm>
            <a:off x="387350" y="1479550"/>
            <a:ext cx="8181975" cy="3109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CC00"/>
              </a:buClr>
              <a:buSzPts val="5400"/>
              <a:buFont typeface="Verdana"/>
              <a:buNone/>
            </a:pPr>
            <a:r>
              <a:rPr b="1" i="0" lang="en-US" sz="5400" u="none" cap="none" strike="noStrike">
                <a:solidFill>
                  <a:srgbClr val="FFCC00"/>
                </a:solidFill>
                <a:latin typeface="Verdana"/>
                <a:ea typeface="Verdana"/>
                <a:cs typeface="Verdana"/>
                <a:sym typeface="Verdana"/>
              </a:rPr>
              <a:t>Accipiters </a:t>
            </a:r>
            <a:r>
              <a:rPr b="1" i="0" lang="en-US" sz="4800" u="none" cap="none" strike="noStrike">
                <a:solidFill>
                  <a:srgbClr val="FFCC00"/>
                </a:solidFill>
                <a:latin typeface="Verdana"/>
                <a:ea typeface="Verdana"/>
                <a:cs typeface="Verdana"/>
                <a:sym typeface="Verdana"/>
              </a:rPr>
              <a:t>typically fly</a:t>
            </a:r>
            <a:endParaRPr/>
          </a:p>
          <a:p>
            <a:pPr indent="0" lvl="0" marL="0" marR="0" rtl="0" algn="ctr">
              <a:spcBef>
                <a:spcPts val="0"/>
              </a:spcBef>
              <a:spcAft>
                <a:spcPts val="0"/>
              </a:spcAft>
              <a:buClr>
                <a:srgbClr val="FFCC00"/>
              </a:buClr>
              <a:buSzPts val="4800"/>
              <a:buFont typeface="Verdana"/>
              <a:buNone/>
            </a:pPr>
            <a:r>
              <a:rPr b="1" i="0" lang="en-US" sz="4800" u="none" cap="none" strike="noStrike">
                <a:solidFill>
                  <a:srgbClr val="FFCC00"/>
                </a:solidFill>
                <a:latin typeface="Verdana"/>
                <a:ea typeface="Verdana"/>
                <a:cs typeface="Verdana"/>
                <a:sym typeface="Verdana"/>
              </a:rPr>
              <a:t>alternating </a:t>
            </a:r>
            <a:endParaRPr/>
          </a:p>
          <a:p>
            <a:pPr indent="0" lvl="0" marL="0" marR="0" rtl="0" algn="ctr">
              <a:spcBef>
                <a:spcPts val="0"/>
              </a:spcBef>
              <a:spcAft>
                <a:spcPts val="0"/>
              </a:spcAft>
              <a:buClr>
                <a:srgbClr val="FFCC00"/>
              </a:buClr>
              <a:buSzPts val="4800"/>
              <a:buFont typeface="Verdana"/>
              <a:buNone/>
            </a:pPr>
            <a:r>
              <a:rPr b="1" i="0" lang="en-US" sz="4800" u="none" cap="none" strike="noStrike">
                <a:solidFill>
                  <a:srgbClr val="FFCC00"/>
                </a:solidFill>
                <a:latin typeface="Verdana"/>
                <a:ea typeface="Verdana"/>
                <a:cs typeface="Verdana"/>
                <a:sym typeface="Verdana"/>
              </a:rPr>
              <a:t>flapping </a:t>
            </a:r>
            <a:endParaRPr/>
          </a:p>
          <a:p>
            <a:pPr indent="0" lvl="0" marL="0" marR="0" rtl="0" algn="ctr">
              <a:spcBef>
                <a:spcPts val="0"/>
              </a:spcBef>
              <a:spcAft>
                <a:spcPts val="0"/>
              </a:spcAft>
              <a:buClr>
                <a:srgbClr val="FFCC00"/>
              </a:buClr>
              <a:buSzPts val="4800"/>
              <a:buFont typeface="Verdana"/>
              <a:buNone/>
            </a:pPr>
            <a:r>
              <a:rPr b="1" i="0" lang="en-US" sz="4800" u="none" cap="none" strike="noStrike">
                <a:solidFill>
                  <a:srgbClr val="FFCC00"/>
                </a:solidFill>
                <a:latin typeface="Verdana"/>
                <a:ea typeface="Verdana"/>
                <a:cs typeface="Verdana"/>
                <a:sym typeface="Verdana"/>
              </a:rPr>
              <a:t>and gliding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167">
                                            <p:txEl>
                                              <p:pRg end="0" st="0"/>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67">
                                            <p:txEl>
                                              <p:pRg end="1" st="1"/>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67">
                                            <p:txEl>
                                              <p:pRg end="2" st="2"/>
                                            </p:txEl>
                                          </p:spTgt>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16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3" name="Shape 1143"/>
        <p:cNvGrpSpPr/>
        <p:nvPr/>
      </p:nvGrpSpPr>
      <p:grpSpPr>
        <a:xfrm>
          <a:off x="0" y="0"/>
          <a:ext cx="0" cy="0"/>
          <a:chOff x="0" y="0"/>
          <a:chExt cx="0" cy="0"/>
        </a:xfrm>
      </p:grpSpPr>
      <p:sp>
        <p:nvSpPr>
          <p:cNvPr id="1144" name="Shape 1144"/>
          <p:cNvSpPr txBox="1"/>
          <p:nvPr/>
        </p:nvSpPr>
        <p:spPr>
          <a:xfrm>
            <a:off x="685800" y="1600200"/>
            <a:ext cx="7467600" cy="1187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Now that you know all the answers and feel ready to get to your local hawk watch and ID everything that flies overhead</a:t>
            </a:r>
            <a:endParaRPr b="0" sz="2400">
              <a:solidFill>
                <a:schemeClr val="dk1"/>
              </a:solidFill>
              <a:latin typeface="Verdana"/>
              <a:ea typeface="Verdana"/>
              <a:cs typeface="Verdana"/>
              <a:sym typeface="Verdana"/>
            </a:endParaRPr>
          </a:p>
        </p:txBody>
      </p:sp>
      <p:sp>
        <p:nvSpPr>
          <p:cNvPr id="1145" name="Shape 1145"/>
          <p:cNvSpPr txBox="1"/>
          <p:nvPr>
            <p:ph idx="1" type="body"/>
          </p:nvPr>
        </p:nvSpPr>
        <p:spPr>
          <a:xfrm>
            <a:off x="533400" y="4038600"/>
            <a:ext cx="8229600" cy="12954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dk1"/>
              </a:buClr>
              <a:buSzPts val="3200"/>
              <a:buFont typeface="Verdana"/>
              <a:buNone/>
            </a:pPr>
            <a:r>
              <a:rPr b="0" i="0" lang="en-US" sz="3200" u="none" cap="none" strike="noStrike">
                <a:solidFill>
                  <a:schemeClr val="dk1"/>
                </a:solidFill>
                <a:latin typeface="Verdana"/>
                <a:ea typeface="Verdana"/>
                <a:cs typeface="Verdana"/>
                <a:sym typeface="Verdana"/>
              </a:rPr>
              <a:t>Birds change shape, depending upon winds, light, the angle of view</a:t>
            </a:r>
            <a:endParaRPr/>
          </a:p>
        </p:txBody>
      </p:sp>
      <p:sp>
        <p:nvSpPr>
          <p:cNvPr id="1146" name="Shape 1146"/>
          <p:cNvSpPr txBox="1"/>
          <p:nvPr/>
        </p:nvSpPr>
        <p:spPr>
          <a:xfrm>
            <a:off x="1412875" y="407988"/>
            <a:ext cx="1981200" cy="5794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D319"/>
              </a:buClr>
              <a:buSzPts val="3200"/>
              <a:buFont typeface="Verdana"/>
              <a:buNone/>
            </a:pPr>
            <a:r>
              <a:rPr b="1" lang="en-US" sz="3200">
                <a:solidFill>
                  <a:srgbClr val="FFD319"/>
                </a:solidFill>
                <a:latin typeface="Verdana"/>
                <a:ea typeface="Verdana"/>
                <a:cs typeface="Verdana"/>
                <a:sym typeface="Verdana"/>
              </a:rPr>
              <a:t>Caveats</a:t>
            </a:r>
            <a:endParaRPr/>
          </a:p>
        </p:txBody>
      </p:sp>
      <p:sp>
        <p:nvSpPr>
          <p:cNvPr id="1147" name="Shape 1147"/>
          <p:cNvSpPr txBox="1"/>
          <p:nvPr/>
        </p:nvSpPr>
        <p:spPr>
          <a:xfrm>
            <a:off x="1981200" y="3048000"/>
            <a:ext cx="4878388"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keep the following in mind:</a:t>
            </a:r>
            <a:endParaRPr/>
          </a:p>
          <a:p>
            <a:pPr indent="0" lvl="0" marL="0" marR="0" rtl="0" algn="ctr">
              <a:spcBef>
                <a:spcPts val="0"/>
              </a:spcBef>
              <a:spcAft>
                <a:spcPts val="0"/>
              </a:spcAft>
              <a:buClr>
                <a:schemeClr val="dk1"/>
              </a:buClr>
              <a:buSzPts val="2400"/>
              <a:buFont typeface="Arial"/>
              <a:buNone/>
            </a:pPr>
            <a:r>
              <a:t/>
            </a:r>
            <a:endParaRPr b="1" sz="2400">
              <a:solidFill>
                <a:schemeClr val="dk1"/>
              </a:solidFill>
              <a:latin typeface="Verdana"/>
              <a:ea typeface="Verdana"/>
              <a:cs typeface="Verdana"/>
              <a:sym typeface="Verdana"/>
            </a:endParaRP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1" name="Shape 1151"/>
        <p:cNvGrpSpPr/>
        <p:nvPr/>
      </p:nvGrpSpPr>
      <p:grpSpPr>
        <a:xfrm>
          <a:off x="0" y="0"/>
          <a:ext cx="0" cy="0"/>
          <a:chOff x="0" y="0"/>
          <a:chExt cx="0" cy="0"/>
        </a:xfrm>
      </p:grpSpPr>
      <p:pic>
        <p:nvPicPr>
          <p:cNvPr descr="AKpaint" id="1152" name="Shape 1152"/>
          <p:cNvPicPr preferRelativeResize="0"/>
          <p:nvPr/>
        </p:nvPicPr>
        <p:blipFill rotWithShape="1">
          <a:blip r:embed="rId3">
            <a:alphaModFix/>
          </a:blip>
          <a:srcRect b="0" l="0" r="0" t="0"/>
          <a:stretch/>
        </p:blipFill>
        <p:spPr>
          <a:xfrm>
            <a:off x="4876800" y="3200400"/>
            <a:ext cx="3652838" cy="2844800"/>
          </a:xfrm>
          <a:prstGeom prst="rect">
            <a:avLst/>
          </a:prstGeom>
          <a:noFill/>
          <a:ln>
            <a:noFill/>
          </a:ln>
        </p:spPr>
      </p:pic>
      <p:pic>
        <p:nvPicPr>
          <p:cNvPr descr="FAlcon silhouette" id="1153" name="Shape 1153"/>
          <p:cNvPicPr preferRelativeResize="0"/>
          <p:nvPr/>
        </p:nvPicPr>
        <p:blipFill rotWithShape="1">
          <a:blip r:embed="rId4">
            <a:alphaModFix/>
          </a:blip>
          <a:srcRect b="0" l="0" r="0" t="0"/>
          <a:stretch/>
        </p:blipFill>
        <p:spPr>
          <a:xfrm>
            <a:off x="914400" y="762000"/>
            <a:ext cx="1398588" cy="2408238"/>
          </a:xfrm>
          <a:prstGeom prst="rect">
            <a:avLst/>
          </a:prstGeom>
          <a:noFill/>
          <a:ln>
            <a:noFill/>
          </a:ln>
        </p:spPr>
      </p:pic>
      <p:sp>
        <p:nvSpPr>
          <p:cNvPr id="1154" name="Shape 1154"/>
          <p:cNvSpPr txBox="1"/>
          <p:nvPr/>
        </p:nvSpPr>
        <p:spPr>
          <a:xfrm>
            <a:off x="2895600" y="990600"/>
            <a:ext cx="55626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 falcon in a glide may spread its tail to soar on a thermal</a:t>
            </a:r>
            <a:endParaRP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8" name="Shape 1158"/>
        <p:cNvGrpSpPr/>
        <p:nvPr/>
      </p:nvGrpSpPr>
      <p:grpSpPr>
        <a:xfrm>
          <a:off x="0" y="0"/>
          <a:ext cx="0" cy="0"/>
          <a:chOff x="0" y="0"/>
          <a:chExt cx="0" cy="0"/>
        </a:xfrm>
      </p:grpSpPr>
      <p:pic>
        <p:nvPicPr>
          <p:cNvPr descr="Buteo Silhouette" id="1159" name="Shape 1159"/>
          <p:cNvPicPr preferRelativeResize="0"/>
          <p:nvPr/>
        </p:nvPicPr>
        <p:blipFill rotWithShape="1">
          <a:blip r:embed="rId3">
            <a:alphaModFix/>
          </a:blip>
          <a:srcRect b="0" l="0" r="0" t="0"/>
          <a:stretch/>
        </p:blipFill>
        <p:spPr>
          <a:xfrm>
            <a:off x="762000" y="533400"/>
            <a:ext cx="1487488" cy="2538413"/>
          </a:xfrm>
          <a:prstGeom prst="rect">
            <a:avLst/>
          </a:prstGeom>
          <a:noFill/>
          <a:ln>
            <a:noFill/>
          </a:ln>
        </p:spPr>
      </p:pic>
      <p:sp>
        <p:nvSpPr>
          <p:cNvPr id="1160" name="Shape 1160"/>
          <p:cNvSpPr txBox="1"/>
          <p:nvPr/>
        </p:nvSpPr>
        <p:spPr>
          <a:xfrm>
            <a:off x="2895600" y="990600"/>
            <a:ext cx="4800600" cy="11874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Verdana"/>
              <a:buNone/>
            </a:pPr>
            <a:r>
              <a:rPr b="1" lang="en-US" sz="2400">
                <a:solidFill>
                  <a:schemeClr val="dk1"/>
                </a:solidFill>
                <a:latin typeface="Verdana"/>
                <a:ea typeface="Verdana"/>
                <a:cs typeface="Verdana"/>
                <a:sym typeface="Verdana"/>
              </a:rPr>
              <a:t>A buteo straight overhead make look very different when seen at an angle</a:t>
            </a:r>
            <a:endParaRPr/>
          </a:p>
        </p:txBody>
      </p:sp>
      <p:pic>
        <p:nvPicPr>
          <p:cNvPr descr="Buteo Silhouette" id="1161" name="Shape 1161"/>
          <p:cNvPicPr preferRelativeResize="0"/>
          <p:nvPr/>
        </p:nvPicPr>
        <p:blipFill rotWithShape="1">
          <a:blip r:embed="rId4">
            <a:alphaModFix/>
          </a:blip>
          <a:srcRect b="0" l="0" r="0" t="0"/>
          <a:stretch/>
        </p:blipFill>
        <p:spPr>
          <a:xfrm rot="762082">
            <a:off x="5410200" y="3352800"/>
            <a:ext cx="1487488" cy="2538413"/>
          </a:xfrm>
          <a:prstGeom prst="rect">
            <a:avLst/>
          </a:prstGeom>
          <a:noFill/>
          <a:ln>
            <a:noFill/>
          </a:ln>
        </p:spPr>
      </p:pic>
    </p:spTree>
  </p:cSld>
  <p:clrMapOvr>
    <a:masterClrMapping/>
  </p:clrMapOvr>
  <p:transition>
    <p:fade/>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5" name="Shape 1165"/>
        <p:cNvGrpSpPr/>
        <p:nvPr/>
      </p:nvGrpSpPr>
      <p:grpSpPr>
        <a:xfrm>
          <a:off x="0" y="0"/>
          <a:ext cx="0" cy="0"/>
          <a:chOff x="0" y="0"/>
          <a:chExt cx="0" cy="0"/>
        </a:xfrm>
      </p:grpSpPr>
      <p:sp>
        <p:nvSpPr>
          <p:cNvPr id="1166" name="Shape 1166"/>
          <p:cNvSpPr txBox="1"/>
          <p:nvPr/>
        </p:nvSpPr>
        <p:spPr>
          <a:xfrm>
            <a:off x="685800" y="381000"/>
            <a:ext cx="74676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b="0" sz="2800">
              <a:solidFill>
                <a:schemeClr val="dk1"/>
              </a:solidFill>
              <a:latin typeface="Verdana"/>
              <a:ea typeface="Verdana"/>
              <a:cs typeface="Verdana"/>
              <a:sym typeface="Verdana"/>
            </a:endParaRPr>
          </a:p>
        </p:txBody>
      </p:sp>
      <p:sp>
        <p:nvSpPr>
          <p:cNvPr id="1167" name="Shape 11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2"/>
                </a:solidFill>
                <a:latin typeface="Verdana"/>
                <a:ea typeface="Verdana"/>
                <a:cs typeface="Verdana"/>
                <a:sym typeface="Verdana"/>
              </a:rPr>
              <a:t>A Few Final Points</a:t>
            </a:r>
            <a:endParaRPr/>
          </a:p>
        </p:txBody>
      </p:sp>
      <p:sp>
        <p:nvSpPr>
          <p:cNvPr id="1168" name="Shape 1168"/>
          <p:cNvSpPr txBox="1"/>
          <p:nvPr>
            <p:ph idx="1" type="body"/>
          </p:nvPr>
        </p:nvSpPr>
        <p:spPr>
          <a:xfrm>
            <a:off x="457200" y="1600200"/>
            <a:ext cx="8229600" cy="3581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Verdana"/>
              <a:buChar char="•"/>
            </a:pPr>
            <a:r>
              <a:rPr b="0" i="0" lang="en-US" sz="2800" u="none" cap="none" strike="noStrike">
                <a:solidFill>
                  <a:schemeClr val="dk1"/>
                </a:solidFill>
                <a:latin typeface="Verdana"/>
                <a:ea typeface="Verdana"/>
                <a:cs typeface="Verdana"/>
                <a:sym typeface="Verdana"/>
              </a:rPr>
              <a:t>Nobody is right 100% of the time</a:t>
            </a:r>
            <a:endParaRPr/>
          </a:p>
          <a:p>
            <a:pPr indent="-342900" lvl="0" marL="342900" marR="0" rtl="0" algn="l">
              <a:spcBef>
                <a:spcPts val="560"/>
              </a:spcBef>
              <a:spcAft>
                <a:spcPts val="0"/>
              </a:spcAft>
              <a:buClr>
                <a:schemeClr val="dk1"/>
              </a:buClr>
              <a:buSzPts val="2800"/>
              <a:buFont typeface="Verdana"/>
              <a:buChar char="•"/>
            </a:pPr>
            <a:r>
              <a:rPr b="0" i="0" lang="en-US" sz="2800" u="none" cap="none" strike="noStrike">
                <a:solidFill>
                  <a:schemeClr val="dk1"/>
                </a:solidFill>
                <a:latin typeface="Verdana"/>
                <a:ea typeface="Verdana"/>
                <a:cs typeface="Verdana"/>
                <a:sym typeface="Verdana"/>
              </a:rPr>
              <a:t>For every rule, there is an exception</a:t>
            </a:r>
            <a:endParaRPr/>
          </a:p>
          <a:p>
            <a:pPr indent="-342900" lvl="0" marL="342900" marR="0" rtl="0" algn="l">
              <a:spcBef>
                <a:spcPts val="48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 (Ex.: a Sharp-shinned hawk with a rounded tail)</a:t>
            </a:r>
            <a:endParaRPr/>
          </a:p>
          <a:p>
            <a:pPr indent="-342900" lvl="0" marL="342900" marR="0" rtl="0" algn="l">
              <a:spcBef>
                <a:spcPts val="560"/>
              </a:spcBef>
              <a:spcAft>
                <a:spcPts val="0"/>
              </a:spcAft>
              <a:buClr>
                <a:schemeClr val="dk1"/>
              </a:buClr>
              <a:buSzPts val="2800"/>
              <a:buFont typeface="Verdana"/>
              <a:buChar char="•"/>
            </a:pPr>
            <a:r>
              <a:rPr b="0" i="0" lang="en-US" sz="2800" u="none" cap="none" strike="noStrike">
                <a:solidFill>
                  <a:schemeClr val="dk1"/>
                </a:solidFill>
                <a:latin typeface="Verdana"/>
                <a:ea typeface="Verdana"/>
                <a:cs typeface="Verdana"/>
                <a:sym typeface="Verdana"/>
              </a:rPr>
              <a:t>Every bird teaches something – </a:t>
            </a:r>
            <a:endParaRPr/>
          </a:p>
          <a:p>
            <a:pPr indent="-342900" lvl="0" marL="342900" marR="0" rtl="0" algn="l">
              <a:spcBef>
                <a:spcPts val="560"/>
              </a:spcBef>
              <a:spcAft>
                <a:spcPts val="0"/>
              </a:spcAft>
              <a:buClr>
                <a:schemeClr val="dk1"/>
              </a:buClr>
              <a:buSzPts val="2800"/>
              <a:buFont typeface="Verdana"/>
              <a:buNone/>
            </a:pPr>
            <a:r>
              <a:rPr b="0" i="0" lang="en-US" sz="2800" u="none" cap="none" strike="noStrike">
                <a:solidFill>
                  <a:schemeClr val="dk1"/>
                </a:solidFill>
                <a:latin typeface="Verdana"/>
                <a:ea typeface="Verdana"/>
                <a:cs typeface="Verdana"/>
                <a:sym typeface="Verdana"/>
              </a:rPr>
              <a:t>   once you’ve ID’d it, stay with it, see how it moves, changes shape, how it looks at different angles</a:t>
            </a:r>
            <a:endParaRPr/>
          </a:p>
          <a:p>
            <a:pPr indent="-3429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Verdana"/>
              <a:ea typeface="Verdana"/>
              <a:cs typeface="Verdana"/>
              <a:sym typeface="Verdana"/>
            </a:endParaRPr>
          </a:p>
        </p:txBody>
      </p:sp>
      <p:sp>
        <p:nvSpPr>
          <p:cNvPr id="1169" name="Shape 1169"/>
          <p:cNvSpPr txBox="1"/>
          <p:nvPr/>
        </p:nvSpPr>
        <p:spPr>
          <a:xfrm>
            <a:off x="1295400" y="2438400"/>
            <a:ext cx="6219825"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FD3F"/>
              </a:buClr>
              <a:buSzPts val="4000"/>
              <a:buFont typeface="Verdana"/>
              <a:buNone/>
            </a:pPr>
            <a:r>
              <a:rPr b="1" lang="en-US" sz="4000">
                <a:solidFill>
                  <a:srgbClr val="83FD3F"/>
                </a:solidFill>
                <a:latin typeface="Verdana"/>
                <a:ea typeface="Verdana"/>
                <a:cs typeface="Verdana"/>
                <a:sym typeface="Verdana"/>
              </a:rPr>
              <a:t>Take time to enjoy the beauty of raptors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1000"/>
                                        <p:tgtEl>
                                          <p:spTgt spid="1167"/>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168">
                                            <p:txEl>
                                              <p:pRg end="0" st="0"/>
                                            </p:txEl>
                                          </p:spTgt>
                                        </p:tgtEl>
                                        <p:attrNameLst>
                                          <p:attrName>style.visibility</p:attrName>
                                        </p:attrNameLst>
                                      </p:cBhvr>
                                      <p:to>
                                        <p:strVal val="visible"/>
                                      </p:to>
                                    </p:set>
                                    <p:animEffect filter="fade" transition="in">
                                      <p:cBhvr>
                                        <p:cTn dur="1000"/>
                                        <p:tgtEl>
                                          <p:spTgt spid="1168">
                                            <p:txEl>
                                              <p:pRg end="0" st="0"/>
                                            </p:txEl>
                                          </p:spTgt>
                                        </p:tgtEl>
                                      </p:cBhvr>
                                    </p:animEffect>
                                  </p:childTnLst>
                                </p:cTn>
                              </p:par>
                            </p:childTnLst>
                          </p:cTn>
                        </p:par>
                        <p:par>
                          <p:cTn fill="hold">
                            <p:stCondLst>
                              <p:cond delay="2000"/>
                            </p:stCondLst>
                            <p:childTnLst>
                              <p:par>
                                <p:cTn fill="hold" nodeType="afterEffect" presetClass="entr" presetID="10" presetSubtype="0">
                                  <p:stCondLst>
                                    <p:cond delay="500"/>
                                  </p:stCondLst>
                                  <p:childTnLst>
                                    <p:set>
                                      <p:cBhvr>
                                        <p:cTn dur="1" fill="hold">
                                          <p:stCondLst>
                                            <p:cond delay="0"/>
                                          </p:stCondLst>
                                        </p:cTn>
                                        <p:tgtEl>
                                          <p:spTgt spid="1168">
                                            <p:txEl>
                                              <p:pRg end="1" st="1"/>
                                            </p:txEl>
                                          </p:spTgt>
                                        </p:tgtEl>
                                        <p:attrNameLst>
                                          <p:attrName>style.visibility</p:attrName>
                                        </p:attrNameLst>
                                      </p:cBhvr>
                                      <p:to>
                                        <p:strVal val="visible"/>
                                      </p:to>
                                    </p:set>
                                    <p:animEffect filter="fade" transition="in">
                                      <p:cBhvr>
                                        <p:cTn dur="1000"/>
                                        <p:tgtEl>
                                          <p:spTgt spid="1168">
                                            <p:txEl>
                                              <p:pRg end="1" st="1"/>
                                            </p:txEl>
                                          </p:spTgt>
                                        </p:tgtEl>
                                      </p:cBhvr>
                                    </p:animEffect>
                                  </p:childTnLst>
                                </p:cTn>
                              </p:par>
                            </p:childTnLst>
                          </p:cTn>
                        </p:par>
                        <p:par>
                          <p:cTn fill="hold">
                            <p:stCondLst>
                              <p:cond delay="3000"/>
                            </p:stCondLst>
                            <p:childTnLst>
                              <p:par>
                                <p:cTn fill="hold" nodeType="afterEffect" presetClass="entr" presetID="10" presetSubtype="0">
                                  <p:stCondLst>
                                    <p:cond delay="500"/>
                                  </p:stCondLst>
                                  <p:childTnLst>
                                    <p:set>
                                      <p:cBhvr>
                                        <p:cTn dur="1" fill="hold">
                                          <p:stCondLst>
                                            <p:cond delay="0"/>
                                          </p:stCondLst>
                                        </p:cTn>
                                        <p:tgtEl>
                                          <p:spTgt spid="1168">
                                            <p:txEl>
                                              <p:pRg end="2" st="2"/>
                                            </p:txEl>
                                          </p:spTgt>
                                        </p:tgtEl>
                                        <p:attrNameLst>
                                          <p:attrName>style.visibility</p:attrName>
                                        </p:attrNameLst>
                                      </p:cBhvr>
                                      <p:to>
                                        <p:strVal val="visible"/>
                                      </p:to>
                                    </p:set>
                                    <p:animEffect filter="fade" transition="in">
                                      <p:cBhvr>
                                        <p:cTn dur="1000"/>
                                        <p:tgtEl>
                                          <p:spTgt spid="1168">
                                            <p:txEl>
                                              <p:pRg end="2" st="2"/>
                                            </p:txEl>
                                          </p:spTgt>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1168">
                                            <p:txEl>
                                              <p:pRg end="3" st="3"/>
                                            </p:txEl>
                                          </p:spTgt>
                                        </p:tgtEl>
                                        <p:attrNameLst>
                                          <p:attrName>style.visibility</p:attrName>
                                        </p:attrNameLst>
                                      </p:cBhvr>
                                      <p:to>
                                        <p:strVal val="visible"/>
                                      </p:to>
                                    </p:set>
                                    <p:animEffect filter="fade" transition="in">
                                      <p:cBhvr>
                                        <p:cTn dur="1000"/>
                                        <p:tgtEl>
                                          <p:spTgt spid="1168">
                                            <p:txEl>
                                              <p:pRg end="3" st="3"/>
                                            </p:txEl>
                                          </p:spTgt>
                                        </p:tgtEl>
                                      </p:cBhvr>
                                    </p:animEffect>
                                  </p:childTnLst>
                                </p:cTn>
                              </p:par>
                            </p:childTnLst>
                          </p:cTn>
                        </p:par>
                        <p:par>
                          <p:cTn fill="hold">
                            <p:stCondLst>
                              <p:cond delay="5000"/>
                            </p:stCondLst>
                            <p:childTnLst>
                              <p:par>
                                <p:cTn fill="hold" nodeType="afterEffect" presetClass="entr" presetID="10" presetSubtype="0">
                                  <p:stCondLst>
                                    <p:cond delay="500"/>
                                  </p:stCondLst>
                                  <p:childTnLst>
                                    <p:set>
                                      <p:cBhvr>
                                        <p:cTn dur="1" fill="hold">
                                          <p:stCondLst>
                                            <p:cond delay="0"/>
                                          </p:stCondLst>
                                        </p:cTn>
                                        <p:tgtEl>
                                          <p:spTgt spid="1168">
                                            <p:txEl>
                                              <p:pRg end="4" st="4"/>
                                            </p:txEl>
                                          </p:spTgt>
                                        </p:tgtEl>
                                        <p:attrNameLst>
                                          <p:attrName>style.visibility</p:attrName>
                                        </p:attrNameLst>
                                      </p:cBhvr>
                                      <p:to>
                                        <p:strVal val="visible"/>
                                      </p:to>
                                    </p:set>
                                    <p:animEffect filter="fade" transition="in">
                                      <p:cBhvr>
                                        <p:cTn dur="1000"/>
                                        <p:tgtEl>
                                          <p:spTgt spid="1168">
                                            <p:txEl>
                                              <p:pRg end="4" st="4"/>
                                            </p:txEl>
                                          </p:spTgt>
                                        </p:tgtEl>
                                      </p:cBhvr>
                                    </p:animEffect>
                                  </p:childTnLst>
                                </p:cTn>
                              </p:par>
                            </p:childTnLst>
                          </p:cTn>
                        </p:par>
                        <p:par>
                          <p:cTn fill="hold">
                            <p:stCondLst>
                              <p:cond delay="6000"/>
                            </p:stCondLst>
                            <p:childTnLst>
                              <p:par>
                                <p:cTn fill="hold" nodeType="afterEffect" presetClass="entr" presetID="10" presetSubtype="0">
                                  <p:stCondLst>
                                    <p:cond delay="500"/>
                                  </p:stCondLst>
                                  <p:childTnLst>
                                    <p:set>
                                      <p:cBhvr>
                                        <p:cTn dur="1" fill="hold">
                                          <p:stCondLst>
                                            <p:cond delay="0"/>
                                          </p:stCondLst>
                                        </p:cTn>
                                        <p:tgtEl>
                                          <p:spTgt spid="1168">
                                            <p:txEl>
                                              <p:pRg end="5" st="5"/>
                                            </p:txEl>
                                          </p:spTgt>
                                        </p:tgtEl>
                                        <p:attrNameLst>
                                          <p:attrName>style.visibility</p:attrName>
                                        </p:attrNameLst>
                                      </p:cBhvr>
                                      <p:to>
                                        <p:strVal val="visible"/>
                                      </p:to>
                                    </p:set>
                                    <p:animEffect filter="fade" transition="in">
                                      <p:cBhvr>
                                        <p:cTn dur="1000"/>
                                        <p:tgtEl>
                                          <p:spTgt spid="1168">
                                            <p:txEl>
                                              <p:pRg end="5" st="5"/>
                                            </p:txEl>
                                          </p:spTgt>
                                        </p:tgtEl>
                                      </p:cBhvr>
                                    </p:animEffect>
                                  </p:childTnLst>
                                </p:cTn>
                              </p:par>
                            </p:childTnLst>
                          </p:cTn>
                        </p:par>
                        <p:par>
                          <p:cTn fill="hold">
                            <p:stCondLst>
                              <p:cond delay="7000"/>
                            </p:stCondLst>
                            <p:childTnLst>
                              <p:par>
                                <p:cTn fill="hold" nodeType="afterEffect" presetClass="exit" presetID="10" presetSubtype="0">
                                  <p:stCondLst>
                                    <p:cond delay="2000"/>
                                  </p:stCondLst>
                                  <p:childTnLst>
                                    <p:animEffect filter="fade" transition="out">
                                      <p:cBhvr>
                                        <p:cTn dur="2000"/>
                                        <p:tgtEl>
                                          <p:spTgt spid="1168">
                                            <p:txEl>
                                              <p:pRg end="0" st="0"/>
                                            </p:txEl>
                                          </p:spTgt>
                                        </p:tgtEl>
                                      </p:cBhvr>
                                    </p:animEffect>
                                    <p:set>
                                      <p:cBhvr>
                                        <p:cTn dur="1" fill="hold">
                                          <p:stCondLst>
                                            <p:cond delay="2000"/>
                                          </p:stCondLst>
                                        </p:cTn>
                                        <p:tgtEl>
                                          <p:spTgt spid="1168">
                                            <p:txEl>
                                              <p:pRg end="0" st="0"/>
                                            </p:txEl>
                                          </p:spTgt>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2000"/>
                                  </p:stCondLst>
                                  <p:childTnLst>
                                    <p:animEffect filter="fade" transition="out">
                                      <p:cBhvr>
                                        <p:cTn dur="2000"/>
                                        <p:tgtEl>
                                          <p:spTgt spid="1168">
                                            <p:txEl>
                                              <p:pRg end="1" st="1"/>
                                            </p:txEl>
                                          </p:spTgt>
                                        </p:tgtEl>
                                      </p:cBhvr>
                                    </p:animEffect>
                                    <p:set>
                                      <p:cBhvr>
                                        <p:cTn dur="1" fill="hold">
                                          <p:stCondLst>
                                            <p:cond delay="2000"/>
                                          </p:stCondLst>
                                        </p:cTn>
                                        <p:tgtEl>
                                          <p:spTgt spid="1168">
                                            <p:txEl>
                                              <p:pRg end="1" st="1"/>
                                            </p:txEl>
                                          </p:spTgt>
                                        </p:tgtEl>
                                        <p:attrNameLst>
                                          <p:attrName>style.visibility</p:attrName>
                                        </p:attrNameLst>
                                      </p:cBhvr>
                                      <p:to>
                                        <p:strVal val="hidden"/>
                                      </p:to>
                                    </p:set>
                                  </p:childTnLst>
                                </p:cTn>
                              </p:par>
                            </p:childTnLst>
                          </p:cTn>
                        </p:par>
                        <p:par>
                          <p:cTn fill="hold">
                            <p:stCondLst>
                              <p:cond delay="11000"/>
                            </p:stCondLst>
                            <p:childTnLst>
                              <p:par>
                                <p:cTn fill="hold" nodeType="afterEffect" presetClass="exit" presetID="10" presetSubtype="0">
                                  <p:stCondLst>
                                    <p:cond delay="2000"/>
                                  </p:stCondLst>
                                  <p:childTnLst>
                                    <p:animEffect filter="fade" transition="out">
                                      <p:cBhvr>
                                        <p:cTn dur="2000"/>
                                        <p:tgtEl>
                                          <p:spTgt spid="1168">
                                            <p:txEl>
                                              <p:pRg end="2" st="2"/>
                                            </p:txEl>
                                          </p:spTgt>
                                        </p:tgtEl>
                                      </p:cBhvr>
                                    </p:animEffect>
                                    <p:set>
                                      <p:cBhvr>
                                        <p:cTn dur="1" fill="hold">
                                          <p:stCondLst>
                                            <p:cond delay="2000"/>
                                          </p:stCondLst>
                                        </p:cTn>
                                        <p:tgtEl>
                                          <p:spTgt spid="1168">
                                            <p:txEl>
                                              <p:pRg end="2" st="2"/>
                                            </p:txEl>
                                          </p:spTgt>
                                        </p:tgtEl>
                                        <p:attrNameLst>
                                          <p:attrName>style.visibility</p:attrName>
                                        </p:attrNameLst>
                                      </p:cBhvr>
                                      <p:to>
                                        <p:strVal val="hidden"/>
                                      </p:to>
                                    </p:set>
                                  </p:childTnLst>
                                </p:cTn>
                              </p:par>
                            </p:childTnLst>
                          </p:cTn>
                        </p:par>
                        <p:par>
                          <p:cTn fill="hold">
                            <p:stCondLst>
                              <p:cond delay="13000"/>
                            </p:stCondLst>
                            <p:childTnLst>
                              <p:par>
                                <p:cTn fill="hold" nodeType="afterEffect" presetClass="exit" presetID="10" presetSubtype="0">
                                  <p:stCondLst>
                                    <p:cond delay="2000"/>
                                  </p:stCondLst>
                                  <p:childTnLst>
                                    <p:animEffect filter="fade" transition="out">
                                      <p:cBhvr>
                                        <p:cTn dur="2000"/>
                                        <p:tgtEl>
                                          <p:spTgt spid="1168">
                                            <p:txEl>
                                              <p:pRg end="3" st="3"/>
                                            </p:txEl>
                                          </p:spTgt>
                                        </p:tgtEl>
                                      </p:cBhvr>
                                    </p:animEffect>
                                    <p:set>
                                      <p:cBhvr>
                                        <p:cTn dur="1" fill="hold">
                                          <p:stCondLst>
                                            <p:cond delay="2000"/>
                                          </p:stCondLst>
                                        </p:cTn>
                                        <p:tgtEl>
                                          <p:spTgt spid="1168">
                                            <p:txEl>
                                              <p:pRg end="3" st="3"/>
                                            </p:txEl>
                                          </p:spTgt>
                                        </p:tgtEl>
                                        <p:attrNameLst>
                                          <p:attrName>style.visibility</p:attrName>
                                        </p:attrNameLst>
                                      </p:cBhvr>
                                      <p:to>
                                        <p:strVal val="hidden"/>
                                      </p:to>
                                    </p:set>
                                  </p:childTnLst>
                                </p:cTn>
                              </p:par>
                            </p:childTnLst>
                          </p:cTn>
                        </p:par>
                        <p:par>
                          <p:cTn fill="hold">
                            <p:stCondLst>
                              <p:cond delay="15000"/>
                            </p:stCondLst>
                            <p:childTnLst>
                              <p:par>
                                <p:cTn fill="hold" nodeType="afterEffect" presetClass="exit" presetID="10" presetSubtype="0">
                                  <p:stCondLst>
                                    <p:cond delay="2000"/>
                                  </p:stCondLst>
                                  <p:childTnLst>
                                    <p:animEffect filter="fade" transition="out">
                                      <p:cBhvr>
                                        <p:cTn dur="2000"/>
                                        <p:tgtEl>
                                          <p:spTgt spid="1168">
                                            <p:txEl>
                                              <p:pRg end="4" st="4"/>
                                            </p:txEl>
                                          </p:spTgt>
                                        </p:tgtEl>
                                      </p:cBhvr>
                                    </p:animEffect>
                                    <p:set>
                                      <p:cBhvr>
                                        <p:cTn dur="1" fill="hold">
                                          <p:stCondLst>
                                            <p:cond delay="2000"/>
                                          </p:stCondLst>
                                        </p:cTn>
                                        <p:tgtEl>
                                          <p:spTgt spid="1168">
                                            <p:txEl>
                                              <p:pRg end="4" st="4"/>
                                            </p:txEl>
                                          </p:spTgt>
                                        </p:tgtEl>
                                        <p:attrNameLst>
                                          <p:attrName>style.visibility</p:attrName>
                                        </p:attrNameLst>
                                      </p:cBhvr>
                                      <p:to>
                                        <p:strVal val="hidden"/>
                                      </p:to>
                                    </p:set>
                                  </p:childTnLst>
                                </p:cTn>
                              </p:par>
                            </p:childTnLst>
                          </p:cTn>
                        </p:par>
                        <p:par>
                          <p:cTn fill="hold">
                            <p:stCondLst>
                              <p:cond delay="17000"/>
                            </p:stCondLst>
                            <p:childTnLst>
                              <p:par>
                                <p:cTn fill="hold" nodeType="afterEffect" presetClass="exit" presetID="10" presetSubtype="0">
                                  <p:stCondLst>
                                    <p:cond delay="2000"/>
                                  </p:stCondLst>
                                  <p:childTnLst>
                                    <p:animEffect filter="fade" transition="out">
                                      <p:cBhvr>
                                        <p:cTn dur="2000"/>
                                        <p:tgtEl>
                                          <p:spTgt spid="1168">
                                            <p:txEl>
                                              <p:pRg end="5" st="5"/>
                                            </p:txEl>
                                          </p:spTgt>
                                        </p:tgtEl>
                                      </p:cBhvr>
                                    </p:animEffect>
                                    <p:set>
                                      <p:cBhvr>
                                        <p:cTn dur="1" fill="hold">
                                          <p:stCondLst>
                                            <p:cond delay="2000"/>
                                          </p:stCondLst>
                                        </p:cTn>
                                        <p:tgtEl>
                                          <p:spTgt spid="1168">
                                            <p:txEl>
                                              <p:pRg end="5" st="5"/>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167"/>
                                        </p:tgtEl>
                                      </p:cBhvr>
                                    </p:animEffect>
                                    <p:set>
                                      <p:cBhvr>
                                        <p:cTn dur="1" fill="hold">
                                          <p:stCondLst>
                                            <p:cond delay="2000"/>
                                          </p:stCondLst>
                                        </p:cTn>
                                        <p:tgtEl>
                                          <p:spTgt spid="1167"/>
                                        </p:tgtEl>
                                        <p:attrNameLst>
                                          <p:attrName>style.visibility</p:attrName>
                                        </p:attrNameLst>
                                      </p:cBhvr>
                                      <p:to>
                                        <p:strVal val="hidden"/>
                                      </p:to>
                                    </p:set>
                                  </p:childTnLst>
                                </p:cTn>
                              </p:par>
                            </p:childTnLst>
                          </p:cTn>
                        </p:par>
                        <p:par>
                          <p:cTn fill="hold">
                            <p:stCondLst>
                              <p:cond delay="19000"/>
                            </p:stCondLst>
                            <p:childTnLst>
                              <p:par>
                                <p:cTn fill="hold" nodeType="afterEffect" presetClass="entr" presetID="23" presetSubtype="16">
                                  <p:stCondLst>
                                    <p:cond delay="500"/>
                                  </p:stCondLst>
                                  <p:childTnLst>
                                    <p:set>
                                      <p:cBhvr>
                                        <p:cTn dur="1" fill="hold">
                                          <p:stCondLst>
                                            <p:cond delay="0"/>
                                          </p:stCondLst>
                                        </p:cTn>
                                        <p:tgtEl>
                                          <p:spTgt spid="1169">
                                            <p:txEl>
                                              <p:pRg end="0" st="0"/>
                                            </p:txEl>
                                          </p:spTgt>
                                        </p:tgtEl>
                                        <p:attrNameLst>
                                          <p:attrName>style.visibility</p:attrName>
                                        </p:attrNameLst>
                                      </p:cBhvr>
                                      <p:to>
                                        <p:strVal val="visible"/>
                                      </p:to>
                                    </p:set>
                                    <p:anim calcmode="lin" valueType="num">
                                      <p:cBhvr additive="base">
                                        <p:cTn dur="3000"/>
                                        <p:tgtEl>
                                          <p:spTgt spid="1169">
                                            <p:txEl>
                                              <p:pRg end="0" st="0"/>
                                            </p:txEl>
                                          </p:spTgt>
                                        </p:tgtEl>
                                        <p:attrNameLst>
                                          <p:attrName>ppt_w</p:attrName>
                                        </p:attrNameLst>
                                      </p:cBhvr>
                                      <p:tavLst>
                                        <p:tav fmla="" tm="0">
                                          <p:val>
                                            <p:strVal val="0"/>
                                          </p:val>
                                        </p:tav>
                                        <p:tav fmla="" tm="100000">
                                          <p:val>
                                            <p:strVal val="#ppt_w"/>
                                          </p:val>
                                        </p:tav>
                                      </p:tavLst>
                                    </p:anim>
                                    <p:anim calcmode="lin" valueType="num">
                                      <p:cBhvr additive="base">
                                        <p:cTn dur="3000"/>
                                        <p:tgtEl>
                                          <p:spTgt spid="116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3" name="Shape 1173"/>
        <p:cNvGrpSpPr/>
        <p:nvPr/>
      </p:nvGrpSpPr>
      <p:grpSpPr>
        <a:xfrm>
          <a:off x="0" y="0"/>
          <a:ext cx="0" cy="0"/>
          <a:chOff x="0" y="0"/>
          <a:chExt cx="0" cy="0"/>
        </a:xfrm>
      </p:grpSpPr>
      <p:sp>
        <p:nvSpPr>
          <p:cNvPr id="1174" name="Shape 1174"/>
          <p:cNvSpPr txBox="1"/>
          <p:nvPr/>
        </p:nvSpPr>
        <p:spPr>
          <a:xfrm>
            <a:off x="1371600" y="90488"/>
            <a:ext cx="5943600" cy="519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FD3F"/>
              </a:buClr>
              <a:buSzPts val="2400"/>
              <a:buFont typeface="Verdana"/>
              <a:buNone/>
            </a:pPr>
            <a:r>
              <a:rPr b="1" lang="en-US" sz="2400">
                <a:solidFill>
                  <a:srgbClr val="83FD3F"/>
                </a:solidFill>
                <a:latin typeface="Verdana"/>
                <a:ea typeface="Verdana"/>
                <a:cs typeface="Verdana"/>
                <a:sym typeface="Verdana"/>
              </a:rPr>
              <a:t>Tools for </a:t>
            </a:r>
            <a:r>
              <a:rPr b="1" lang="en-US" sz="2800">
                <a:solidFill>
                  <a:srgbClr val="83FD3F"/>
                </a:solidFill>
                <a:latin typeface="Verdana"/>
                <a:ea typeface="Verdana"/>
                <a:cs typeface="Verdana"/>
                <a:sym typeface="Verdana"/>
              </a:rPr>
              <a:t>Hawk</a:t>
            </a:r>
            <a:r>
              <a:rPr b="1" lang="en-US" sz="2400">
                <a:solidFill>
                  <a:srgbClr val="83FD3F"/>
                </a:solidFill>
                <a:latin typeface="Verdana"/>
                <a:ea typeface="Verdana"/>
                <a:cs typeface="Verdana"/>
                <a:sym typeface="Verdana"/>
              </a:rPr>
              <a:t> Identification</a:t>
            </a:r>
            <a:endParaRPr/>
          </a:p>
        </p:txBody>
      </p:sp>
      <p:sp>
        <p:nvSpPr>
          <p:cNvPr id="1175" name="Shape 1175"/>
          <p:cNvSpPr txBox="1"/>
          <p:nvPr/>
        </p:nvSpPr>
        <p:spPr>
          <a:xfrm>
            <a:off x="457200" y="838200"/>
            <a:ext cx="7924800" cy="3902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1" i="1" lang="en-US" sz="2000" u="sng">
                <a:solidFill>
                  <a:schemeClr val="dk1"/>
                </a:solidFill>
                <a:latin typeface="Verdana"/>
                <a:ea typeface="Verdana"/>
                <a:cs typeface="Verdana"/>
                <a:sym typeface="Verdana"/>
              </a:rPr>
              <a:t>Hawk Field Guides:</a:t>
            </a:r>
            <a:endParaRPr/>
          </a:p>
          <a:p>
            <a:pPr indent="0" lvl="0" marL="0" marR="0" rtl="0" algn="l">
              <a:spcBef>
                <a:spcPts val="1000"/>
              </a:spcBef>
              <a:spcAft>
                <a:spcPts val="0"/>
              </a:spcAft>
              <a:buClr>
                <a:schemeClr val="dk1"/>
              </a:buClr>
              <a:buSzPts val="2000"/>
              <a:buFont typeface="Verdana"/>
              <a:buNone/>
            </a:pPr>
            <a:r>
              <a:rPr b="1" lang="en-US" sz="2000">
                <a:solidFill>
                  <a:schemeClr val="dk1"/>
                </a:solidFill>
                <a:latin typeface="Verdana"/>
                <a:ea typeface="Verdana"/>
                <a:cs typeface="Verdana"/>
                <a:sym typeface="Verdana"/>
              </a:rPr>
              <a:t>Clark, W. and B. Wheeler. </a:t>
            </a:r>
            <a:r>
              <a:rPr b="1" i="1" lang="en-US" sz="2000">
                <a:solidFill>
                  <a:srgbClr val="FFFF00"/>
                </a:solidFill>
                <a:latin typeface="Verdana"/>
                <a:ea typeface="Verdana"/>
                <a:cs typeface="Verdana"/>
                <a:sym typeface="Verdana"/>
              </a:rPr>
              <a:t>Hawks</a:t>
            </a:r>
            <a:r>
              <a:rPr b="1" lang="en-US" sz="2000">
                <a:solidFill>
                  <a:schemeClr val="dk1"/>
                </a:solidFill>
                <a:latin typeface="Verdana"/>
                <a:ea typeface="Verdana"/>
                <a:cs typeface="Verdana"/>
                <a:sym typeface="Verdana"/>
              </a:rPr>
              <a:t>. Peterson series.</a:t>
            </a:r>
            <a:endParaRPr b="1" sz="2000">
              <a:solidFill>
                <a:schemeClr val="dk1"/>
              </a:solidFill>
              <a:latin typeface="Verdana"/>
              <a:ea typeface="Verdana"/>
              <a:cs typeface="Verdana"/>
              <a:sym typeface="Verdana"/>
            </a:endParaRPr>
          </a:p>
          <a:p>
            <a:pPr indent="0" lvl="0" marL="0" marR="0" rtl="0" algn="l">
              <a:spcBef>
                <a:spcPts val="1000"/>
              </a:spcBef>
              <a:spcAft>
                <a:spcPts val="0"/>
              </a:spcAft>
              <a:buClr>
                <a:schemeClr val="dk1"/>
              </a:buClr>
              <a:buSzPts val="2000"/>
              <a:buFont typeface="Verdana"/>
              <a:buNone/>
            </a:pPr>
            <a:r>
              <a:rPr b="1" lang="en-US" sz="2000">
                <a:solidFill>
                  <a:schemeClr val="dk1"/>
                </a:solidFill>
                <a:latin typeface="Verdana"/>
                <a:ea typeface="Verdana"/>
                <a:cs typeface="Verdana"/>
                <a:sym typeface="Verdana"/>
              </a:rPr>
              <a:t>Dunne, P., D. Sibley, C. Sutton. </a:t>
            </a:r>
            <a:r>
              <a:rPr b="1" i="1" lang="en-US" sz="2000">
                <a:solidFill>
                  <a:srgbClr val="FFFF00"/>
                </a:solidFill>
                <a:latin typeface="Verdana"/>
                <a:ea typeface="Verdana"/>
                <a:cs typeface="Verdana"/>
                <a:sym typeface="Verdana"/>
              </a:rPr>
              <a:t>Hawks in Flight</a:t>
            </a:r>
            <a:r>
              <a:rPr b="1" lang="en-US" sz="2000">
                <a:solidFill>
                  <a:schemeClr val="dk1"/>
                </a:solidFill>
                <a:latin typeface="Verdana"/>
                <a:ea typeface="Verdana"/>
                <a:cs typeface="Verdana"/>
                <a:sym typeface="Verdana"/>
              </a:rPr>
              <a:t>. Houghton Mifflin Co.</a:t>
            </a:r>
            <a:endParaRPr/>
          </a:p>
          <a:p>
            <a:pPr indent="0" lvl="0" marL="0" marR="0" rtl="0" algn="l">
              <a:spcBef>
                <a:spcPts val="1000"/>
              </a:spcBef>
              <a:spcAft>
                <a:spcPts val="0"/>
              </a:spcAft>
              <a:buClr>
                <a:schemeClr val="dk1"/>
              </a:buClr>
              <a:buSzPts val="2000"/>
              <a:buFont typeface="Verdana"/>
              <a:buNone/>
            </a:pPr>
            <a:r>
              <a:rPr b="1" lang="en-US" sz="2000">
                <a:solidFill>
                  <a:schemeClr val="dk1"/>
                </a:solidFill>
                <a:latin typeface="Verdana"/>
                <a:ea typeface="Verdana"/>
                <a:cs typeface="Verdana"/>
                <a:sym typeface="Verdana"/>
              </a:rPr>
              <a:t>Liguori, J. </a:t>
            </a:r>
            <a:r>
              <a:rPr b="1" i="1" lang="en-US" sz="2000">
                <a:solidFill>
                  <a:srgbClr val="FFFF00"/>
                </a:solidFill>
                <a:latin typeface="Verdana"/>
                <a:ea typeface="Verdana"/>
                <a:cs typeface="Verdana"/>
                <a:sym typeface="Verdana"/>
              </a:rPr>
              <a:t>Hawks from Every Angle</a:t>
            </a:r>
            <a:r>
              <a:rPr b="1" lang="en-US" sz="2000">
                <a:solidFill>
                  <a:schemeClr val="dk1"/>
                </a:solidFill>
                <a:latin typeface="Verdana"/>
                <a:ea typeface="Verdana"/>
                <a:cs typeface="Verdana"/>
                <a:sym typeface="Verdana"/>
              </a:rPr>
              <a:t>.  Princeton Univ. Press</a:t>
            </a:r>
            <a:endParaRPr/>
          </a:p>
          <a:p>
            <a:pPr indent="0" lvl="0" marL="0" marR="0" rtl="0" algn="l">
              <a:spcBef>
                <a:spcPts val="1000"/>
              </a:spcBef>
              <a:spcAft>
                <a:spcPts val="0"/>
              </a:spcAft>
              <a:buClr>
                <a:schemeClr val="dk1"/>
              </a:buClr>
              <a:buSzPts val="2000"/>
              <a:buFont typeface="Verdana"/>
              <a:buNone/>
            </a:pPr>
            <a:r>
              <a:rPr b="1" lang="en-US" sz="2000">
                <a:solidFill>
                  <a:schemeClr val="dk1"/>
                </a:solidFill>
                <a:latin typeface="Verdana"/>
                <a:ea typeface="Verdana"/>
                <a:cs typeface="Verdana"/>
                <a:sym typeface="Verdana"/>
              </a:rPr>
              <a:t>Wheeler, B. </a:t>
            </a:r>
            <a:r>
              <a:rPr b="1" i="1" lang="en-US" sz="2000">
                <a:solidFill>
                  <a:srgbClr val="FFFF00"/>
                </a:solidFill>
                <a:latin typeface="Verdana"/>
                <a:ea typeface="Verdana"/>
                <a:cs typeface="Verdana"/>
                <a:sym typeface="Verdana"/>
              </a:rPr>
              <a:t>Raptors of  Eastern N.A</a:t>
            </a:r>
            <a:r>
              <a:rPr b="1" lang="en-US" sz="2000">
                <a:solidFill>
                  <a:srgbClr val="99CC00"/>
                </a:solidFill>
                <a:latin typeface="Verdana"/>
                <a:ea typeface="Verdana"/>
                <a:cs typeface="Verdana"/>
                <a:sym typeface="Verdana"/>
              </a:rPr>
              <a:t>.</a:t>
            </a:r>
            <a:r>
              <a:rPr b="1" lang="en-US" sz="2000">
                <a:solidFill>
                  <a:schemeClr val="dk1"/>
                </a:solidFill>
                <a:latin typeface="Verdana"/>
                <a:ea typeface="Verdana"/>
                <a:cs typeface="Verdana"/>
                <a:sym typeface="Verdana"/>
              </a:rPr>
              <a:t> Princeton Univ. Press.</a:t>
            </a:r>
            <a:endParaRPr/>
          </a:p>
          <a:p>
            <a:pPr indent="0" lvl="0" marL="0" marR="0" rtl="0" algn="l">
              <a:spcBef>
                <a:spcPts val="1000"/>
              </a:spcBef>
              <a:spcAft>
                <a:spcPts val="0"/>
              </a:spcAft>
              <a:buClr>
                <a:schemeClr val="dk1"/>
              </a:buClr>
              <a:buSzPts val="2000"/>
              <a:buFont typeface="Verdana"/>
              <a:buNone/>
            </a:pPr>
            <a:r>
              <a:rPr b="1" lang="en-US" sz="2000">
                <a:solidFill>
                  <a:schemeClr val="dk1"/>
                </a:solidFill>
                <a:latin typeface="Verdana"/>
                <a:ea typeface="Verdana"/>
                <a:cs typeface="Verdana"/>
                <a:sym typeface="Verdana"/>
              </a:rPr>
              <a:t>Wheeler, B.K. and W. Clark. </a:t>
            </a:r>
            <a:r>
              <a:rPr b="1" i="1" lang="en-US" sz="2000">
                <a:solidFill>
                  <a:srgbClr val="FFFF00"/>
                </a:solidFill>
                <a:latin typeface="Verdana"/>
                <a:ea typeface="Verdana"/>
                <a:cs typeface="Verdana"/>
                <a:sym typeface="Verdana"/>
              </a:rPr>
              <a:t>A photographic guide to N.A. Raptors</a:t>
            </a:r>
            <a:r>
              <a:rPr b="1" lang="en-US" sz="2000">
                <a:solidFill>
                  <a:schemeClr val="dk1"/>
                </a:solidFill>
                <a:latin typeface="Verdana"/>
                <a:ea typeface="Verdana"/>
                <a:cs typeface="Verdana"/>
                <a:sym typeface="Verdana"/>
              </a:rPr>
              <a:t>. Academic Press.</a:t>
            </a:r>
            <a:endParaRPr/>
          </a:p>
        </p:txBody>
      </p:sp>
      <p:sp>
        <p:nvSpPr>
          <p:cNvPr id="1176" name="Shape 1176"/>
          <p:cNvSpPr txBox="1"/>
          <p:nvPr/>
        </p:nvSpPr>
        <p:spPr>
          <a:xfrm>
            <a:off x="457200" y="5257800"/>
            <a:ext cx="799465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Verdana"/>
              <a:buNone/>
            </a:pPr>
            <a:r>
              <a:rPr b="1" i="1" lang="en-US" sz="2400" u="sng">
                <a:solidFill>
                  <a:schemeClr val="dk1"/>
                </a:solidFill>
                <a:latin typeface="Verdana"/>
                <a:ea typeface="Verdana"/>
                <a:cs typeface="Verdana"/>
                <a:sym typeface="Verdana"/>
              </a:rPr>
              <a:t>Video</a:t>
            </a:r>
            <a:r>
              <a:rPr b="1" lang="en-US" sz="2400">
                <a:solidFill>
                  <a:schemeClr val="dk1"/>
                </a:solidFill>
                <a:latin typeface="Verdana"/>
                <a:ea typeface="Verdana"/>
                <a:cs typeface="Verdana"/>
                <a:sym typeface="Verdana"/>
              </a:rPr>
              <a:t>:</a:t>
            </a:r>
            <a:r>
              <a:rPr b="1" lang="en-US" sz="2400">
                <a:solidFill>
                  <a:srgbClr val="3333CC"/>
                </a:solidFill>
                <a:latin typeface="Verdana"/>
                <a:ea typeface="Verdana"/>
                <a:cs typeface="Verdana"/>
                <a:sym typeface="Verdana"/>
              </a:rPr>
              <a:t>  </a:t>
            </a:r>
            <a:r>
              <a:rPr b="1" i="1" lang="en-US" sz="2400">
                <a:solidFill>
                  <a:srgbClr val="83FD3F"/>
                </a:solidFill>
                <a:latin typeface="Verdana"/>
                <a:ea typeface="Verdana"/>
                <a:cs typeface="Verdana"/>
                <a:sym typeface="Verdana"/>
              </a:rPr>
              <a:t>Hawk Watch, a video guide to Eastern</a:t>
            </a:r>
            <a:endParaRPr/>
          </a:p>
          <a:p>
            <a:pPr indent="0" lvl="0" marL="0" marR="0" rtl="0" algn="l">
              <a:spcBef>
                <a:spcPts val="0"/>
              </a:spcBef>
              <a:spcAft>
                <a:spcPts val="0"/>
              </a:spcAft>
              <a:buClr>
                <a:srgbClr val="83FD3F"/>
              </a:buClr>
              <a:buSzPts val="2400"/>
              <a:buFont typeface="Verdana"/>
              <a:buNone/>
            </a:pPr>
            <a:r>
              <a:rPr b="1" i="1" lang="en-US" sz="2400">
                <a:solidFill>
                  <a:srgbClr val="83FD3F"/>
                </a:solidFill>
                <a:latin typeface="Verdana"/>
                <a:ea typeface="Verdana"/>
                <a:cs typeface="Verdana"/>
                <a:sym typeface="Verdana"/>
              </a:rPr>
              <a:t>Raptors</a:t>
            </a:r>
            <a:r>
              <a:rPr b="1" lang="en-US" sz="2400">
                <a:solidFill>
                  <a:schemeClr val="hlink"/>
                </a:solidFill>
                <a:latin typeface="Verdana"/>
                <a:ea typeface="Verdana"/>
                <a:cs typeface="Verdana"/>
                <a:sym typeface="Verdana"/>
              </a:rPr>
              <a:t>. </a:t>
            </a:r>
            <a:r>
              <a:rPr b="1" lang="en-US" sz="2400">
                <a:solidFill>
                  <a:srgbClr val="3333CC"/>
                </a:solidFill>
                <a:latin typeface="Verdana"/>
                <a:ea typeface="Verdana"/>
                <a:cs typeface="Verdana"/>
                <a:sym typeface="Verdana"/>
              </a:rPr>
              <a:t>  </a:t>
            </a:r>
            <a:r>
              <a:rPr b="1" lang="en-US" sz="2400">
                <a:solidFill>
                  <a:schemeClr val="dk1"/>
                </a:solidFill>
                <a:latin typeface="Verdana"/>
                <a:ea typeface="Verdana"/>
                <a:cs typeface="Verdana"/>
                <a:sym typeface="Verdana"/>
              </a:rPr>
              <a:t>R.K Walton &amp; G. Dodge</a:t>
            </a:r>
            <a:endParaRP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0" name="Shape 1180"/>
        <p:cNvGrpSpPr/>
        <p:nvPr/>
      </p:nvGrpSpPr>
      <p:grpSpPr>
        <a:xfrm>
          <a:off x="0" y="0"/>
          <a:ext cx="0" cy="0"/>
          <a:chOff x="0" y="0"/>
          <a:chExt cx="0" cy="0"/>
        </a:xfrm>
      </p:grpSpPr>
      <p:pic>
        <p:nvPicPr>
          <p:cNvPr descr="ShawnCareyGoldiecopy" id="1181" name="Shape 1181"/>
          <p:cNvPicPr preferRelativeResize="0"/>
          <p:nvPr/>
        </p:nvPicPr>
        <p:blipFill rotWithShape="1">
          <a:blip r:embed="rId3">
            <a:alphaModFix/>
          </a:blip>
          <a:srcRect b="0" l="0" r="0" t="0"/>
          <a:stretch/>
        </p:blipFill>
        <p:spPr>
          <a:xfrm>
            <a:off x="1066800" y="609600"/>
            <a:ext cx="7162800" cy="5921375"/>
          </a:xfrm>
          <a:prstGeom prst="rect">
            <a:avLst/>
          </a:prstGeom>
          <a:noFill/>
          <a:ln>
            <a:noFill/>
          </a:ln>
        </p:spPr>
      </p:pic>
      <p:sp>
        <p:nvSpPr>
          <p:cNvPr id="1182" name="Shape 1182"/>
          <p:cNvSpPr txBox="1"/>
          <p:nvPr/>
        </p:nvSpPr>
        <p:spPr>
          <a:xfrm>
            <a:off x="228600" y="304800"/>
            <a:ext cx="8305800" cy="1006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1" lang="en-US" sz="2000">
                <a:solidFill>
                  <a:schemeClr val="dk1"/>
                </a:solidFill>
                <a:latin typeface="Verdana"/>
                <a:ea typeface="Verdana"/>
                <a:cs typeface="Verdana"/>
                <a:sym typeface="Verdana"/>
              </a:rPr>
              <a:t>All photographs are protected by copyright law and permission for use outside of this program is prohibited without permission of the photographer or provider.</a:t>
            </a:r>
            <a:endParaRPr/>
          </a:p>
        </p:txBody>
      </p:sp>
      <p:sp>
        <p:nvSpPr>
          <p:cNvPr id="1183" name="Shape 1183"/>
          <p:cNvSpPr txBox="1"/>
          <p:nvPr/>
        </p:nvSpPr>
        <p:spPr>
          <a:xfrm>
            <a:off x="304800" y="1828800"/>
            <a:ext cx="2667000" cy="42783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Verdana"/>
              <a:buNone/>
            </a:pPr>
            <a:r>
              <a:rPr b="0" i="1" lang="en-US" sz="1800">
                <a:solidFill>
                  <a:schemeClr val="dk1"/>
                </a:solidFill>
                <a:latin typeface="Verdana"/>
                <a:ea typeface="Verdana"/>
                <a:cs typeface="Verdana"/>
                <a:sym typeface="Verdana"/>
              </a:rPr>
              <a:t>Photos from:</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Vic Berardi</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Shawn Carey</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Kate Davis</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Ken Dudzik, USFS</a:t>
            </a:r>
            <a:endParaRPr b="1" i="1" sz="1600">
              <a:solidFill>
                <a:schemeClr val="dk1"/>
              </a:solidFill>
              <a:latin typeface="Verdana"/>
              <a:ea typeface="Verdana"/>
              <a:cs typeface="Verdana"/>
              <a:sym typeface="Verdana"/>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Susan Fogleman</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Wavell Fogleman</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Angel Karedes, USFS</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Joseph Kennedy</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David McNicholas</a:t>
            </a:r>
            <a:endParaRPr/>
          </a:p>
          <a:p>
            <a:pPr indent="0" lvl="0" marL="0" marR="0" rtl="0" algn="l">
              <a:spcBef>
                <a:spcPts val="800"/>
              </a:spcBef>
              <a:spcAft>
                <a:spcPts val="0"/>
              </a:spcAft>
              <a:buClr>
                <a:schemeClr val="dk1"/>
              </a:buClr>
              <a:buSzPts val="1600"/>
              <a:buFont typeface="Verdana"/>
              <a:buNone/>
            </a:pPr>
            <a:r>
              <a:rPr b="1" i="1" lang="en-US" sz="1600">
                <a:solidFill>
                  <a:schemeClr val="dk1"/>
                </a:solidFill>
                <a:latin typeface="Verdana"/>
                <a:ea typeface="Verdana"/>
                <a:cs typeface="Verdana"/>
                <a:sym typeface="Verdana"/>
              </a:rPr>
              <a:t>Rob Palmer</a:t>
            </a:r>
            <a:endParaRPr/>
          </a:p>
          <a:p>
            <a:pPr indent="0" lvl="0" marL="0" marR="0" rtl="0" algn="l">
              <a:spcBef>
                <a:spcPts val="0"/>
              </a:spcBef>
              <a:spcAft>
                <a:spcPts val="0"/>
              </a:spcAft>
              <a:buClr>
                <a:schemeClr val="dk1"/>
              </a:buClr>
              <a:buSzPts val="1600"/>
              <a:buFont typeface="Arial"/>
              <a:buNone/>
            </a:pPr>
            <a:r>
              <a:t/>
            </a:r>
            <a:endParaRPr b="0" i="1" sz="1600">
              <a:solidFill>
                <a:schemeClr val="dk1"/>
              </a:solidFill>
              <a:latin typeface="Verdana"/>
              <a:ea typeface="Verdana"/>
              <a:cs typeface="Verdana"/>
              <a:sym typeface="Verdan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183"/>
                                        </p:tgtEl>
                                        <p:attrNameLst>
                                          <p:attrName>style.visibility</p:attrName>
                                        </p:attrNameLst>
                                      </p:cBhvr>
                                      <p:to>
                                        <p:strVal val="visible"/>
                                      </p:to>
                                    </p:set>
                                    <p:animEffect filter="fade" transition="in">
                                      <p:cBhvr>
                                        <p:cTn dur="4300"/>
                                        <p:tgtEl>
                                          <p:spTgt spid="1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7" name="Shape 1187"/>
        <p:cNvGrpSpPr/>
        <p:nvPr/>
      </p:nvGrpSpPr>
      <p:grpSpPr>
        <a:xfrm>
          <a:off x="0" y="0"/>
          <a:ext cx="0" cy="0"/>
          <a:chOff x="0" y="0"/>
          <a:chExt cx="0" cy="0"/>
        </a:xfrm>
      </p:grpSpPr>
      <p:sp>
        <p:nvSpPr>
          <p:cNvPr id="1188" name="Shape 1188"/>
          <p:cNvSpPr/>
          <p:nvPr/>
        </p:nvSpPr>
        <p:spPr>
          <a:xfrm>
            <a:off x="2209800" y="2590800"/>
            <a:ext cx="4114800" cy="42116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Vic Berardi</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Shawn Carey</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Wayne Greenstone</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Carolyn Hoffman</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Steve Hoffman</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Joseph Kennedy</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Lisa Lundari</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David McNicholas</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Wavell Fogleman</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Gil Randell</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Paul Roberts</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©Robinlea Productions</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Kim VanFleet</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Joyce Weston</a:t>
            </a:r>
            <a:endParaRPr/>
          </a:p>
          <a:p>
            <a:pPr indent="0" lvl="0" marL="0" marR="0" rtl="0" algn="ctr">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Mariko Yamasaki</a:t>
            </a:r>
            <a:endParaRPr/>
          </a:p>
        </p:txBody>
      </p:sp>
      <p:sp>
        <p:nvSpPr>
          <p:cNvPr id="1189" name="Shape 1189"/>
          <p:cNvSpPr txBox="1"/>
          <p:nvPr/>
        </p:nvSpPr>
        <p:spPr>
          <a:xfrm>
            <a:off x="914400" y="1828800"/>
            <a:ext cx="76200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0" lang="en-US" sz="2000">
                <a:solidFill>
                  <a:schemeClr val="dk1"/>
                </a:solidFill>
                <a:latin typeface="Verdana"/>
                <a:ea typeface="Verdana"/>
                <a:cs typeface="Verdana"/>
                <a:sym typeface="Verdana"/>
              </a:rPr>
              <a:t>Thanks to the following for contributions of photography, photo-searching and for invaluable suggestions:</a:t>
            </a:r>
            <a:endParaRPr/>
          </a:p>
        </p:txBody>
      </p:sp>
      <p:sp>
        <p:nvSpPr>
          <p:cNvPr id="1190" name="Shape 1190"/>
          <p:cNvSpPr txBox="1"/>
          <p:nvPr/>
        </p:nvSpPr>
        <p:spPr>
          <a:xfrm>
            <a:off x="1143000" y="457200"/>
            <a:ext cx="2378075"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0" lang="en-US" sz="2000">
                <a:solidFill>
                  <a:schemeClr val="dk1"/>
                </a:solidFill>
                <a:latin typeface="Verdana"/>
                <a:ea typeface="Verdana"/>
                <a:cs typeface="Verdana"/>
                <a:sym typeface="Verdana"/>
              </a:rPr>
              <a:t>Special thanks to</a:t>
            </a:r>
            <a:endParaRPr/>
          </a:p>
        </p:txBody>
      </p:sp>
      <p:sp>
        <p:nvSpPr>
          <p:cNvPr id="1191" name="Shape 1191"/>
          <p:cNvSpPr/>
          <p:nvPr/>
        </p:nvSpPr>
        <p:spPr>
          <a:xfrm>
            <a:off x="1828800" y="838200"/>
            <a:ext cx="5875338"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Paul Carrier </a:t>
            </a:r>
            <a:r>
              <a:rPr b="0" lang="en-US" sz="2000">
                <a:solidFill>
                  <a:schemeClr val="dk1"/>
                </a:solidFill>
                <a:latin typeface="Verdana"/>
                <a:ea typeface="Verdana"/>
                <a:cs typeface="Verdana"/>
                <a:sym typeface="Verdana"/>
              </a:rPr>
              <a:t>for the</a:t>
            </a:r>
            <a:r>
              <a:rPr b="1" lang="en-US" sz="2800">
                <a:solidFill>
                  <a:schemeClr val="dk1"/>
                </a:solidFill>
                <a:latin typeface="Verdana"/>
                <a:ea typeface="Verdana"/>
                <a:cs typeface="Verdana"/>
                <a:sym typeface="Verdana"/>
              </a:rPr>
              <a:t> silhouettes</a:t>
            </a:r>
            <a:endParaRPr/>
          </a:p>
        </p:txBody>
      </p:sp>
      <p:sp>
        <p:nvSpPr>
          <p:cNvPr id="1192" name="Shape 1192"/>
          <p:cNvSpPr txBox="1"/>
          <p:nvPr/>
        </p:nvSpPr>
        <p:spPr>
          <a:xfrm>
            <a:off x="787400" y="1295400"/>
            <a:ext cx="7869238"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Verdana"/>
              <a:buNone/>
            </a:pPr>
            <a:r>
              <a:rPr b="0" i="1" lang="en-US" sz="1800">
                <a:solidFill>
                  <a:schemeClr val="dk1"/>
                </a:solidFill>
                <a:latin typeface="Verdana"/>
                <a:ea typeface="Verdana"/>
                <a:cs typeface="Verdana"/>
                <a:sym typeface="Verdana"/>
              </a:rPr>
              <a:t>from the brochure </a:t>
            </a:r>
            <a:r>
              <a:rPr b="1" lang="en-US" sz="1800">
                <a:solidFill>
                  <a:srgbClr val="FFFF00"/>
                </a:solidFill>
                <a:latin typeface="Verdana"/>
                <a:ea typeface="Verdana"/>
                <a:cs typeface="Verdana"/>
                <a:sym typeface="Verdana"/>
              </a:rPr>
              <a:t>A Guide for Hawks Seen in the Northeast</a:t>
            </a:r>
            <a:r>
              <a:rPr b="1" lang="en-US" sz="1800">
                <a:solidFill>
                  <a:schemeClr val="dk1"/>
                </a:solidFill>
                <a:latin typeface="Verdana"/>
                <a:ea typeface="Verdana"/>
                <a:cs typeface="Verdana"/>
                <a:sym typeface="Verdana"/>
              </a:rPr>
              <a:t> </a:t>
            </a:r>
            <a:r>
              <a:rPr b="0" lang="en-US" sz="1400">
                <a:solidFill>
                  <a:schemeClr val="dk1"/>
                </a:solidFill>
                <a:latin typeface="Verdana"/>
                <a:ea typeface="Verdana"/>
                <a:cs typeface="Verdana"/>
                <a:sym typeface="Verdana"/>
              </a:rPr>
              <a:t>©</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90"/>
                                        </p:tgtEl>
                                        <p:attrNameLst>
                                          <p:attrName>style.visibility</p:attrName>
                                        </p:attrNameLst>
                                      </p:cBhvr>
                                      <p:to>
                                        <p:strVal val="visible"/>
                                      </p:to>
                                    </p:set>
                                  </p:childTnLst>
                                </p:cTn>
                              </p:par>
                              <p:par>
                                <p:cTn fill="hold" nodeType="withEffect" presetClass="entr" presetID="10" presetSubtype="0">
                                  <p:stCondLst>
                                    <p:cond delay="1100"/>
                                  </p:stCondLst>
                                  <p:childTnLst>
                                    <p:set>
                                      <p:cBhvr>
                                        <p:cTn dur="1" fill="hold">
                                          <p:stCondLst>
                                            <p:cond delay="0"/>
                                          </p:stCondLst>
                                        </p:cTn>
                                        <p:tgtEl>
                                          <p:spTgt spid="1191"/>
                                        </p:tgtEl>
                                        <p:attrNameLst>
                                          <p:attrName>style.visibility</p:attrName>
                                        </p:attrNameLst>
                                      </p:cBhvr>
                                      <p:to>
                                        <p:strVal val="visible"/>
                                      </p:to>
                                    </p:set>
                                    <p:animEffect filter="fade" transition="in">
                                      <p:cBhvr>
                                        <p:cTn dur="3900"/>
                                        <p:tgtEl>
                                          <p:spTgt spid="1191"/>
                                        </p:tgtEl>
                                      </p:cBhvr>
                                    </p:animEffect>
                                  </p:childTnLst>
                                </p:cTn>
                              </p:par>
                              <p:par>
                                <p:cTn fill="hold" nodeType="withEffect" presetClass="entr" presetID="10" presetSubtype="0">
                                  <p:stCondLst>
                                    <p:cond delay="1100"/>
                                  </p:stCondLst>
                                  <p:childTnLst>
                                    <p:set>
                                      <p:cBhvr>
                                        <p:cTn dur="1" fill="hold">
                                          <p:stCondLst>
                                            <p:cond delay="0"/>
                                          </p:stCondLst>
                                        </p:cTn>
                                        <p:tgtEl>
                                          <p:spTgt spid="1192"/>
                                        </p:tgtEl>
                                        <p:attrNameLst>
                                          <p:attrName>style.visibility</p:attrName>
                                        </p:attrNameLst>
                                      </p:cBhvr>
                                      <p:to>
                                        <p:strVal val="visible"/>
                                      </p:to>
                                    </p:set>
                                    <p:animEffect filter="fade" transition="in">
                                      <p:cBhvr>
                                        <p:cTn dur="4900"/>
                                        <p:tgtEl>
                                          <p:spTgt spid="1192"/>
                                        </p:tgtEl>
                                      </p:cBhvr>
                                    </p:animEffect>
                                  </p:childTnLst>
                                </p:cTn>
                              </p:par>
                              <p:par>
                                <p:cTn fill="hold" nodeType="withEffect" presetClass="entr" presetID="10" presetSubtype="0">
                                  <p:stCondLst>
                                    <p:cond delay="3000"/>
                                  </p:stCondLst>
                                  <p:childTnLst>
                                    <p:set>
                                      <p:cBhvr>
                                        <p:cTn dur="1" fill="hold">
                                          <p:stCondLst>
                                            <p:cond delay="0"/>
                                          </p:stCondLst>
                                        </p:cTn>
                                        <p:tgtEl>
                                          <p:spTgt spid="1189"/>
                                        </p:tgtEl>
                                        <p:attrNameLst>
                                          <p:attrName>style.visibility</p:attrName>
                                        </p:attrNameLst>
                                      </p:cBhvr>
                                      <p:to>
                                        <p:strVal val="visible"/>
                                      </p:to>
                                    </p:set>
                                    <p:animEffect filter="fade" transition="in">
                                      <p:cBhvr>
                                        <p:cTn dur="1000"/>
                                        <p:tgtEl>
                                          <p:spTgt spid="1189"/>
                                        </p:tgtEl>
                                      </p:cBhvr>
                                    </p:animEffect>
                                  </p:childTnLst>
                                </p:cTn>
                              </p:par>
                              <p:par>
                                <p:cTn fill="hold" nodeType="withEffect" presetClass="entr" presetID="10" presetSubtype="0">
                                  <p:stCondLst>
                                    <p:cond delay="2200"/>
                                  </p:stCondLst>
                                  <p:childTnLst>
                                    <p:set>
                                      <p:cBhvr>
                                        <p:cTn dur="1" fill="hold">
                                          <p:stCondLst>
                                            <p:cond delay="0"/>
                                          </p:stCondLst>
                                        </p:cTn>
                                        <p:tgtEl>
                                          <p:spTgt spid="1188"/>
                                        </p:tgtEl>
                                        <p:attrNameLst>
                                          <p:attrName>style.visibility</p:attrName>
                                        </p:attrNameLst>
                                      </p:cBhvr>
                                      <p:to>
                                        <p:strVal val="visible"/>
                                      </p:to>
                                    </p:set>
                                    <p:animEffect filter="fade" transition="in">
                                      <p:cBhvr>
                                        <p:cTn dur="5000"/>
                                        <p:tgtEl>
                                          <p:spTgt spid="1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6" name="Shape 1196"/>
        <p:cNvGrpSpPr/>
        <p:nvPr/>
      </p:nvGrpSpPr>
      <p:grpSpPr>
        <a:xfrm>
          <a:off x="0" y="0"/>
          <a:ext cx="0" cy="0"/>
          <a:chOff x="0" y="0"/>
          <a:chExt cx="0" cy="0"/>
        </a:xfrm>
      </p:grpSpPr>
      <p:sp>
        <p:nvSpPr>
          <p:cNvPr id="1197" name="Shape 1197"/>
          <p:cNvSpPr txBox="1"/>
          <p:nvPr/>
        </p:nvSpPr>
        <p:spPr>
          <a:xfrm>
            <a:off x="1066800" y="1752600"/>
            <a:ext cx="678180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Verdana"/>
              <a:buNone/>
            </a:pPr>
            <a:r>
              <a:rPr b="0" lang="en-US" sz="2800">
                <a:solidFill>
                  <a:schemeClr val="dk1"/>
                </a:solidFill>
                <a:latin typeface="Verdana"/>
                <a:ea typeface="Verdana"/>
                <a:cs typeface="Verdana"/>
                <a:sym typeface="Verdana"/>
              </a:rPr>
              <a:t>This program is a HMANA production</a:t>
            </a:r>
            <a:endParaRPr/>
          </a:p>
        </p:txBody>
      </p:sp>
      <p:sp>
        <p:nvSpPr>
          <p:cNvPr id="1198" name="Shape 1198"/>
          <p:cNvSpPr txBox="1"/>
          <p:nvPr/>
        </p:nvSpPr>
        <p:spPr>
          <a:xfrm>
            <a:off x="2193925" y="2495550"/>
            <a:ext cx="184150" cy="519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b="1" sz="2800">
              <a:solidFill>
                <a:schemeClr val="dk1"/>
              </a:solidFill>
              <a:latin typeface="Verdana"/>
              <a:ea typeface="Verdana"/>
              <a:cs typeface="Verdana"/>
              <a:sym typeface="Verdana"/>
            </a:endParaRPr>
          </a:p>
        </p:txBody>
      </p:sp>
      <p:sp>
        <p:nvSpPr>
          <p:cNvPr id="1199" name="Shape 1199"/>
          <p:cNvSpPr/>
          <p:nvPr/>
        </p:nvSpPr>
        <p:spPr>
          <a:xfrm>
            <a:off x="2209800" y="3505200"/>
            <a:ext cx="4552950"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Verdana"/>
              <a:buNone/>
            </a:pPr>
            <a:r>
              <a:rPr b="0" i="1" lang="en-US" sz="2000">
                <a:solidFill>
                  <a:schemeClr val="dk1"/>
                </a:solidFill>
                <a:latin typeface="Verdana"/>
                <a:ea typeface="Verdana"/>
                <a:cs typeface="Verdana"/>
                <a:sym typeface="Verdana"/>
              </a:rPr>
              <a:t>Copyright 2008 all rights reserved</a:t>
            </a:r>
            <a:endParaRPr/>
          </a:p>
        </p:txBody>
      </p:sp>
      <p:sp>
        <p:nvSpPr>
          <p:cNvPr id="1200" name="Shape 1200"/>
          <p:cNvSpPr/>
          <p:nvPr/>
        </p:nvSpPr>
        <p:spPr>
          <a:xfrm>
            <a:off x="1752600" y="4343400"/>
            <a:ext cx="5715000" cy="82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Verdana"/>
              <a:buNone/>
            </a:pPr>
            <a:r>
              <a:rPr b="1" lang="en-US" sz="1600">
                <a:solidFill>
                  <a:schemeClr val="dk1"/>
                </a:solidFill>
                <a:latin typeface="Verdana"/>
                <a:ea typeface="Verdana"/>
                <a:cs typeface="Verdana"/>
                <a:sym typeface="Verdana"/>
              </a:rPr>
              <a:t>Copying, altering, or using any portions of this program without expressed permission of the photographer or provider is strictly prohibited.</a:t>
            </a:r>
            <a:endParaRPr/>
          </a:p>
        </p:txBody>
      </p:sp>
      <p:sp>
        <p:nvSpPr>
          <p:cNvPr id="1201" name="Shape 1201"/>
          <p:cNvSpPr txBox="1"/>
          <p:nvPr/>
        </p:nvSpPr>
        <p:spPr>
          <a:xfrm>
            <a:off x="1600200" y="2362200"/>
            <a:ext cx="5486400" cy="6413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Verdana"/>
              <a:buNone/>
            </a:pPr>
            <a:r>
              <a:rPr b="0" lang="en-US" sz="1800">
                <a:solidFill>
                  <a:schemeClr val="dk1"/>
                </a:solidFill>
                <a:latin typeface="Verdana"/>
                <a:ea typeface="Verdana"/>
                <a:cs typeface="Verdana"/>
                <a:sym typeface="Verdana"/>
              </a:rPr>
              <a:t>in partnership with </a:t>
            </a:r>
            <a:r>
              <a:rPr b="1" lang="en-US" sz="1800">
                <a:solidFill>
                  <a:schemeClr val="dk1"/>
                </a:solidFill>
                <a:latin typeface="Verdana"/>
                <a:ea typeface="Verdana"/>
                <a:cs typeface="Verdana"/>
                <a:sym typeface="Verdana"/>
              </a:rPr>
              <a:t>Robinlea Productions</a:t>
            </a:r>
            <a:r>
              <a:rPr b="0" lang="en-US" sz="1800">
                <a:solidFill>
                  <a:schemeClr val="dk1"/>
                </a:solidFill>
                <a:latin typeface="Verdana"/>
                <a:ea typeface="Verdana"/>
                <a:cs typeface="Verdana"/>
                <a:sym typeface="Verdana"/>
              </a:rPr>
              <a:t>, Susan Fogleman producer/designer</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5" name="Shape 1205"/>
        <p:cNvGrpSpPr/>
        <p:nvPr/>
      </p:nvGrpSpPr>
      <p:grpSpPr>
        <a:xfrm>
          <a:off x="0" y="0"/>
          <a:ext cx="0" cy="0"/>
          <a:chOff x="0" y="0"/>
          <a:chExt cx="0" cy="0"/>
        </a:xfrm>
      </p:grpSpPr>
      <p:pic>
        <p:nvPicPr>
          <p:cNvPr descr="VCMxkettle2 copy" id="1206" name="Shape 1206"/>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HMANA_LOGO-02_color (2)" id="1207" name="Shape 1207"/>
          <p:cNvPicPr preferRelativeResize="0"/>
          <p:nvPr/>
        </p:nvPicPr>
        <p:blipFill rotWithShape="1">
          <a:blip r:embed="rId4">
            <a:alphaModFix/>
          </a:blip>
          <a:srcRect b="0" l="0" r="0" t="0"/>
          <a:stretch/>
        </p:blipFill>
        <p:spPr>
          <a:xfrm>
            <a:off x="2335213" y="457200"/>
            <a:ext cx="4043362" cy="5943600"/>
          </a:xfrm>
          <a:prstGeom prst="rect">
            <a:avLst/>
          </a:prstGeom>
          <a:noFill/>
          <a:ln>
            <a:noFill/>
          </a:ln>
        </p:spPr>
      </p:pic>
      <p:pic>
        <p:nvPicPr>
          <p:cNvPr descr="ShawnCareyhawks flippedGoldie" id="1208" name="Shape 1208"/>
          <p:cNvPicPr preferRelativeResize="0"/>
          <p:nvPr/>
        </p:nvPicPr>
        <p:blipFill rotWithShape="1">
          <a:blip r:embed="rId5">
            <a:alphaModFix/>
          </a:blip>
          <a:srcRect b="0" l="0" r="0" t="0"/>
          <a:stretch/>
        </p:blipFill>
        <p:spPr>
          <a:xfrm rot="2322761">
            <a:off x="1905000" y="533400"/>
            <a:ext cx="4800600" cy="4622800"/>
          </a:xfrm>
          <a:prstGeom prst="rect">
            <a:avLst/>
          </a:prstGeom>
          <a:noFill/>
          <a:ln>
            <a:noFill/>
          </a:ln>
        </p:spPr>
      </p:pic>
      <p:sp>
        <p:nvSpPr>
          <p:cNvPr id="1209" name="Shape 1209"/>
          <p:cNvSpPr txBox="1"/>
          <p:nvPr/>
        </p:nvSpPr>
        <p:spPr>
          <a:xfrm>
            <a:off x="4556125" y="6491288"/>
            <a:ext cx="4587875"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Verdana"/>
              <a:buNone/>
            </a:pPr>
            <a:r>
              <a:rPr b="1" i="1" lang="en-US" sz="1800">
                <a:solidFill>
                  <a:schemeClr val="dk1"/>
                </a:solidFill>
                <a:latin typeface="Verdana"/>
                <a:ea typeface="Verdana"/>
                <a:cs typeface="Verdana"/>
                <a:sym typeface="Verdana"/>
              </a:rPr>
              <a:t>Copyright 2008 all rights reserved</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06"/>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2000"/>
                                        <p:tgtEl>
                                          <p:spTgt spid="1209"/>
                                        </p:tgtEl>
                                      </p:cBhvr>
                                    </p:animEffect>
                                  </p:childTnLst>
                                </p:cTn>
                              </p:par>
                            </p:childTnLst>
                          </p:cTn>
                        </p:par>
                        <p:par>
                          <p:cTn fill="hold">
                            <p:stCondLst>
                              <p:cond delay="2000"/>
                            </p:stCondLst>
                            <p:childTnLst>
                              <p:par>
                                <p:cTn fill="hold" nodeType="afterEffect" presetClass="entr" presetID="23" presetSubtype="16">
                                  <p:stCondLst>
                                    <p:cond delay="500"/>
                                  </p:stCondLst>
                                  <p:childTnLst>
                                    <p:set>
                                      <p:cBhvr>
                                        <p:cTn dur="1" fill="hold">
                                          <p:stCondLst>
                                            <p:cond delay="0"/>
                                          </p:stCondLst>
                                        </p:cTn>
                                        <p:tgtEl>
                                          <p:spTgt spid="1208"/>
                                        </p:tgtEl>
                                        <p:attrNameLst>
                                          <p:attrName>style.visibility</p:attrName>
                                        </p:attrNameLst>
                                      </p:cBhvr>
                                      <p:to>
                                        <p:strVal val="visible"/>
                                      </p:to>
                                    </p:set>
                                    <p:anim calcmode="lin" valueType="num">
                                      <p:cBhvr additive="base">
                                        <p:cTn dur="3000"/>
                                        <p:tgtEl>
                                          <p:spTgt spid="1208"/>
                                        </p:tgtEl>
                                        <p:attrNameLst>
                                          <p:attrName>ppt_w</p:attrName>
                                        </p:attrNameLst>
                                      </p:cBhvr>
                                      <p:tavLst>
                                        <p:tav fmla="" tm="0">
                                          <p:val>
                                            <p:strVal val="0"/>
                                          </p:val>
                                        </p:tav>
                                        <p:tav fmla="" tm="100000">
                                          <p:val>
                                            <p:strVal val="#ppt_w"/>
                                          </p:val>
                                        </p:tav>
                                      </p:tavLst>
                                    </p:anim>
                                    <p:anim calcmode="lin" valueType="num">
                                      <p:cBhvr additive="base">
                                        <p:cTn dur="3000"/>
                                        <p:tgtEl>
                                          <p:spTgt spid="1208"/>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1000"/>
                                  </p:stCondLst>
                                  <p:childTnLst>
                                    <p:set>
                                      <p:cBhvr>
                                        <p:cTn dur="1" fill="hold">
                                          <p:stCondLst>
                                            <p:cond delay="0"/>
                                          </p:stCondLst>
                                        </p:cTn>
                                        <p:tgtEl>
                                          <p:spTgt spid="1207"/>
                                        </p:tgtEl>
                                        <p:attrNameLst>
                                          <p:attrName>style.visibility</p:attrName>
                                        </p:attrNameLst>
                                      </p:cBhvr>
                                      <p:to>
                                        <p:strVal val="visible"/>
                                      </p:to>
                                    </p:set>
                                    <p:animEffect filter="fade" transition="in">
                                      <p:cBhvr>
                                        <p:cTn dur="2000"/>
                                        <p:tgtEl>
                                          <p:spTgt spid="1207"/>
                                        </p:tgtEl>
                                      </p:cBhvr>
                                    </p:animEffect>
                                  </p:childTnLst>
                                </p:cTn>
                              </p:par>
                              <p:par>
                                <p:cTn fill="hold" nodeType="withEffect" presetClass="exit" presetID="10" presetSubtype="0">
                                  <p:stCondLst>
                                    <p:cond delay="500"/>
                                  </p:stCondLst>
                                  <p:childTnLst>
                                    <p:animEffect filter="fade" transition="out">
                                      <p:cBhvr>
                                        <p:cTn dur="5000"/>
                                        <p:tgtEl>
                                          <p:spTgt spid="1208"/>
                                        </p:tgtEl>
                                      </p:cBhvr>
                                    </p:animEffect>
                                    <p:set>
                                      <p:cBhvr>
                                        <p:cTn dur="1" fill="hold">
                                          <p:stCondLst>
                                            <p:cond delay="5000"/>
                                          </p:stCondLst>
                                        </p:cTn>
                                        <p:tgtEl>
                                          <p:spTgt spid="12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